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71" r:id="rId4"/>
    <p:sldId id="264" r:id="rId5"/>
    <p:sldId id="267" r:id="rId6"/>
    <p:sldId id="268" r:id="rId7"/>
    <p:sldId id="269" r:id="rId8"/>
    <p:sldId id="270"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61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535BEE-EA0D-4073-AA92-73E9982680A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DE63DEB-B08A-41BF-8948-7F8AE25E8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CA04941-A207-44BD-AE1D-E8D556176E3D}"/>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9129D60B-CB90-4D36-BE8E-0A0907C773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5844E25-37CB-4014-B412-555F67BCD338}"/>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42411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2AAA14-594B-4DCA-A972-A7E73A46D8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E36EBFA-CD0A-48F1-B22B-9637A625986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D62A2A5-7946-4CE9-8DF8-5395FD1DDC1C}"/>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82342A27-ECEC-4969-A757-F5728F16DD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A1374FC-D30D-43CD-9599-E6D5DFC2D6A1}"/>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354825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3B6584C-3571-4680-9980-3FC3A2D776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5811E3A-1330-4628-803E-2D1980B7058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987ED17-BD00-48E0-BE58-896BD5F0E23E}"/>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73D3FB43-D06E-492E-9693-18272F0538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426A16B-1A54-45EA-9018-D5B8E7C9507C}"/>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266912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9DC772-8567-44DA-B6AD-195C6F73983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ACC2C26-E667-4E64-B8E4-60B86206844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4686FF-9A46-45DE-B54F-3F51B9A31849}"/>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A0036D89-53CB-4798-94AA-1D8333B4F9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DA8ED1C-3F2E-45E8-90BF-C958E474C8E6}"/>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326193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3A65F-79EC-452D-BB39-CABB8EB87D2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D75B6CA3-304C-4003-8F4B-1900C203E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ED306A8-3404-4CC1-A050-DFDDEF14BD58}"/>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79DD5DB9-4F56-4BE5-BCF4-5FE5E468B3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F986334-40D7-4535-A8CF-F39C02F9A2A8}"/>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408573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ABAFC6-839D-428D-B609-A65961C77F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4AACC80-4F5E-4EB2-961C-2B8D92DB64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A8C6D5B2-075E-40FA-ACF5-C86ED5CFB17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8CC1A59-AA60-4153-920F-8CAFB69697BF}"/>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6" name="页脚占位符 5">
            <a:extLst>
              <a:ext uri="{FF2B5EF4-FFF2-40B4-BE49-F238E27FC236}">
                <a16:creationId xmlns:a16="http://schemas.microsoft.com/office/drawing/2014/main" xmlns="" id="{D5543E95-865C-4D08-A0D3-D7ABA02B6A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B38A85B-B134-49A0-A89C-AD4A4EA28AAC}"/>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259480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1151001-4E75-48E6-BBF4-D5E4A35B125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9C9C9EA-4088-4161-9199-ACB174902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EA1591E-EBA2-44C8-A4E5-56EF70F218E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58B3F54-CA0B-4E6B-B076-E99F1435C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805705A-65FF-47C1-A92E-2600AC25D23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125F67F-634F-47C0-9E30-FACC0F37A55A}"/>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8" name="页脚占位符 7">
            <a:extLst>
              <a:ext uri="{FF2B5EF4-FFF2-40B4-BE49-F238E27FC236}">
                <a16:creationId xmlns:a16="http://schemas.microsoft.com/office/drawing/2014/main" xmlns="" id="{F85EF751-D507-4B3F-ABD8-4CC113A32D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EF4DDF9A-03C0-435D-91F3-8079532ABE3D}"/>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119084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EDB570-ED5A-4A28-A152-262BEA14909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A2DAC07-3712-40AC-85F6-807A4EA65119}"/>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4" name="页脚占位符 3">
            <a:extLst>
              <a:ext uri="{FF2B5EF4-FFF2-40B4-BE49-F238E27FC236}">
                <a16:creationId xmlns:a16="http://schemas.microsoft.com/office/drawing/2014/main" xmlns="" id="{8A1E4C1E-E17A-4ED8-AFE9-D72963090E1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584C5C3-1D6F-4DD7-AB2F-3BCEEF29758B}"/>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372302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ECB0CD6-9C31-489D-8A53-CE8C6513B36E}"/>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3" name="页脚占位符 2">
            <a:extLst>
              <a:ext uri="{FF2B5EF4-FFF2-40B4-BE49-F238E27FC236}">
                <a16:creationId xmlns:a16="http://schemas.microsoft.com/office/drawing/2014/main" xmlns="" id="{46156FFE-038B-40CA-BD68-A2CC5332323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DACF9B5-1531-4960-97C2-189854B017BD}"/>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157063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B134FE-7D17-462C-97AA-40A95DC4FA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20B3FC7-3976-4FD2-8733-CCDE547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1AFC201-ECC3-4325-8602-5E445D6EE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6A82796-3FF6-4902-A1FB-B8F496EC54B8}"/>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6" name="页脚占位符 5">
            <a:extLst>
              <a:ext uri="{FF2B5EF4-FFF2-40B4-BE49-F238E27FC236}">
                <a16:creationId xmlns:a16="http://schemas.microsoft.com/office/drawing/2014/main" xmlns="" id="{61A4071A-4B38-42AE-84D3-7AA21FAC7A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1106A42-669D-44ED-80C0-65C9A5A3D20C}"/>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270105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F06C7F-6C16-4523-B7C0-192ABF412AB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80E0BF8-F785-4FB2-9D17-CE41177A9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CE686F6-2EC7-488B-8A92-E0735E4AB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AED09D5-3E79-4153-8956-67633123EE86}"/>
              </a:ext>
            </a:extLst>
          </p:cNvPr>
          <p:cNvSpPr>
            <a:spLocks noGrp="1"/>
          </p:cNvSpPr>
          <p:nvPr>
            <p:ph type="dt" sz="half" idx="10"/>
          </p:nvPr>
        </p:nvSpPr>
        <p:spPr/>
        <p:txBody>
          <a:bodyPr/>
          <a:lstStyle/>
          <a:p>
            <a:fld id="{E01EC4BF-0FD3-47C7-88BC-C1C153B3BBD3}" type="datetimeFigureOut">
              <a:rPr lang="zh-CN" altLang="en-US" smtClean="0"/>
              <a:pPr/>
              <a:t>2019/4/1</a:t>
            </a:fld>
            <a:endParaRPr lang="zh-CN" altLang="en-US"/>
          </a:p>
        </p:txBody>
      </p:sp>
      <p:sp>
        <p:nvSpPr>
          <p:cNvPr id="6" name="页脚占位符 5">
            <a:extLst>
              <a:ext uri="{FF2B5EF4-FFF2-40B4-BE49-F238E27FC236}">
                <a16:creationId xmlns:a16="http://schemas.microsoft.com/office/drawing/2014/main" xmlns="" id="{39390DE2-6C13-413B-8366-C8E7BC3DD3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9CECE1A-1492-4AFC-972A-BDE29C2AD000}"/>
              </a:ext>
            </a:extLst>
          </p:cNvPr>
          <p:cNvSpPr>
            <a:spLocks noGrp="1"/>
          </p:cNvSpPr>
          <p:nvPr>
            <p:ph type="sldNum" sz="quarter" idx="12"/>
          </p:nvPr>
        </p:nvSpPr>
        <p:spPr/>
        <p:txBody>
          <a:body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12166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1EF30C4-90E9-47A4-B8A0-C85D78271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2F9D1A-12A0-4094-B543-C9F051AEA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3FCF71B-B0D6-4397-BD4E-BCFC27BC9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EC4BF-0FD3-47C7-88BC-C1C153B3BBD3}" type="datetimeFigureOut">
              <a:rPr lang="zh-CN" altLang="en-US" smtClean="0"/>
              <a:pPr/>
              <a:t>2019/4/1</a:t>
            </a:fld>
            <a:endParaRPr lang="zh-CN" altLang="en-US"/>
          </a:p>
        </p:txBody>
      </p:sp>
      <p:sp>
        <p:nvSpPr>
          <p:cNvPr id="5" name="页脚占位符 4">
            <a:extLst>
              <a:ext uri="{FF2B5EF4-FFF2-40B4-BE49-F238E27FC236}">
                <a16:creationId xmlns:a16="http://schemas.microsoft.com/office/drawing/2014/main" xmlns="" id="{03E19B15-7F66-4861-81BB-E70A63C81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FD1E436-36D7-4EC2-A242-62890A359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03CBF-AD6A-4B77-89BA-B8369A281262}" type="slidenum">
              <a:rPr lang="zh-CN" altLang="en-US" smtClean="0"/>
              <a:pPr/>
              <a:t>‹#›</a:t>
            </a:fld>
            <a:endParaRPr lang="zh-CN" altLang="en-US"/>
          </a:p>
        </p:txBody>
      </p:sp>
    </p:spTree>
    <p:extLst>
      <p:ext uri="{BB962C8B-B14F-4D97-AF65-F5344CB8AC3E}">
        <p14:creationId xmlns:p14="http://schemas.microsoft.com/office/powerpoint/2010/main" xmlns="" val="83912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7409" name="Rectangle 1"/>
          <p:cNvSpPr>
            <a:spLocks noChangeArrowheads="1"/>
          </p:cNvSpPr>
          <p:nvPr/>
        </p:nvSpPr>
        <p:spPr bwMode="auto">
          <a:xfrm>
            <a:off x="218739" y="1133623"/>
            <a:ext cx="11973261"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0400" algn="l" defTabSz="914400" rtl="0" eaLnBrk="1" fontAlgn="base" latinLnBrk="0" hangingPunct="1">
              <a:lnSpc>
                <a:spcPct val="100000"/>
              </a:lnSpc>
              <a:spcBef>
                <a:spcPct val="0"/>
              </a:spcBef>
              <a:spcAft>
                <a:spcPct val="0"/>
              </a:spcAft>
              <a:buClrTx/>
              <a:buSzTx/>
              <a:buFontTx/>
              <a:buNone/>
              <a:tabLst/>
            </a:pPr>
            <a:r>
              <a:rPr kumimoji="0" lang="en-US" altLang="zh-CN" sz="8000" b="0" i="0" u="none" strike="noStrike" cap="none" normalizeH="0" baseline="0" dirty="0" smtClean="0">
                <a:ln>
                  <a:noFill/>
                </a:ln>
                <a:solidFill>
                  <a:srgbClr val="333333"/>
                </a:solidFill>
                <a:effectLst/>
                <a:latin typeface="&amp;quot"/>
                <a:ea typeface="宋体" pitchFamily="2" charset="-122"/>
                <a:cs typeface="宋体" pitchFamily="2" charset="-122"/>
              </a:rPr>
              <a:t>《</a:t>
            </a:r>
            <a:r>
              <a:rPr kumimoji="0" lang="zh-CN" sz="8000" b="0" i="0" u="none" strike="noStrike" cap="none" normalizeH="0" baseline="0" dirty="0" smtClean="0">
                <a:ln>
                  <a:noFill/>
                </a:ln>
                <a:solidFill>
                  <a:srgbClr val="333333"/>
                </a:solidFill>
                <a:effectLst/>
                <a:latin typeface="&amp;quot"/>
                <a:ea typeface="宋体" pitchFamily="2" charset="-122"/>
                <a:cs typeface="宋体" pitchFamily="2" charset="-122"/>
              </a:rPr>
              <a:t>创客背景下小学</a:t>
            </a:r>
            <a:r>
              <a:rPr kumimoji="0" lang="en-US" altLang="zh-CN" sz="7200" b="0" i="0" u="none" strike="noStrike" cap="none" normalizeH="0" baseline="0" dirty="0" smtClean="0">
                <a:ln>
                  <a:noFill/>
                </a:ln>
                <a:solidFill>
                  <a:srgbClr val="333333"/>
                </a:solidFill>
                <a:effectLst/>
                <a:latin typeface="Arial" pitchFamily="34" charset="0"/>
                <a:ea typeface="&amp;quot"/>
                <a:cs typeface="宋体" pitchFamily="2" charset="-122"/>
              </a:rPr>
              <a:t>scratch</a:t>
            </a:r>
            <a:r>
              <a:rPr kumimoji="0" lang="zh-CN" altLang="en-US" sz="8000" b="0" i="0" u="none" strike="noStrike" cap="none" normalizeH="0" baseline="0" dirty="0" smtClean="0">
                <a:ln>
                  <a:noFill/>
                </a:ln>
                <a:solidFill>
                  <a:srgbClr val="333333"/>
                </a:solidFill>
                <a:effectLst/>
                <a:latin typeface="&amp;quot"/>
                <a:ea typeface="宋体" pitchFamily="2" charset="-122"/>
                <a:cs typeface="宋体" pitchFamily="2" charset="-122"/>
              </a:rPr>
              <a:t>校本课程开发研究</a:t>
            </a:r>
            <a:r>
              <a:rPr kumimoji="0" lang="en-US" altLang="zh-CN" sz="8000" b="0" i="0" u="none" strike="noStrike" cap="none" normalizeH="0" baseline="0" dirty="0" smtClean="0">
                <a:ln>
                  <a:noFill/>
                </a:ln>
                <a:solidFill>
                  <a:srgbClr val="333333"/>
                </a:solidFill>
                <a:effectLst/>
                <a:latin typeface="&amp;quot"/>
                <a:ea typeface="宋体" pitchFamily="2" charset="-122"/>
                <a:cs typeface="宋体" pitchFamily="2" charset="-122"/>
              </a:rPr>
              <a:t>》</a:t>
            </a:r>
          </a:p>
          <a:p>
            <a:pPr marL="0" marR="0" lvl="0" indent="660400" algn="l" defTabSz="914400" rtl="0" eaLnBrk="1" fontAlgn="base" latinLnBrk="0" hangingPunct="1">
              <a:lnSpc>
                <a:spcPct val="100000"/>
              </a:lnSpc>
              <a:spcBef>
                <a:spcPct val="0"/>
              </a:spcBef>
              <a:spcAft>
                <a:spcPct val="0"/>
              </a:spcAft>
              <a:buClrTx/>
              <a:buSzTx/>
              <a:buFontTx/>
              <a:buNone/>
              <a:tabLst/>
            </a:pPr>
            <a:r>
              <a:rPr lang="en-US" altLang="zh-CN" sz="8000" dirty="0" smtClean="0">
                <a:solidFill>
                  <a:srgbClr val="333333"/>
                </a:solidFill>
                <a:latin typeface="&amp;quot"/>
                <a:ea typeface="宋体" pitchFamily="2" charset="-122"/>
                <a:cs typeface="宋体" pitchFamily="2" charset="-122"/>
              </a:rPr>
              <a:t> </a:t>
            </a:r>
            <a:r>
              <a:rPr lang="en-US" altLang="zh-CN" sz="8000" dirty="0" smtClean="0">
                <a:solidFill>
                  <a:srgbClr val="333333"/>
                </a:solidFill>
                <a:latin typeface="&amp;quot"/>
                <a:ea typeface="宋体" pitchFamily="2" charset="-122"/>
                <a:cs typeface="宋体" pitchFamily="2" charset="-122"/>
              </a:rPr>
              <a:t>         </a:t>
            </a:r>
            <a:r>
              <a:rPr kumimoji="0" lang="zh-CN" altLang="en-US" sz="8000" b="0" i="0" u="none" strike="noStrike" cap="none" normalizeH="0" baseline="0" dirty="0" smtClean="0">
                <a:ln>
                  <a:noFill/>
                </a:ln>
                <a:solidFill>
                  <a:srgbClr val="333333"/>
                </a:solidFill>
                <a:effectLst/>
                <a:latin typeface="&amp;quot"/>
                <a:ea typeface="宋体" pitchFamily="2" charset="-122"/>
                <a:cs typeface="宋体" pitchFamily="2" charset="-122"/>
              </a:rPr>
              <a:t>开题</a:t>
            </a:r>
            <a:r>
              <a:rPr lang="zh-CN" altLang="en-US" sz="8000" dirty="0" smtClean="0">
                <a:solidFill>
                  <a:srgbClr val="333333"/>
                </a:solidFill>
                <a:latin typeface="&amp;quot"/>
                <a:ea typeface="宋体" pitchFamily="2" charset="-122"/>
                <a:cs typeface="宋体" pitchFamily="2" charset="-122"/>
              </a:rPr>
              <a:t>会</a:t>
            </a:r>
            <a:endParaRPr kumimoji="0" lang="zh-CN" altLang="en-US" sz="80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a:extLst>
              <a:ext uri="{FF2B5EF4-FFF2-40B4-BE49-F238E27FC236}">
                <a16:creationId xmlns:a16="http://schemas.microsoft.com/office/drawing/2014/main" xmlns="" id="{C3391076-FB23-467A-B3D3-5F96BFF53CF6}"/>
              </a:ext>
            </a:extLst>
          </p:cNvPr>
          <p:cNvSpPr>
            <a:spLocks noGrp="1"/>
          </p:cNvSpPr>
          <p:nvPr>
            <p:ph type="ctrTitle"/>
          </p:nvPr>
        </p:nvSpPr>
        <p:spPr>
          <a:xfrm>
            <a:off x="1371600" y="588963"/>
            <a:ext cx="9144000" cy="1011237"/>
          </a:xfrm>
        </p:spPr>
        <p:txBody>
          <a:bodyPr/>
          <a:lstStyle/>
          <a:p>
            <a:r>
              <a:rPr lang="zh-CN" altLang="en-US" dirty="0"/>
              <a:t>开题说明</a:t>
            </a:r>
          </a:p>
        </p:txBody>
      </p:sp>
      <p:sp>
        <p:nvSpPr>
          <p:cNvPr id="3" name="副标题 2">
            <a:extLst>
              <a:ext uri="{FF2B5EF4-FFF2-40B4-BE49-F238E27FC236}">
                <a16:creationId xmlns:a16="http://schemas.microsoft.com/office/drawing/2014/main" xmlns="" id="{4F0620A0-1917-4A20-B871-0C7FBDA3BABB}"/>
              </a:ext>
            </a:extLst>
          </p:cNvPr>
          <p:cNvSpPr>
            <a:spLocks noGrp="1"/>
          </p:cNvSpPr>
          <p:nvPr>
            <p:ph type="subTitle" idx="1"/>
          </p:nvPr>
        </p:nvSpPr>
        <p:spPr>
          <a:xfrm>
            <a:off x="371474" y="1356360"/>
            <a:ext cx="12018646" cy="5318760"/>
          </a:xfrm>
        </p:spPr>
        <p:txBody>
          <a:bodyPr>
            <a:normAutofit/>
          </a:bodyPr>
          <a:lstStyle/>
          <a:p>
            <a:pPr algn="l"/>
            <a:r>
              <a:rPr lang="zh-CN" altLang="en-US" dirty="0"/>
              <a:t>区电教中心：</a:t>
            </a:r>
            <a:endParaRPr lang="en-US" altLang="zh-CN" dirty="0"/>
          </a:p>
          <a:p>
            <a:pPr algn="l"/>
            <a:r>
              <a:rPr lang="zh-CN" altLang="en-US" dirty="0"/>
              <a:t>     我校申报的课题在学校课题研究办公室的组织下，已于</a:t>
            </a:r>
            <a:r>
              <a:rPr lang="en-US" altLang="zh-CN" dirty="0"/>
              <a:t>2019</a:t>
            </a:r>
            <a:r>
              <a:rPr lang="zh-CN" altLang="en-US" dirty="0"/>
              <a:t>年</a:t>
            </a:r>
            <a:r>
              <a:rPr lang="en-US" altLang="zh-CN" dirty="0"/>
              <a:t>3</a:t>
            </a:r>
            <a:r>
              <a:rPr lang="zh-CN" altLang="en-US" dirty="0" smtClean="0"/>
              <a:t>月</a:t>
            </a:r>
            <a:r>
              <a:rPr lang="en-US" altLang="zh-CN" dirty="0" smtClean="0"/>
              <a:t>15</a:t>
            </a:r>
            <a:r>
              <a:rPr lang="zh-CN" altLang="en-US" dirty="0" smtClean="0"/>
              <a:t>  </a:t>
            </a:r>
            <a:r>
              <a:rPr lang="zh-CN" altLang="en-US" dirty="0"/>
              <a:t>日顺利开题</a:t>
            </a:r>
            <a:r>
              <a:rPr lang="en-US" altLang="zh-CN" dirty="0"/>
              <a:t>.</a:t>
            </a:r>
          </a:p>
          <a:p>
            <a:pPr algn="l"/>
            <a:r>
              <a:rPr lang="zh-CN" altLang="en-US" dirty="0"/>
              <a:t>参加开题会的除学校领导及课题研究全体成员外还有专家张俭、李晓慧、薛春旺。</a:t>
            </a:r>
            <a:endParaRPr lang="en-US" altLang="zh-CN" dirty="0"/>
          </a:p>
          <a:p>
            <a:pPr algn="l"/>
            <a:r>
              <a:rPr lang="zh-CN" altLang="en-US" dirty="0"/>
              <a:t>在开题会上课题负责人王义青宣读了课题的开题报告，指出了课题研究的思路 、设想。</a:t>
            </a:r>
            <a:endParaRPr lang="en-US" altLang="zh-CN" dirty="0"/>
          </a:p>
          <a:p>
            <a:pPr algn="l"/>
            <a:r>
              <a:rPr lang="zh-CN" altLang="en-US" dirty="0"/>
              <a:t>专家张俭宣读了课题立项书并</a:t>
            </a:r>
            <a:r>
              <a:rPr lang="zh-CN" altLang="en-US" dirty="0" smtClean="0"/>
              <a:t>提出</a:t>
            </a:r>
            <a:r>
              <a:rPr lang="zh-CN" altLang="en-US" dirty="0"/>
              <a:t>了指导性意见  。校领导张校长做了发言同时 也对课题研究提出了要求和希望。 </a:t>
            </a:r>
            <a:endParaRPr lang="en-US" altLang="zh-CN" dirty="0"/>
          </a:p>
          <a:p>
            <a:pPr algn="l"/>
            <a:r>
              <a:rPr lang="zh-CN" altLang="en-US" dirty="0"/>
              <a:t>       目前课题已经进入实施阶段，我们将按照计划加强管理、注重过程、关注质量，按时完成研究任务。</a:t>
            </a:r>
            <a:endParaRPr lang="en-US" altLang="zh-CN" dirty="0"/>
          </a:p>
          <a:p>
            <a:pPr algn="l"/>
            <a:r>
              <a:rPr lang="en-US" altLang="zh-CN" dirty="0"/>
              <a:t>                                                                                             </a:t>
            </a:r>
            <a:endParaRPr lang="en-US" altLang="zh-CN" dirty="0" smtClean="0"/>
          </a:p>
          <a:p>
            <a:pPr algn="l"/>
            <a:r>
              <a:rPr lang="en-US" altLang="zh-CN" dirty="0" smtClean="0"/>
              <a:t> </a:t>
            </a:r>
            <a:r>
              <a:rPr lang="en-US" altLang="zh-CN" dirty="0" smtClean="0"/>
              <a:t>                                                                                      </a:t>
            </a:r>
            <a:r>
              <a:rPr lang="en-US" altLang="zh-CN" dirty="0" smtClean="0"/>
              <a:t>         </a:t>
            </a:r>
            <a:r>
              <a:rPr lang="zh-CN" altLang="en-US" dirty="0"/>
              <a:t>振华里小学课题组</a:t>
            </a:r>
            <a:endParaRPr lang="en-US" altLang="zh-CN" dirty="0"/>
          </a:p>
          <a:p>
            <a:pPr algn="l"/>
            <a:r>
              <a:rPr lang="en-US" altLang="zh-CN" dirty="0"/>
              <a:t>                                                                                                  </a:t>
            </a:r>
            <a:r>
              <a:rPr lang="en-US" altLang="zh-CN" dirty="0" smtClean="0"/>
              <a:t>      </a:t>
            </a:r>
            <a:r>
              <a:rPr lang="en-US" altLang="zh-CN" dirty="0"/>
              <a:t>2019</a:t>
            </a:r>
            <a:r>
              <a:rPr lang="zh-CN" altLang="en-US" dirty="0"/>
              <a:t>年</a:t>
            </a:r>
            <a:r>
              <a:rPr lang="en-US" altLang="zh-CN" dirty="0"/>
              <a:t>3</a:t>
            </a:r>
            <a:r>
              <a:rPr lang="zh-CN" altLang="en-US" dirty="0"/>
              <a:t>月</a:t>
            </a:r>
            <a:endParaRPr lang="en-US" altLang="zh-CN" dirty="0"/>
          </a:p>
          <a:p>
            <a:pPr algn="l"/>
            <a:endParaRPr lang="en-US" altLang="zh-CN" dirty="0"/>
          </a:p>
          <a:p>
            <a:pPr algn="l"/>
            <a:endParaRPr lang="zh-CN" altLang="en-US" dirty="0"/>
          </a:p>
        </p:txBody>
      </p:sp>
    </p:spTree>
    <p:extLst>
      <p:ext uri="{BB962C8B-B14F-4D97-AF65-F5344CB8AC3E}">
        <p14:creationId xmlns:p14="http://schemas.microsoft.com/office/powerpoint/2010/main" xmlns="" val="103322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1</a:t>
            </a:r>
            <a:r>
              <a:rPr lang="zh-CN" altLang="en-US" dirty="0" smtClean="0"/>
              <a:t>、主持人介绍参加开题论证会的领导、专家及特邀来宾</a:t>
            </a:r>
          </a:p>
          <a:p>
            <a:endParaRPr lang="zh-CN" altLang="en-US" dirty="0"/>
          </a:p>
        </p:txBody>
      </p:sp>
      <p:pic>
        <p:nvPicPr>
          <p:cNvPr id="5" name="Picture 1"/>
          <p:cNvPicPr>
            <a:picLocks noChangeAspect="1" noChangeArrowheads="1"/>
          </p:cNvPicPr>
          <p:nvPr/>
        </p:nvPicPr>
        <p:blipFill>
          <a:blip r:embed="rId3" cstate="print"/>
          <a:srcRect/>
          <a:stretch>
            <a:fillRect/>
          </a:stretch>
        </p:blipFill>
        <p:spPr bwMode="auto">
          <a:xfrm>
            <a:off x="4178579" y="2936839"/>
            <a:ext cx="4000819" cy="300061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2</a:t>
            </a:r>
            <a:r>
              <a:rPr lang="zh-CN" altLang="en-US" dirty="0" smtClean="0"/>
              <a:t>、宣</a:t>
            </a:r>
            <a:r>
              <a:rPr lang="zh-CN" altLang="en-US" dirty="0" smtClean="0"/>
              <a:t>读立项通知 </a:t>
            </a:r>
          </a:p>
          <a:p>
            <a:endParaRPr lang="zh-CN" altLang="en-US" dirty="0"/>
          </a:p>
        </p:txBody>
      </p:sp>
      <p:pic>
        <p:nvPicPr>
          <p:cNvPr id="18433" name="Picture 1"/>
          <p:cNvPicPr>
            <a:picLocks noChangeAspect="1" noChangeArrowheads="1"/>
          </p:cNvPicPr>
          <p:nvPr/>
        </p:nvPicPr>
        <p:blipFill>
          <a:blip r:embed="rId3" cstate="print"/>
          <a:srcRect/>
          <a:stretch>
            <a:fillRect/>
          </a:stretch>
        </p:blipFill>
        <p:spPr bwMode="auto">
          <a:xfrm>
            <a:off x="4942372" y="2216076"/>
            <a:ext cx="4000819" cy="300061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4</a:t>
            </a:r>
            <a:r>
              <a:rPr lang="zh-CN" altLang="en-US" dirty="0" smtClean="0"/>
              <a:t>、专</a:t>
            </a:r>
            <a:r>
              <a:rPr lang="zh-CN" altLang="en-US" dirty="0" smtClean="0"/>
              <a:t>家对课题实施的科学性与可行性进行评议，并对研究中可能存在的困难和问题进行指导 </a:t>
            </a:r>
          </a:p>
          <a:p>
            <a:endParaRPr lang="zh-CN" altLang="en-US" dirty="0"/>
          </a:p>
        </p:txBody>
      </p:sp>
      <p:pic>
        <p:nvPicPr>
          <p:cNvPr id="23554" name="Picture 2" descr="C:\Users\Administrator\Desktop\96730bab9f6e448cf0a1bd4908667d2.jpg"/>
          <p:cNvPicPr>
            <a:picLocks noChangeAspect="1" noChangeArrowheads="1"/>
          </p:cNvPicPr>
          <p:nvPr/>
        </p:nvPicPr>
        <p:blipFill>
          <a:blip r:embed="rId3" cstate="print"/>
          <a:srcRect/>
          <a:stretch>
            <a:fillRect/>
          </a:stretch>
        </p:blipFill>
        <p:spPr bwMode="auto">
          <a:xfrm rot="10800000">
            <a:off x="4916245" y="2979868"/>
            <a:ext cx="5002306" cy="3367144"/>
          </a:xfrm>
          <a:prstGeom prst="rect">
            <a:avLst/>
          </a:prstGeom>
          <a:noFill/>
          <a:scene3d>
            <a:camera prst="orthographicFront">
              <a:rot lat="0" lon="0" rev="10799999"/>
            </a:camera>
            <a:lightRig rig="threePt" dir="t"/>
          </a:scene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5</a:t>
            </a:r>
            <a:r>
              <a:rPr lang="zh-CN" altLang="en-US" dirty="0" smtClean="0"/>
              <a:t>、课题组负责人对专家开题论证意见和建议进行简要的归纳总结并表态 </a:t>
            </a:r>
          </a:p>
          <a:p>
            <a:pPr>
              <a:buNone/>
            </a:pPr>
            <a:endParaRPr lang="zh-CN" altLang="en-US" dirty="0"/>
          </a:p>
        </p:txBody>
      </p:sp>
      <p:pic>
        <p:nvPicPr>
          <p:cNvPr id="26626" name="Picture 2"/>
          <p:cNvPicPr>
            <a:picLocks noChangeAspect="1" noChangeArrowheads="1"/>
          </p:cNvPicPr>
          <p:nvPr/>
        </p:nvPicPr>
        <p:blipFill>
          <a:blip r:embed="rId3" cstate="print"/>
          <a:srcRect/>
          <a:stretch>
            <a:fillRect/>
          </a:stretch>
        </p:blipFill>
        <p:spPr bwMode="auto">
          <a:xfrm>
            <a:off x="4730547" y="2657139"/>
            <a:ext cx="4695455" cy="352159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6</a:t>
            </a:r>
            <a:r>
              <a:rPr lang="zh-CN" altLang="en-US" dirty="0" smtClean="0"/>
              <a:t>、课题组教师代表表态 </a:t>
            </a:r>
          </a:p>
          <a:p>
            <a:pPr>
              <a:buNone/>
            </a:pPr>
            <a:endParaRPr lang="zh-CN" altLang="en-US" dirty="0"/>
          </a:p>
        </p:txBody>
      </p:sp>
      <p:pic>
        <p:nvPicPr>
          <p:cNvPr id="27650" name="Picture 2"/>
          <p:cNvPicPr>
            <a:picLocks noChangeAspect="1" noChangeArrowheads="1"/>
          </p:cNvPicPr>
          <p:nvPr/>
        </p:nvPicPr>
        <p:blipFill>
          <a:blip r:embed="rId3" cstate="print"/>
          <a:srcRect/>
          <a:stretch>
            <a:fillRect/>
          </a:stretch>
        </p:blipFill>
        <p:spPr bwMode="auto">
          <a:xfrm>
            <a:off x="5174429" y="2269383"/>
            <a:ext cx="4613108" cy="345983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1584984383,1362776155&amp;fm=26&amp;gp=0.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p:txBody>
          <a:bodyPr/>
          <a:lstStyle/>
          <a:p>
            <a:r>
              <a:rPr lang="zh-CN" altLang="en-US" dirty="0" smtClean="0"/>
              <a:t>会议基本流程 </a:t>
            </a:r>
            <a:br>
              <a:rPr lang="zh-CN" altLang="en-US"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7</a:t>
            </a:r>
            <a:r>
              <a:rPr lang="zh-CN" altLang="en-US" dirty="0" smtClean="0"/>
              <a:t>、校长作保障性讲话</a:t>
            </a:r>
          </a:p>
          <a:p>
            <a:endParaRPr lang="zh-CN" altLang="en-US" dirty="0"/>
          </a:p>
        </p:txBody>
      </p:sp>
      <p:pic>
        <p:nvPicPr>
          <p:cNvPr id="25602" name="Picture 2"/>
          <p:cNvPicPr>
            <a:picLocks noChangeAspect="1" noChangeArrowheads="1"/>
          </p:cNvPicPr>
          <p:nvPr/>
        </p:nvPicPr>
        <p:blipFill>
          <a:blip r:embed="rId3" cstate="print"/>
          <a:srcRect/>
          <a:stretch>
            <a:fillRect/>
          </a:stretch>
        </p:blipFill>
        <p:spPr bwMode="auto">
          <a:xfrm>
            <a:off x="5195944" y="2526383"/>
            <a:ext cx="4662158" cy="349661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414</Words>
  <Application>Microsoft Office PowerPoint</Application>
  <PresentationFormat>自定义</PresentationFormat>
  <Paragraphs>24</Paragraphs>
  <Slides>8</Slides>
  <Notes>0</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幻灯片 1</vt:lpstr>
      <vt:lpstr>开题说明</vt:lpstr>
      <vt:lpstr>会议基本流程  </vt:lpstr>
      <vt:lpstr>会议基本流程  </vt:lpstr>
      <vt:lpstr>会议基本流程  </vt:lpstr>
      <vt:lpstr>会议基本流程  </vt:lpstr>
      <vt:lpstr>会议基本流程  </vt:lpstr>
      <vt:lpstr>会议基本流程 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开题说明</dc:title>
  <dc:creator>颖 郭</dc:creator>
  <cp:lastModifiedBy>Administrator</cp:lastModifiedBy>
  <cp:revision>8</cp:revision>
  <dcterms:created xsi:type="dcterms:W3CDTF">2019-03-31T19:26:01Z</dcterms:created>
  <dcterms:modified xsi:type="dcterms:W3CDTF">2019-04-01T07:31:43Z</dcterms:modified>
</cp:coreProperties>
</file>