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1" r:id="rId5"/>
    <p:sldId id="293" r:id="rId6"/>
    <p:sldId id="278" r:id="rId7"/>
    <p:sldId id="259" r:id="rId8"/>
    <p:sldId id="294" r:id="rId9"/>
    <p:sldId id="295" r:id="rId10"/>
    <p:sldId id="296" r:id="rId11"/>
    <p:sldId id="270" r:id="rId12"/>
    <p:sldId id="264" r:id="rId13"/>
    <p:sldId id="279" r:id="rId14"/>
    <p:sldId id="287" r:id="rId15"/>
    <p:sldId id="298" r:id="rId16"/>
    <p:sldId id="283" r:id="rId17"/>
    <p:sldId id="299" r:id="rId18"/>
    <p:sldId id="297" r:id="rId19"/>
    <p:sldId id="288" r:id="rId20"/>
    <p:sldId id="291" r:id="rId21"/>
    <p:sldId id="300" r:id="rId22"/>
    <p:sldId id="29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FDC7-D990-41B0-885E-F00DD2A291D4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1E73-B146-4F57-A65A-290A3297F0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24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973CD-D0B5-48DC-96C2-A51B9E45A0E1}" type="datetimeFigureOut">
              <a:rPr lang="zh-CN" altLang="en-US" smtClean="0"/>
              <a:t>2019/3/23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EE0B-7D42-406B-892C-80EA9EB228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0198" y="2566711"/>
            <a:ext cx="1046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基于智慧教室环境的互动教学研究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59835" y="780415"/>
            <a:ext cx="796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2018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年东丽区教育教学信息技术研究课题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149090" y="4520565"/>
            <a:ext cx="4848225" cy="46037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97248" y="4520403"/>
            <a:ext cx="3704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地点</a:t>
            </a:r>
            <a:r>
              <a:rPr lang="en-US" altLang="zh-CN" sz="2400" dirty="0" smtClean="0">
                <a:solidFill>
                  <a:schemeClr val="bg1"/>
                </a:solidFill>
              </a:rPr>
              <a:t>:</a:t>
            </a:r>
            <a:r>
              <a:rPr lang="zh-CN" altLang="en-US" sz="2400" dirty="0" smtClean="0">
                <a:solidFill>
                  <a:schemeClr val="bg1"/>
                </a:solidFill>
              </a:rPr>
              <a:t> 天津市滨瑕实验中学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626735" y="5464810"/>
            <a:ext cx="2332990" cy="47561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56957" y="5541360"/>
            <a:ext cx="2072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时间：</a:t>
            </a:r>
            <a:r>
              <a:rPr lang="en-US" altLang="zh-CN" sz="2000" dirty="0" smtClean="0">
                <a:solidFill>
                  <a:schemeClr val="bg1"/>
                </a:solidFill>
              </a:rPr>
              <a:t>2019.3.21</a:t>
            </a:r>
          </a:p>
        </p:txBody>
      </p:sp>
      <p:sp>
        <p:nvSpPr>
          <p:cNvPr id="13" name="矩形 12"/>
          <p:cNvSpPr/>
          <p:nvPr/>
        </p:nvSpPr>
        <p:spPr>
          <a:xfrm>
            <a:off x="3310890" y="1394460"/>
            <a:ext cx="8569325" cy="93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66" y="-23223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1" y="564551"/>
            <a:ext cx="433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合作学习理论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480" y="2096050"/>
            <a:ext cx="10833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   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合作</a:t>
            </a:r>
            <a:r>
              <a:rPr lang="zh-CN" altLang="zh-CN" sz="3200" b="1" dirty="0">
                <a:solidFill>
                  <a:schemeClr val="bg1"/>
                </a:solidFill>
              </a:rPr>
              <a:t>学习理论诞生于二十世纪中后期，风行于美国的一种学习理论。它以小组为单位，将学生分组，通过合作学习，将彼此间的学习效率达到最大。如今，这种小组式的学习模式已经成为西方国家常见的教学方法，它具有更强的合作性和互动性，也可增进学生与教师之间、学生与学生之间的互动交流，已取得更好的成绩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0" y="415613"/>
            <a:ext cx="5089245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58625" y="260196"/>
            <a:ext cx="4350721" cy="11354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/>
              <a:t>对象选择 </a:t>
            </a:r>
            <a:endParaRPr lang="zh-CN" altLang="en-US" sz="6000" b="1" dirty="0"/>
          </a:p>
        </p:txBody>
      </p:sp>
      <p:sp>
        <p:nvSpPr>
          <p:cNvPr id="31" name="矩形 3"/>
          <p:cNvSpPr/>
          <p:nvPr/>
        </p:nvSpPr>
        <p:spPr bwMode="auto">
          <a:xfrm>
            <a:off x="4493558" y="1887077"/>
            <a:ext cx="1484549" cy="1112527"/>
          </a:xfrm>
          <a:custGeom>
            <a:avLst/>
            <a:gdLst/>
            <a:ahLst/>
            <a:cxnLst/>
            <a:rect l="l" t="t" r="r" b="b"/>
            <a:pathLst>
              <a:path w="1330323" h="996950">
                <a:moveTo>
                  <a:pt x="0" y="0"/>
                </a:moveTo>
                <a:lnTo>
                  <a:pt x="1003300" y="0"/>
                </a:lnTo>
                <a:lnTo>
                  <a:pt x="1003300" y="421150"/>
                </a:lnTo>
                <a:lnTo>
                  <a:pt x="1114685" y="421150"/>
                </a:lnTo>
                <a:lnTo>
                  <a:pt x="1114685" y="212725"/>
                </a:lnTo>
                <a:lnTo>
                  <a:pt x="1330323" y="502444"/>
                </a:lnTo>
                <a:lnTo>
                  <a:pt x="1114685" y="792162"/>
                </a:lnTo>
                <a:lnTo>
                  <a:pt x="1114685" y="583738"/>
                </a:lnTo>
                <a:lnTo>
                  <a:pt x="1003300" y="583738"/>
                </a:lnTo>
                <a:lnTo>
                  <a:pt x="1003300" y="996950"/>
                </a:lnTo>
                <a:lnTo>
                  <a:pt x="831195" y="996950"/>
                </a:lnTo>
                <a:lnTo>
                  <a:pt x="618542" y="837994"/>
                </a:lnTo>
                <a:lnTo>
                  <a:pt x="615386" y="840354"/>
                </a:lnTo>
                <a:lnTo>
                  <a:pt x="501650" y="755337"/>
                </a:lnTo>
                <a:lnTo>
                  <a:pt x="396493" y="833942"/>
                </a:lnTo>
                <a:lnTo>
                  <a:pt x="393408" y="831636"/>
                </a:lnTo>
                <a:lnTo>
                  <a:pt x="172250" y="996950"/>
                </a:lnTo>
                <a:lnTo>
                  <a:pt x="0" y="9969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Ins="4320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2" name="上箭头 9"/>
          <p:cNvSpPr/>
          <p:nvPr/>
        </p:nvSpPr>
        <p:spPr bwMode="auto">
          <a:xfrm>
            <a:off x="4493558" y="2801192"/>
            <a:ext cx="1119614" cy="1475692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501650" y="0"/>
                </a:moveTo>
                <a:lnTo>
                  <a:pt x="790575" y="215638"/>
                </a:lnTo>
                <a:lnTo>
                  <a:pt x="582722" y="215638"/>
                </a:lnTo>
                <a:lnTo>
                  <a:pt x="582722" y="327025"/>
                </a:lnTo>
                <a:lnTo>
                  <a:pt x="1003300" y="327025"/>
                </a:lnTo>
                <a:lnTo>
                  <a:pt x="1003300" y="1322387"/>
                </a:lnTo>
                <a:lnTo>
                  <a:pt x="831195" y="1322387"/>
                </a:lnTo>
                <a:lnTo>
                  <a:pt x="618542" y="1163685"/>
                </a:lnTo>
                <a:lnTo>
                  <a:pt x="615386" y="1166041"/>
                </a:lnTo>
                <a:lnTo>
                  <a:pt x="501650" y="1081159"/>
                </a:lnTo>
                <a:lnTo>
                  <a:pt x="396493" y="1159639"/>
                </a:lnTo>
                <a:lnTo>
                  <a:pt x="393408" y="1157337"/>
                </a:lnTo>
                <a:lnTo>
                  <a:pt x="172250" y="1322387"/>
                </a:lnTo>
                <a:lnTo>
                  <a:pt x="0" y="1322387"/>
                </a:lnTo>
                <a:lnTo>
                  <a:pt x="0" y="327025"/>
                </a:lnTo>
                <a:lnTo>
                  <a:pt x="420579" y="327025"/>
                </a:lnTo>
                <a:lnTo>
                  <a:pt x="420579" y="215638"/>
                </a:lnTo>
                <a:lnTo>
                  <a:pt x="212725" y="2156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90000" tIns="288000" bIns="468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8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3" name="上箭头 9"/>
          <p:cNvSpPr/>
          <p:nvPr/>
        </p:nvSpPr>
        <p:spPr bwMode="auto">
          <a:xfrm>
            <a:off x="4497101" y="4094416"/>
            <a:ext cx="1110756" cy="1482777"/>
          </a:xfrm>
          <a:custGeom>
            <a:avLst/>
            <a:gdLst/>
            <a:ahLst/>
            <a:cxnLst/>
            <a:rect l="l" t="t" r="r" b="b"/>
            <a:pathLst>
              <a:path w="995363" h="1328736">
                <a:moveTo>
                  <a:pt x="498475" y="0"/>
                </a:moveTo>
                <a:lnTo>
                  <a:pt x="787400" y="215638"/>
                </a:lnTo>
                <a:lnTo>
                  <a:pt x="579547" y="215638"/>
                </a:lnTo>
                <a:lnTo>
                  <a:pt x="579547" y="323849"/>
                </a:lnTo>
                <a:lnTo>
                  <a:pt x="995363" y="323849"/>
                </a:lnTo>
                <a:lnTo>
                  <a:pt x="995363" y="496227"/>
                </a:lnTo>
                <a:lnTo>
                  <a:pt x="836660" y="709216"/>
                </a:lnTo>
                <a:lnTo>
                  <a:pt x="839017" y="712377"/>
                </a:lnTo>
                <a:lnTo>
                  <a:pt x="754135" y="826293"/>
                </a:lnTo>
                <a:lnTo>
                  <a:pt x="832615" y="931616"/>
                </a:lnTo>
                <a:lnTo>
                  <a:pt x="830312" y="934706"/>
                </a:lnTo>
                <a:lnTo>
                  <a:pt x="995363" y="1156214"/>
                </a:lnTo>
                <a:lnTo>
                  <a:pt x="995363" y="1328736"/>
                </a:lnTo>
                <a:lnTo>
                  <a:pt x="0" y="1328736"/>
                </a:lnTo>
                <a:lnTo>
                  <a:pt x="0" y="323849"/>
                </a:lnTo>
                <a:lnTo>
                  <a:pt x="417404" y="323849"/>
                </a:lnTo>
                <a:lnTo>
                  <a:pt x="417404" y="215638"/>
                </a:lnTo>
                <a:lnTo>
                  <a:pt x="209550" y="2156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90000" tIns="288000" bIns="468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7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4" name="TextBox 4"/>
          <p:cNvSpPr txBox="1"/>
          <p:nvPr/>
        </p:nvSpPr>
        <p:spPr>
          <a:xfrm>
            <a:off x="1082843" y="4078491"/>
            <a:ext cx="3051093" cy="18292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东丽区其他学校学生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1176845" y="2348247"/>
            <a:ext cx="3051094" cy="9058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七年级学生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532371" y="2510272"/>
            <a:ext cx="3114198" cy="9058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八年级学生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8619439" y="4079897"/>
            <a:ext cx="3027130" cy="90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九年级学生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矩形 1"/>
          <p:cNvSpPr/>
          <p:nvPr/>
        </p:nvSpPr>
        <p:spPr>
          <a:xfrm>
            <a:off x="7134925" y="3187388"/>
            <a:ext cx="1119614" cy="1475692"/>
          </a:xfrm>
          <a:custGeom>
            <a:avLst/>
            <a:gdLst/>
            <a:ahLst/>
            <a:cxnLst/>
            <a:rect l="l" t="t" r="r" b="b"/>
            <a:pathLst>
              <a:path w="1003300" h="1322387">
                <a:moveTo>
                  <a:pt x="0" y="0"/>
                </a:moveTo>
                <a:lnTo>
                  <a:pt x="172251" y="0"/>
                </a:lnTo>
                <a:lnTo>
                  <a:pt x="393409" y="165051"/>
                </a:lnTo>
                <a:lnTo>
                  <a:pt x="396493" y="162748"/>
                </a:lnTo>
                <a:lnTo>
                  <a:pt x="501650" y="241228"/>
                </a:lnTo>
                <a:lnTo>
                  <a:pt x="615386" y="156346"/>
                </a:lnTo>
                <a:lnTo>
                  <a:pt x="618543" y="158702"/>
                </a:lnTo>
                <a:lnTo>
                  <a:pt x="831195" y="0"/>
                </a:lnTo>
                <a:lnTo>
                  <a:pt x="1003300" y="0"/>
                </a:lnTo>
                <a:lnTo>
                  <a:pt x="1003300" y="995362"/>
                </a:lnTo>
                <a:lnTo>
                  <a:pt x="555734" y="995362"/>
                </a:lnTo>
                <a:lnTo>
                  <a:pt x="555734" y="1106749"/>
                </a:lnTo>
                <a:lnTo>
                  <a:pt x="763587" y="1106749"/>
                </a:lnTo>
                <a:lnTo>
                  <a:pt x="474662" y="1322387"/>
                </a:lnTo>
                <a:lnTo>
                  <a:pt x="185737" y="1106749"/>
                </a:lnTo>
                <a:lnTo>
                  <a:pt x="393591" y="1106749"/>
                </a:lnTo>
                <a:lnTo>
                  <a:pt x="393591" y="995362"/>
                </a:lnTo>
                <a:lnTo>
                  <a:pt x="0" y="9953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bIns="2880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3" name="矩形 4"/>
          <p:cNvSpPr/>
          <p:nvPr/>
        </p:nvSpPr>
        <p:spPr>
          <a:xfrm>
            <a:off x="5441336" y="4455810"/>
            <a:ext cx="1473918" cy="1121384"/>
          </a:xfrm>
          <a:custGeom>
            <a:avLst/>
            <a:gdLst/>
            <a:ahLst/>
            <a:cxnLst/>
            <a:rect l="l" t="t" r="r" b="b"/>
            <a:pathLst>
              <a:path w="1320797" h="1004887">
                <a:moveTo>
                  <a:pt x="325434" y="0"/>
                </a:moveTo>
                <a:lnTo>
                  <a:pt x="1320797" y="0"/>
                </a:lnTo>
                <a:lnTo>
                  <a:pt x="1320797" y="172378"/>
                </a:lnTo>
                <a:lnTo>
                  <a:pt x="1162095" y="385367"/>
                </a:lnTo>
                <a:lnTo>
                  <a:pt x="1164451" y="388528"/>
                </a:lnTo>
                <a:lnTo>
                  <a:pt x="1079569" y="502444"/>
                </a:lnTo>
                <a:lnTo>
                  <a:pt x="1158049" y="607767"/>
                </a:lnTo>
                <a:lnTo>
                  <a:pt x="1155746" y="610857"/>
                </a:lnTo>
                <a:lnTo>
                  <a:pt x="1320797" y="832365"/>
                </a:lnTo>
                <a:lnTo>
                  <a:pt x="1320797" y="1004887"/>
                </a:lnTo>
                <a:lnTo>
                  <a:pt x="325434" y="1004887"/>
                </a:lnTo>
                <a:lnTo>
                  <a:pt x="325434" y="583737"/>
                </a:lnTo>
                <a:lnTo>
                  <a:pt x="215638" y="583737"/>
                </a:lnTo>
                <a:lnTo>
                  <a:pt x="215638" y="792162"/>
                </a:lnTo>
                <a:lnTo>
                  <a:pt x="0" y="502444"/>
                </a:lnTo>
                <a:lnTo>
                  <a:pt x="215638" y="212725"/>
                </a:lnTo>
                <a:lnTo>
                  <a:pt x="215638" y="421149"/>
                </a:lnTo>
                <a:lnTo>
                  <a:pt x="325434" y="421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432000" bIns="468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6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4" name="矩形 41"/>
          <p:cNvSpPr/>
          <p:nvPr/>
        </p:nvSpPr>
        <p:spPr>
          <a:xfrm>
            <a:off x="5800955" y="1887077"/>
            <a:ext cx="1475690" cy="1121384"/>
          </a:xfrm>
          <a:custGeom>
            <a:avLst/>
            <a:gdLst/>
            <a:ahLst/>
            <a:cxnLst/>
            <a:rect l="l" t="t" r="r" b="b"/>
            <a:pathLst>
              <a:path w="1322385" h="1004887">
                <a:moveTo>
                  <a:pt x="0" y="0"/>
                </a:moveTo>
                <a:lnTo>
                  <a:pt x="995363" y="0"/>
                </a:lnTo>
                <a:lnTo>
                  <a:pt x="995363" y="421150"/>
                </a:lnTo>
                <a:lnTo>
                  <a:pt x="1106747" y="421150"/>
                </a:lnTo>
                <a:lnTo>
                  <a:pt x="1106747" y="212725"/>
                </a:lnTo>
                <a:lnTo>
                  <a:pt x="1322385" y="502443"/>
                </a:lnTo>
                <a:lnTo>
                  <a:pt x="1106747" y="792162"/>
                </a:lnTo>
                <a:lnTo>
                  <a:pt x="1106747" y="583738"/>
                </a:lnTo>
                <a:lnTo>
                  <a:pt x="995363" y="583738"/>
                </a:lnTo>
                <a:lnTo>
                  <a:pt x="995363" y="1004887"/>
                </a:lnTo>
                <a:lnTo>
                  <a:pt x="0" y="1004887"/>
                </a:lnTo>
                <a:lnTo>
                  <a:pt x="0" y="832509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3"/>
                </a:lnTo>
                <a:lnTo>
                  <a:pt x="162748" y="397120"/>
                </a:lnTo>
                <a:lnTo>
                  <a:pt x="165051" y="394030"/>
                </a:lnTo>
                <a:lnTo>
                  <a:pt x="0" y="1725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rIns="4320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5" name="矩形 47"/>
          <p:cNvSpPr/>
          <p:nvPr/>
        </p:nvSpPr>
        <p:spPr>
          <a:xfrm>
            <a:off x="7104807" y="1887077"/>
            <a:ext cx="1110757" cy="1482777"/>
          </a:xfrm>
          <a:custGeom>
            <a:avLst/>
            <a:gdLst/>
            <a:ahLst/>
            <a:cxnLst/>
            <a:rect l="l" t="t" r="r" b="b"/>
            <a:pathLst>
              <a:path w="995364" h="1328736">
                <a:moveTo>
                  <a:pt x="0" y="0"/>
                </a:moveTo>
                <a:lnTo>
                  <a:pt x="995364" y="0"/>
                </a:lnTo>
                <a:lnTo>
                  <a:pt x="995364" y="1004887"/>
                </a:lnTo>
                <a:lnTo>
                  <a:pt x="609711" y="1004887"/>
                </a:lnTo>
                <a:lnTo>
                  <a:pt x="609711" y="1113098"/>
                </a:lnTo>
                <a:lnTo>
                  <a:pt x="817564" y="1113098"/>
                </a:lnTo>
                <a:lnTo>
                  <a:pt x="528639" y="1328736"/>
                </a:lnTo>
                <a:lnTo>
                  <a:pt x="239713" y="1113098"/>
                </a:lnTo>
                <a:lnTo>
                  <a:pt x="447568" y="1113098"/>
                </a:lnTo>
                <a:lnTo>
                  <a:pt x="447568" y="1004887"/>
                </a:lnTo>
                <a:lnTo>
                  <a:pt x="0" y="1004887"/>
                </a:lnTo>
                <a:lnTo>
                  <a:pt x="0" y="832510"/>
                </a:lnTo>
                <a:lnTo>
                  <a:pt x="158702" y="619521"/>
                </a:lnTo>
                <a:lnTo>
                  <a:pt x="156346" y="616359"/>
                </a:lnTo>
                <a:lnTo>
                  <a:pt x="241228" y="502444"/>
                </a:lnTo>
                <a:lnTo>
                  <a:pt x="162748" y="397120"/>
                </a:lnTo>
                <a:lnTo>
                  <a:pt x="165051" y="394031"/>
                </a:lnTo>
                <a:lnTo>
                  <a:pt x="0" y="1725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bIns="2880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6" name="矩形 53"/>
          <p:cNvSpPr/>
          <p:nvPr/>
        </p:nvSpPr>
        <p:spPr>
          <a:xfrm>
            <a:off x="6743417" y="4464667"/>
            <a:ext cx="1481004" cy="1112527"/>
          </a:xfrm>
          <a:custGeom>
            <a:avLst/>
            <a:gdLst/>
            <a:ahLst/>
            <a:cxnLst/>
            <a:rect l="l" t="t" r="r" b="b"/>
            <a:pathLst>
              <a:path w="1327147" h="996950">
                <a:moveTo>
                  <a:pt x="323847" y="0"/>
                </a:moveTo>
                <a:lnTo>
                  <a:pt x="496098" y="0"/>
                </a:lnTo>
                <a:lnTo>
                  <a:pt x="717256" y="165314"/>
                </a:lnTo>
                <a:lnTo>
                  <a:pt x="720340" y="163008"/>
                </a:lnTo>
                <a:lnTo>
                  <a:pt x="825497" y="241612"/>
                </a:lnTo>
                <a:lnTo>
                  <a:pt x="939233" y="156595"/>
                </a:lnTo>
                <a:lnTo>
                  <a:pt x="942390" y="158956"/>
                </a:lnTo>
                <a:lnTo>
                  <a:pt x="1155042" y="0"/>
                </a:lnTo>
                <a:lnTo>
                  <a:pt x="1327147" y="0"/>
                </a:lnTo>
                <a:lnTo>
                  <a:pt x="1327147" y="996950"/>
                </a:lnTo>
                <a:lnTo>
                  <a:pt x="323847" y="996950"/>
                </a:lnTo>
                <a:lnTo>
                  <a:pt x="323847" y="575800"/>
                </a:lnTo>
                <a:lnTo>
                  <a:pt x="215638" y="575800"/>
                </a:lnTo>
                <a:lnTo>
                  <a:pt x="215638" y="784225"/>
                </a:lnTo>
                <a:lnTo>
                  <a:pt x="0" y="494506"/>
                </a:lnTo>
                <a:lnTo>
                  <a:pt x="215638" y="204788"/>
                </a:lnTo>
                <a:lnTo>
                  <a:pt x="215638" y="413212"/>
                </a:lnTo>
                <a:lnTo>
                  <a:pt x="323847" y="4132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432000" bIns="4680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5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3394" y="261257"/>
            <a:ext cx="4075612" cy="11400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/>
              <a:t>研究方法</a:t>
            </a:r>
            <a:endParaRPr lang="zh-CN" altLang="en-US" sz="5400" b="1" dirty="0"/>
          </a:p>
        </p:txBody>
      </p:sp>
      <p:sp>
        <p:nvSpPr>
          <p:cNvPr id="5" name="Freeform 12"/>
          <p:cNvSpPr/>
          <p:nvPr/>
        </p:nvSpPr>
        <p:spPr bwMode="auto">
          <a:xfrm>
            <a:off x="10032437" y="1715821"/>
            <a:ext cx="742736" cy="742736"/>
          </a:xfrm>
          <a:custGeom>
            <a:avLst/>
            <a:gdLst>
              <a:gd name="T0" fmla="*/ 11 w 90"/>
              <a:gd name="T1" fmla="*/ 65 h 90"/>
              <a:gd name="T2" fmla="*/ 26 w 90"/>
              <a:gd name="T3" fmla="*/ 11 h 90"/>
              <a:gd name="T4" fmla="*/ 79 w 90"/>
              <a:gd name="T5" fmla="*/ 26 h 90"/>
              <a:gd name="T6" fmla="*/ 65 w 90"/>
              <a:gd name="T7" fmla="*/ 80 h 90"/>
              <a:gd name="T8" fmla="*/ 11 w 90"/>
              <a:gd name="T9" fmla="*/ 6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90">
                <a:moveTo>
                  <a:pt x="11" y="65"/>
                </a:moveTo>
                <a:cubicBezTo>
                  <a:pt x="0" y="46"/>
                  <a:pt x="7" y="22"/>
                  <a:pt x="26" y="11"/>
                </a:cubicBezTo>
                <a:cubicBezTo>
                  <a:pt x="44" y="0"/>
                  <a:pt x="68" y="7"/>
                  <a:pt x="79" y="26"/>
                </a:cubicBezTo>
                <a:cubicBezTo>
                  <a:pt x="90" y="45"/>
                  <a:pt x="84" y="69"/>
                  <a:pt x="65" y="80"/>
                </a:cubicBezTo>
                <a:cubicBezTo>
                  <a:pt x="46" y="90"/>
                  <a:pt x="22" y="84"/>
                  <a:pt x="11" y="65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10412862" y="1840041"/>
            <a:ext cx="323491" cy="577108"/>
          </a:xfrm>
          <a:custGeom>
            <a:avLst/>
            <a:gdLst>
              <a:gd name="T0" fmla="*/ 2 w 39"/>
              <a:gd name="T1" fmla="*/ 70 h 70"/>
              <a:gd name="T2" fmla="*/ 0 w 39"/>
              <a:gd name="T3" fmla="*/ 70 h 70"/>
              <a:gd name="T4" fmla="*/ 0 w 39"/>
              <a:gd name="T5" fmla="*/ 70 h 70"/>
              <a:gd name="T6" fmla="*/ 2 w 39"/>
              <a:gd name="T7" fmla="*/ 70 h 70"/>
              <a:gd name="T8" fmla="*/ 3 w 39"/>
              <a:gd name="T9" fmla="*/ 70 h 70"/>
              <a:gd name="T10" fmla="*/ 3 w 39"/>
              <a:gd name="T11" fmla="*/ 70 h 70"/>
              <a:gd name="T12" fmla="*/ 3 w 39"/>
              <a:gd name="T13" fmla="*/ 70 h 70"/>
              <a:gd name="T14" fmla="*/ 26 w 39"/>
              <a:gd name="T15" fmla="*/ 2 h 70"/>
              <a:gd name="T16" fmla="*/ 33 w 39"/>
              <a:gd name="T17" fmla="*/ 11 h 70"/>
              <a:gd name="T18" fmla="*/ 39 w 39"/>
              <a:gd name="T19" fmla="*/ 30 h 70"/>
              <a:gd name="T20" fmla="*/ 33 w 39"/>
              <a:gd name="T21" fmla="*/ 11 h 70"/>
              <a:gd name="T22" fmla="*/ 26 w 39"/>
              <a:gd name="T23" fmla="*/ 2 h 70"/>
              <a:gd name="T24" fmla="*/ 26 w 39"/>
              <a:gd name="T25" fmla="*/ 1 h 70"/>
              <a:gd name="T26" fmla="*/ 26 w 39"/>
              <a:gd name="T27" fmla="*/ 2 h 70"/>
              <a:gd name="T28" fmla="*/ 26 w 39"/>
              <a:gd name="T29" fmla="*/ 1 h 70"/>
              <a:gd name="T30" fmla="*/ 25 w 39"/>
              <a:gd name="T31" fmla="*/ 1 h 70"/>
              <a:gd name="T32" fmla="*/ 26 w 39"/>
              <a:gd name="T33" fmla="*/ 1 h 70"/>
              <a:gd name="T34" fmla="*/ 25 w 39"/>
              <a:gd name="T35" fmla="*/ 1 h 70"/>
              <a:gd name="T36" fmla="*/ 25 w 39"/>
              <a:gd name="T37" fmla="*/ 1 h 70"/>
              <a:gd name="T38" fmla="*/ 25 w 39"/>
              <a:gd name="T39" fmla="*/ 1 h 70"/>
              <a:gd name="T40" fmla="*/ 25 w 39"/>
              <a:gd name="T41" fmla="*/ 1 h 70"/>
              <a:gd name="T42" fmla="*/ 25 w 39"/>
              <a:gd name="T43" fmla="*/ 0 h 70"/>
              <a:gd name="T44" fmla="*/ 25 w 39"/>
              <a:gd name="T45" fmla="*/ 0 h 70"/>
              <a:gd name="T46" fmla="*/ 25 w 39"/>
              <a:gd name="T4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70">
                <a:moveTo>
                  <a:pt x="2" y="70"/>
                </a:moveTo>
                <a:cubicBezTo>
                  <a:pt x="2" y="70"/>
                  <a:pt x="1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1" y="70"/>
                  <a:pt x="2" y="70"/>
                  <a:pt x="2" y="70"/>
                </a:cubicBezTo>
                <a:moveTo>
                  <a:pt x="3" y="70"/>
                </a:move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moveTo>
                  <a:pt x="26" y="2"/>
                </a:moveTo>
                <a:cubicBezTo>
                  <a:pt x="29" y="4"/>
                  <a:pt x="31" y="7"/>
                  <a:pt x="33" y="11"/>
                </a:cubicBezTo>
                <a:cubicBezTo>
                  <a:pt x="37" y="17"/>
                  <a:pt x="38" y="24"/>
                  <a:pt x="39" y="30"/>
                </a:cubicBezTo>
                <a:cubicBezTo>
                  <a:pt x="39" y="24"/>
                  <a:pt x="37" y="17"/>
                  <a:pt x="33" y="11"/>
                </a:cubicBezTo>
                <a:cubicBezTo>
                  <a:pt x="31" y="7"/>
                  <a:pt x="29" y="4"/>
                  <a:pt x="26" y="2"/>
                </a:cubicBezTo>
                <a:moveTo>
                  <a:pt x="26" y="1"/>
                </a:move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1"/>
                </a:cubicBezTo>
                <a:moveTo>
                  <a:pt x="25" y="1"/>
                </a:move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5" y="1"/>
                </a:cubicBezTo>
                <a:moveTo>
                  <a:pt x="25" y="1"/>
                </a:move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15"/>
          <p:cNvSpPr>
            <a:spLocks noEditPoints="1"/>
          </p:cNvSpPr>
          <p:nvPr/>
        </p:nvSpPr>
        <p:spPr bwMode="auto">
          <a:xfrm>
            <a:off x="10231708" y="1930618"/>
            <a:ext cx="346783" cy="320903"/>
          </a:xfrm>
          <a:custGeom>
            <a:avLst/>
            <a:gdLst>
              <a:gd name="T0" fmla="*/ 121 w 134"/>
              <a:gd name="T1" fmla="*/ 118 h 124"/>
              <a:gd name="T2" fmla="*/ 70 w 134"/>
              <a:gd name="T3" fmla="*/ 16 h 124"/>
              <a:gd name="T4" fmla="*/ 76 w 134"/>
              <a:gd name="T5" fmla="*/ 0 h 124"/>
              <a:gd name="T6" fmla="*/ 73 w 134"/>
              <a:gd name="T7" fmla="*/ 0 h 124"/>
              <a:gd name="T8" fmla="*/ 67 w 134"/>
              <a:gd name="T9" fmla="*/ 12 h 124"/>
              <a:gd name="T10" fmla="*/ 67 w 134"/>
              <a:gd name="T11" fmla="*/ 12 h 124"/>
              <a:gd name="T12" fmla="*/ 67 w 134"/>
              <a:gd name="T13" fmla="*/ 12 h 124"/>
              <a:gd name="T14" fmla="*/ 67 w 134"/>
              <a:gd name="T15" fmla="*/ 9 h 124"/>
              <a:gd name="T16" fmla="*/ 61 w 134"/>
              <a:gd name="T17" fmla="*/ 0 h 124"/>
              <a:gd name="T18" fmla="*/ 57 w 134"/>
              <a:gd name="T19" fmla="*/ 0 h 124"/>
              <a:gd name="T20" fmla="*/ 64 w 134"/>
              <a:gd name="T21" fmla="*/ 16 h 124"/>
              <a:gd name="T22" fmla="*/ 13 w 134"/>
              <a:gd name="T23" fmla="*/ 118 h 124"/>
              <a:gd name="T24" fmla="*/ 0 w 134"/>
              <a:gd name="T25" fmla="*/ 118 h 124"/>
              <a:gd name="T26" fmla="*/ 0 w 134"/>
              <a:gd name="T27" fmla="*/ 124 h 124"/>
              <a:gd name="T28" fmla="*/ 134 w 134"/>
              <a:gd name="T29" fmla="*/ 124 h 124"/>
              <a:gd name="T30" fmla="*/ 134 w 134"/>
              <a:gd name="T31" fmla="*/ 118 h 124"/>
              <a:gd name="T32" fmla="*/ 121 w 134"/>
              <a:gd name="T33" fmla="*/ 118 h 124"/>
              <a:gd name="T34" fmla="*/ 51 w 134"/>
              <a:gd name="T35" fmla="*/ 118 h 124"/>
              <a:gd name="T36" fmla="*/ 67 w 134"/>
              <a:gd name="T37" fmla="*/ 86 h 124"/>
              <a:gd name="T38" fmla="*/ 67 w 134"/>
              <a:gd name="T39" fmla="*/ 83 h 124"/>
              <a:gd name="T40" fmla="*/ 86 w 134"/>
              <a:gd name="T41" fmla="*/ 118 h 124"/>
              <a:gd name="T42" fmla="*/ 51 w 134"/>
              <a:gd name="T43" fmla="*/ 11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4" h="124">
                <a:moveTo>
                  <a:pt x="121" y="118"/>
                </a:moveTo>
                <a:lnTo>
                  <a:pt x="70" y="16"/>
                </a:lnTo>
                <a:lnTo>
                  <a:pt x="76" y="0"/>
                </a:lnTo>
                <a:lnTo>
                  <a:pt x="73" y="0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9"/>
                </a:lnTo>
                <a:lnTo>
                  <a:pt x="61" y="0"/>
                </a:lnTo>
                <a:lnTo>
                  <a:pt x="57" y="0"/>
                </a:lnTo>
                <a:lnTo>
                  <a:pt x="64" y="16"/>
                </a:lnTo>
                <a:lnTo>
                  <a:pt x="13" y="118"/>
                </a:lnTo>
                <a:lnTo>
                  <a:pt x="0" y="118"/>
                </a:lnTo>
                <a:lnTo>
                  <a:pt x="0" y="124"/>
                </a:lnTo>
                <a:lnTo>
                  <a:pt x="134" y="124"/>
                </a:lnTo>
                <a:lnTo>
                  <a:pt x="134" y="118"/>
                </a:lnTo>
                <a:lnTo>
                  <a:pt x="121" y="118"/>
                </a:lnTo>
                <a:close/>
                <a:moveTo>
                  <a:pt x="51" y="118"/>
                </a:moveTo>
                <a:lnTo>
                  <a:pt x="67" y="86"/>
                </a:lnTo>
                <a:lnTo>
                  <a:pt x="67" y="83"/>
                </a:lnTo>
                <a:lnTo>
                  <a:pt x="86" y="118"/>
                </a:lnTo>
                <a:lnTo>
                  <a:pt x="51" y="118"/>
                </a:lnTo>
                <a:close/>
              </a:path>
            </a:pathLst>
          </a:custGeom>
          <a:solidFill>
            <a:srgbClr val="E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10050553" y="1731348"/>
            <a:ext cx="709092" cy="709093"/>
          </a:xfrm>
          <a:custGeom>
            <a:avLst/>
            <a:gdLst>
              <a:gd name="T0" fmla="*/ 53 w 86"/>
              <a:gd name="T1" fmla="*/ 84 h 86"/>
              <a:gd name="T2" fmla="*/ 46 w 86"/>
              <a:gd name="T3" fmla="*/ 86 h 86"/>
              <a:gd name="T4" fmla="*/ 32 w 86"/>
              <a:gd name="T5" fmla="*/ 85 h 86"/>
              <a:gd name="T6" fmla="*/ 39 w 86"/>
              <a:gd name="T7" fmla="*/ 85 h 86"/>
              <a:gd name="T8" fmla="*/ 32 w 86"/>
              <a:gd name="T9" fmla="*/ 85 h 86"/>
              <a:gd name="T10" fmla="*/ 66 w 86"/>
              <a:gd name="T11" fmla="*/ 78 h 86"/>
              <a:gd name="T12" fmla="*/ 60 w 86"/>
              <a:gd name="T13" fmla="*/ 83 h 86"/>
              <a:gd name="T14" fmla="*/ 19 w 86"/>
              <a:gd name="T15" fmla="*/ 79 h 86"/>
              <a:gd name="T16" fmla="*/ 26 w 86"/>
              <a:gd name="T17" fmla="*/ 81 h 86"/>
              <a:gd name="T18" fmla="*/ 19 w 86"/>
              <a:gd name="T19" fmla="*/ 79 h 86"/>
              <a:gd name="T20" fmla="*/ 66 w 86"/>
              <a:gd name="T21" fmla="*/ 78 h 86"/>
              <a:gd name="T22" fmla="*/ 76 w 86"/>
              <a:gd name="T23" fmla="*/ 69 h 86"/>
              <a:gd name="T24" fmla="*/ 72 w 86"/>
              <a:gd name="T25" fmla="*/ 75 h 86"/>
              <a:gd name="T26" fmla="*/ 9 w 86"/>
              <a:gd name="T27" fmla="*/ 69 h 86"/>
              <a:gd name="T28" fmla="*/ 14 w 86"/>
              <a:gd name="T29" fmla="*/ 74 h 86"/>
              <a:gd name="T30" fmla="*/ 9 w 86"/>
              <a:gd name="T31" fmla="*/ 69 h 86"/>
              <a:gd name="T32" fmla="*/ 82 w 86"/>
              <a:gd name="T33" fmla="*/ 57 h 86"/>
              <a:gd name="T34" fmla="*/ 81 w 86"/>
              <a:gd name="T35" fmla="*/ 64 h 86"/>
              <a:gd name="T36" fmla="*/ 2 w 86"/>
              <a:gd name="T37" fmla="*/ 56 h 86"/>
              <a:gd name="T38" fmla="*/ 6 w 86"/>
              <a:gd name="T39" fmla="*/ 63 h 86"/>
              <a:gd name="T40" fmla="*/ 2 w 86"/>
              <a:gd name="T41" fmla="*/ 56 h 86"/>
              <a:gd name="T42" fmla="*/ 85 w 86"/>
              <a:gd name="T43" fmla="*/ 43 h 86"/>
              <a:gd name="T44" fmla="*/ 86 w 86"/>
              <a:gd name="T45" fmla="*/ 51 h 86"/>
              <a:gd name="T46" fmla="*/ 0 w 86"/>
              <a:gd name="T47" fmla="*/ 43 h 86"/>
              <a:gd name="T48" fmla="*/ 1 w 86"/>
              <a:gd name="T49" fmla="*/ 42 h 86"/>
              <a:gd name="T50" fmla="*/ 2 w 86"/>
              <a:gd name="T51" fmla="*/ 49 h 86"/>
              <a:gd name="T52" fmla="*/ 0 w 86"/>
              <a:gd name="T53" fmla="*/ 43 h 86"/>
              <a:gd name="T54" fmla="*/ 84 w 86"/>
              <a:gd name="T55" fmla="*/ 31 h 86"/>
              <a:gd name="T56" fmla="*/ 84 w 86"/>
              <a:gd name="T57" fmla="*/ 39 h 86"/>
              <a:gd name="T58" fmla="*/ 1 w 86"/>
              <a:gd name="T59" fmla="*/ 35 h 86"/>
              <a:gd name="T60" fmla="*/ 4 w 86"/>
              <a:gd name="T61" fmla="*/ 29 h 86"/>
              <a:gd name="T62" fmla="*/ 1 w 86"/>
              <a:gd name="T63" fmla="*/ 35 h 86"/>
              <a:gd name="T64" fmla="*/ 78 w 86"/>
              <a:gd name="T65" fmla="*/ 18 h 86"/>
              <a:gd name="T66" fmla="*/ 81 w 86"/>
              <a:gd name="T67" fmla="*/ 25 h 86"/>
              <a:gd name="T68" fmla="*/ 6 w 86"/>
              <a:gd name="T69" fmla="*/ 22 h 86"/>
              <a:gd name="T70" fmla="*/ 11 w 86"/>
              <a:gd name="T71" fmla="*/ 17 h 86"/>
              <a:gd name="T72" fmla="*/ 6 w 86"/>
              <a:gd name="T73" fmla="*/ 22 h 86"/>
              <a:gd name="T74" fmla="*/ 67 w 86"/>
              <a:gd name="T75" fmla="*/ 9 h 86"/>
              <a:gd name="T76" fmla="*/ 74 w 86"/>
              <a:gd name="T77" fmla="*/ 13 h 86"/>
              <a:gd name="T78" fmla="*/ 67 w 86"/>
              <a:gd name="T79" fmla="*/ 9 h 86"/>
              <a:gd name="T80" fmla="*/ 21 w 86"/>
              <a:gd name="T81" fmla="*/ 7 h 86"/>
              <a:gd name="T82" fmla="*/ 16 w 86"/>
              <a:gd name="T83" fmla="*/ 12 h 86"/>
              <a:gd name="T84" fmla="*/ 55 w 86"/>
              <a:gd name="T85" fmla="*/ 4 h 86"/>
              <a:gd name="T86" fmla="*/ 62 w 86"/>
              <a:gd name="T87" fmla="*/ 5 h 86"/>
              <a:gd name="T88" fmla="*/ 55 w 86"/>
              <a:gd name="T89" fmla="*/ 4 h 86"/>
              <a:gd name="T90" fmla="*/ 34 w 86"/>
              <a:gd name="T91" fmla="*/ 1 h 86"/>
              <a:gd name="T92" fmla="*/ 28 w 86"/>
              <a:gd name="T93" fmla="*/ 5 h 86"/>
              <a:gd name="T94" fmla="*/ 43 w 86"/>
              <a:gd name="T95" fmla="*/ 2 h 86"/>
              <a:gd name="T96" fmla="*/ 41 w 86"/>
              <a:gd name="T97" fmla="*/ 1 h 86"/>
              <a:gd name="T98" fmla="*/ 48 w 86"/>
              <a:gd name="T99" fmla="*/ 1 h 86"/>
              <a:gd name="T100" fmla="*/ 43 w 86"/>
              <a:gd name="T101" fmla="*/ 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86">
                <a:moveTo>
                  <a:pt x="46" y="85"/>
                </a:moveTo>
                <a:cubicBezTo>
                  <a:pt x="49" y="85"/>
                  <a:pt x="51" y="84"/>
                  <a:pt x="53" y="84"/>
                </a:cubicBezTo>
                <a:cubicBezTo>
                  <a:pt x="53" y="85"/>
                  <a:pt x="53" y="85"/>
                  <a:pt x="53" y="85"/>
                </a:cubicBezTo>
                <a:cubicBezTo>
                  <a:pt x="51" y="86"/>
                  <a:pt x="49" y="86"/>
                  <a:pt x="46" y="86"/>
                </a:cubicBezTo>
                <a:lnTo>
                  <a:pt x="46" y="85"/>
                </a:lnTo>
                <a:close/>
                <a:moveTo>
                  <a:pt x="32" y="85"/>
                </a:moveTo>
                <a:cubicBezTo>
                  <a:pt x="32" y="84"/>
                  <a:pt x="32" y="84"/>
                  <a:pt x="32" y="84"/>
                </a:cubicBezTo>
                <a:cubicBezTo>
                  <a:pt x="35" y="84"/>
                  <a:pt x="37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cubicBezTo>
                  <a:pt x="37" y="86"/>
                  <a:pt x="34" y="86"/>
                  <a:pt x="32" y="85"/>
                </a:cubicBezTo>
                <a:close/>
                <a:moveTo>
                  <a:pt x="59" y="82"/>
                </a:moveTo>
                <a:cubicBezTo>
                  <a:pt x="62" y="81"/>
                  <a:pt x="64" y="80"/>
                  <a:pt x="66" y="78"/>
                </a:cubicBezTo>
                <a:cubicBezTo>
                  <a:pt x="66" y="80"/>
                  <a:pt x="66" y="80"/>
                  <a:pt x="66" y="80"/>
                </a:cubicBezTo>
                <a:cubicBezTo>
                  <a:pt x="64" y="81"/>
                  <a:pt x="62" y="82"/>
                  <a:pt x="60" y="83"/>
                </a:cubicBezTo>
                <a:lnTo>
                  <a:pt x="59" y="82"/>
                </a:lnTo>
                <a:close/>
                <a:moveTo>
                  <a:pt x="19" y="79"/>
                </a:moveTo>
                <a:cubicBezTo>
                  <a:pt x="20" y="78"/>
                  <a:pt x="20" y="78"/>
                  <a:pt x="20" y="78"/>
                </a:cubicBezTo>
                <a:cubicBezTo>
                  <a:pt x="22" y="79"/>
                  <a:pt x="24" y="80"/>
                  <a:pt x="26" y="81"/>
                </a:cubicBezTo>
                <a:cubicBezTo>
                  <a:pt x="25" y="82"/>
                  <a:pt x="25" y="82"/>
                  <a:pt x="25" y="82"/>
                </a:cubicBezTo>
                <a:cubicBezTo>
                  <a:pt x="23" y="81"/>
                  <a:pt x="21" y="80"/>
                  <a:pt x="19" y="79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moveTo>
                  <a:pt x="71" y="74"/>
                </a:moveTo>
                <a:cubicBezTo>
                  <a:pt x="73" y="73"/>
                  <a:pt x="74" y="71"/>
                  <a:pt x="76" y="69"/>
                </a:cubicBezTo>
                <a:cubicBezTo>
                  <a:pt x="77" y="70"/>
                  <a:pt x="77" y="70"/>
                  <a:pt x="77" y="70"/>
                </a:cubicBezTo>
                <a:cubicBezTo>
                  <a:pt x="75" y="72"/>
                  <a:pt x="74" y="74"/>
                  <a:pt x="72" y="75"/>
                </a:cubicBezTo>
                <a:lnTo>
                  <a:pt x="71" y="74"/>
                </a:lnTo>
                <a:close/>
                <a:moveTo>
                  <a:pt x="9" y="69"/>
                </a:moveTo>
                <a:cubicBezTo>
                  <a:pt x="10" y="68"/>
                  <a:pt x="10" y="68"/>
                  <a:pt x="10" y="68"/>
                </a:cubicBezTo>
                <a:cubicBezTo>
                  <a:pt x="11" y="70"/>
                  <a:pt x="13" y="72"/>
                  <a:pt x="14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3"/>
                  <a:pt x="10" y="71"/>
                  <a:pt x="9" y="69"/>
                </a:cubicBezTo>
                <a:close/>
                <a:moveTo>
                  <a:pt x="80" y="63"/>
                </a:moveTo>
                <a:cubicBezTo>
                  <a:pt x="81" y="61"/>
                  <a:pt x="82" y="59"/>
                  <a:pt x="82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3" y="60"/>
                  <a:pt x="82" y="62"/>
                  <a:pt x="81" y="64"/>
                </a:cubicBezTo>
                <a:lnTo>
                  <a:pt x="80" y="63"/>
                </a:lnTo>
                <a:close/>
                <a:moveTo>
                  <a:pt x="2" y="56"/>
                </a:moveTo>
                <a:cubicBezTo>
                  <a:pt x="3" y="56"/>
                  <a:pt x="3" y="56"/>
                  <a:pt x="3" y="56"/>
                </a:cubicBezTo>
                <a:cubicBezTo>
                  <a:pt x="4" y="58"/>
                  <a:pt x="5" y="61"/>
                  <a:pt x="6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4" y="61"/>
                  <a:pt x="3" y="59"/>
                  <a:pt x="2" y="56"/>
                </a:cubicBezTo>
                <a:close/>
                <a:moveTo>
                  <a:pt x="84" y="50"/>
                </a:moveTo>
                <a:cubicBezTo>
                  <a:pt x="84" y="48"/>
                  <a:pt x="85" y="46"/>
                  <a:pt x="85" y="43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46"/>
                  <a:pt x="86" y="48"/>
                  <a:pt x="86" y="51"/>
                </a:cubicBezTo>
                <a:lnTo>
                  <a:pt x="84" y="50"/>
                </a:lnTo>
                <a:close/>
                <a:moveTo>
                  <a:pt x="0" y="43"/>
                </a:moveTo>
                <a:cubicBezTo>
                  <a:pt x="0" y="42"/>
                  <a:pt x="0" y="42"/>
                  <a:pt x="0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5"/>
                  <a:pt x="2" y="47"/>
                  <a:pt x="2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7"/>
                  <a:pt x="0" y="45"/>
                  <a:pt x="0" y="43"/>
                </a:cubicBezTo>
                <a:close/>
                <a:moveTo>
                  <a:pt x="83" y="32"/>
                </a:moveTo>
                <a:cubicBezTo>
                  <a:pt x="84" y="31"/>
                  <a:pt x="84" y="31"/>
                  <a:pt x="84" y="31"/>
                </a:cubicBezTo>
                <a:cubicBezTo>
                  <a:pt x="85" y="34"/>
                  <a:pt x="86" y="36"/>
                  <a:pt x="86" y="38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6"/>
                  <a:pt x="84" y="34"/>
                  <a:pt x="83" y="32"/>
                </a:cubicBezTo>
                <a:close/>
                <a:moveTo>
                  <a:pt x="1" y="35"/>
                </a:moveTo>
                <a:cubicBezTo>
                  <a:pt x="1" y="33"/>
                  <a:pt x="2" y="31"/>
                  <a:pt x="3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31"/>
                  <a:pt x="3" y="33"/>
                  <a:pt x="2" y="36"/>
                </a:cubicBezTo>
                <a:lnTo>
                  <a:pt x="1" y="35"/>
                </a:lnTo>
                <a:close/>
                <a:moveTo>
                  <a:pt x="77" y="19"/>
                </a:moveTo>
                <a:cubicBezTo>
                  <a:pt x="78" y="18"/>
                  <a:pt x="78" y="18"/>
                  <a:pt x="78" y="18"/>
                </a:cubicBezTo>
                <a:cubicBezTo>
                  <a:pt x="80" y="20"/>
                  <a:pt x="81" y="23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3"/>
                  <a:pt x="78" y="21"/>
                  <a:pt x="77" y="19"/>
                </a:cubicBezTo>
                <a:close/>
                <a:moveTo>
                  <a:pt x="6" y="22"/>
                </a:moveTo>
                <a:cubicBezTo>
                  <a:pt x="7" y="20"/>
                  <a:pt x="8" y="18"/>
                  <a:pt x="10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9"/>
                  <a:pt x="8" y="21"/>
                  <a:pt x="7" y="23"/>
                </a:cubicBezTo>
                <a:lnTo>
                  <a:pt x="6" y="22"/>
                </a:lnTo>
                <a:close/>
                <a:moveTo>
                  <a:pt x="67" y="9"/>
                </a:moveTo>
                <a:cubicBezTo>
                  <a:pt x="67" y="9"/>
                  <a:pt x="67" y="9"/>
                  <a:pt x="67" y="9"/>
                </a:cubicBezTo>
                <a:cubicBezTo>
                  <a:pt x="68" y="8"/>
                  <a:pt x="68" y="8"/>
                  <a:pt x="68" y="8"/>
                </a:cubicBezTo>
                <a:cubicBezTo>
                  <a:pt x="70" y="10"/>
                  <a:pt x="72" y="11"/>
                  <a:pt x="74" y="13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2"/>
                  <a:pt x="69" y="11"/>
                  <a:pt x="67" y="9"/>
                </a:cubicBezTo>
                <a:close/>
                <a:moveTo>
                  <a:pt x="15" y="11"/>
                </a:moveTo>
                <a:cubicBezTo>
                  <a:pt x="17" y="9"/>
                  <a:pt x="19" y="8"/>
                  <a:pt x="21" y="7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9"/>
                  <a:pt x="18" y="10"/>
                  <a:pt x="16" y="12"/>
                </a:cubicBezTo>
                <a:lnTo>
                  <a:pt x="15" y="11"/>
                </a:lnTo>
                <a:close/>
                <a:moveTo>
                  <a:pt x="55" y="4"/>
                </a:moveTo>
                <a:cubicBezTo>
                  <a:pt x="55" y="2"/>
                  <a:pt x="55" y="2"/>
                  <a:pt x="55" y="2"/>
                </a:cubicBezTo>
                <a:cubicBezTo>
                  <a:pt x="58" y="3"/>
                  <a:pt x="60" y="4"/>
                  <a:pt x="62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5" y="4"/>
                </a:cubicBezTo>
                <a:close/>
                <a:moveTo>
                  <a:pt x="27" y="4"/>
                </a:moveTo>
                <a:cubicBezTo>
                  <a:pt x="29" y="3"/>
                  <a:pt x="32" y="2"/>
                  <a:pt x="34" y="1"/>
                </a:cubicBezTo>
                <a:cubicBezTo>
                  <a:pt x="34" y="3"/>
                  <a:pt x="34" y="3"/>
                  <a:pt x="34" y="3"/>
                </a:cubicBezTo>
                <a:cubicBezTo>
                  <a:pt x="32" y="3"/>
                  <a:pt x="30" y="4"/>
                  <a:pt x="28" y="5"/>
                </a:cubicBezTo>
                <a:lnTo>
                  <a:pt x="27" y="4"/>
                </a:lnTo>
                <a:close/>
                <a:moveTo>
                  <a:pt x="43" y="2"/>
                </a:moveTo>
                <a:cubicBezTo>
                  <a:pt x="42" y="2"/>
                  <a:pt x="42" y="2"/>
                  <a:pt x="41" y="2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0"/>
                  <a:pt x="43" y="0"/>
                </a:cubicBezTo>
                <a:cubicBezTo>
                  <a:pt x="45" y="0"/>
                  <a:pt x="46" y="1"/>
                  <a:pt x="48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2"/>
                  <a:pt x="45" y="2"/>
                  <a:pt x="43" y="2"/>
                </a:cubicBezTo>
                <a:close/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23"/>
          <p:cNvSpPr>
            <a:spLocks noEditPoints="1"/>
          </p:cNvSpPr>
          <p:nvPr/>
        </p:nvSpPr>
        <p:spPr bwMode="auto">
          <a:xfrm>
            <a:off x="10412863" y="4823925"/>
            <a:ext cx="157864" cy="41407"/>
          </a:xfrm>
          <a:custGeom>
            <a:avLst/>
            <a:gdLst>
              <a:gd name="T0" fmla="*/ 19 w 19"/>
              <a:gd name="T1" fmla="*/ 5 h 5"/>
              <a:gd name="T2" fmla="*/ 19 w 19"/>
              <a:gd name="T3" fmla="*/ 5 h 5"/>
              <a:gd name="T4" fmla="*/ 19 w 19"/>
              <a:gd name="T5" fmla="*/ 5 h 5"/>
              <a:gd name="T6" fmla="*/ 0 w 19"/>
              <a:gd name="T7" fmla="*/ 0 h 5"/>
              <a:gd name="T8" fmla="*/ 0 w 19"/>
              <a:gd name="T9" fmla="*/ 0 h 5"/>
              <a:gd name="T10" fmla="*/ 19 w 19"/>
              <a:gd name="T11" fmla="*/ 5 h 5"/>
              <a:gd name="T12" fmla="*/ 0 w 19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9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Oval 48"/>
          <p:cNvSpPr>
            <a:spLocks noChangeArrowheads="1"/>
          </p:cNvSpPr>
          <p:nvPr/>
        </p:nvSpPr>
        <p:spPr bwMode="auto">
          <a:xfrm>
            <a:off x="10077507" y="3304631"/>
            <a:ext cx="652159" cy="65215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35">
              <a:ln>
                <a:solidFill>
                  <a:schemeClr val="accent2">
                    <a:lumMod val="50000"/>
                  </a:schemeClr>
                </a:solidFill>
              </a:ln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Freeform 49"/>
          <p:cNvSpPr/>
          <p:nvPr/>
        </p:nvSpPr>
        <p:spPr bwMode="auto">
          <a:xfrm>
            <a:off x="10412863" y="3925913"/>
            <a:ext cx="116457" cy="25879"/>
          </a:xfrm>
          <a:custGeom>
            <a:avLst/>
            <a:gdLst>
              <a:gd name="T0" fmla="*/ 14 w 14"/>
              <a:gd name="T1" fmla="*/ 0 h 3"/>
              <a:gd name="T2" fmla="*/ 0 w 14"/>
              <a:gd name="T3" fmla="*/ 3 h 3"/>
              <a:gd name="T4" fmla="*/ 0 w 14"/>
              <a:gd name="T5" fmla="*/ 3 h 3"/>
              <a:gd name="T6" fmla="*/ 14 w 1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3">
                <a:moveTo>
                  <a:pt x="14" y="0"/>
                </a:moveTo>
                <a:cubicBezTo>
                  <a:pt x="10" y="2"/>
                  <a:pt x="5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5" y="3"/>
                  <a:pt x="9" y="2"/>
                  <a:pt x="14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Freeform 51"/>
          <p:cNvSpPr/>
          <p:nvPr/>
        </p:nvSpPr>
        <p:spPr bwMode="auto">
          <a:xfrm>
            <a:off x="10182538" y="3397975"/>
            <a:ext cx="452888" cy="452888"/>
          </a:xfrm>
          <a:custGeom>
            <a:avLst/>
            <a:gdLst>
              <a:gd name="T0" fmla="*/ 48 w 55"/>
              <a:gd name="T1" fmla="*/ 26 h 55"/>
              <a:gd name="T2" fmla="*/ 48 w 55"/>
              <a:gd name="T3" fmla="*/ 23 h 55"/>
              <a:gd name="T4" fmla="*/ 44 w 55"/>
              <a:gd name="T5" fmla="*/ 23 h 55"/>
              <a:gd name="T6" fmla="*/ 44 w 55"/>
              <a:gd name="T7" fmla="*/ 24 h 55"/>
              <a:gd name="T8" fmla="*/ 40 w 55"/>
              <a:gd name="T9" fmla="*/ 22 h 55"/>
              <a:gd name="T10" fmla="*/ 40 w 55"/>
              <a:gd name="T11" fmla="*/ 19 h 55"/>
              <a:gd name="T12" fmla="*/ 36 w 55"/>
              <a:gd name="T13" fmla="*/ 19 h 55"/>
              <a:gd name="T14" fmla="*/ 36 w 55"/>
              <a:gd name="T15" fmla="*/ 20 h 55"/>
              <a:gd name="T16" fmla="*/ 30 w 55"/>
              <a:gd name="T17" fmla="*/ 17 h 55"/>
              <a:gd name="T18" fmla="*/ 30 w 55"/>
              <a:gd name="T19" fmla="*/ 6 h 55"/>
              <a:gd name="T20" fmla="*/ 27 w 55"/>
              <a:gd name="T21" fmla="*/ 0 h 55"/>
              <a:gd name="T22" fmla="*/ 27 w 55"/>
              <a:gd name="T23" fmla="*/ 0 h 55"/>
              <a:gd name="T24" fmla="*/ 27 w 55"/>
              <a:gd name="T25" fmla="*/ 0 h 55"/>
              <a:gd name="T26" fmla="*/ 24 w 55"/>
              <a:gd name="T27" fmla="*/ 6 h 55"/>
              <a:gd name="T28" fmla="*/ 24 w 55"/>
              <a:gd name="T29" fmla="*/ 17 h 55"/>
              <a:gd name="T30" fmla="*/ 18 w 55"/>
              <a:gd name="T31" fmla="*/ 20 h 55"/>
              <a:gd name="T32" fmla="*/ 18 w 55"/>
              <a:gd name="T33" fmla="*/ 19 h 55"/>
              <a:gd name="T34" fmla="*/ 15 w 55"/>
              <a:gd name="T35" fmla="*/ 19 h 55"/>
              <a:gd name="T36" fmla="*/ 15 w 55"/>
              <a:gd name="T37" fmla="*/ 22 h 55"/>
              <a:gd name="T38" fmla="*/ 10 w 55"/>
              <a:gd name="T39" fmla="*/ 24 h 55"/>
              <a:gd name="T40" fmla="*/ 10 w 55"/>
              <a:gd name="T41" fmla="*/ 23 h 55"/>
              <a:gd name="T42" fmla="*/ 6 w 55"/>
              <a:gd name="T43" fmla="*/ 23 h 55"/>
              <a:gd name="T44" fmla="*/ 6 w 55"/>
              <a:gd name="T45" fmla="*/ 26 h 55"/>
              <a:gd name="T46" fmla="*/ 0 w 55"/>
              <a:gd name="T47" fmla="*/ 30 h 55"/>
              <a:gd name="T48" fmla="*/ 0 w 55"/>
              <a:gd name="T49" fmla="*/ 33 h 55"/>
              <a:gd name="T50" fmla="*/ 16 w 55"/>
              <a:gd name="T51" fmla="*/ 28 h 55"/>
              <a:gd name="T52" fmla="*/ 24 w 55"/>
              <a:gd name="T53" fmla="*/ 28 h 55"/>
              <a:gd name="T54" fmla="*/ 24 w 55"/>
              <a:gd name="T55" fmla="*/ 30 h 55"/>
              <a:gd name="T56" fmla="*/ 26 w 55"/>
              <a:gd name="T57" fmla="*/ 45 h 55"/>
              <a:gd name="T58" fmla="*/ 17 w 55"/>
              <a:gd name="T59" fmla="*/ 51 h 55"/>
              <a:gd name="T60" fmla="*/ 17 w 55"/>
              <a:gd name="T61" fmla="*/ 54 h 55"/>
              <a:gd name="T62" fmla="*/ 27 w 55"/>
              <a:gd name="T63" fmla="*/ 50 h 55"/>
              <a:gd name="T64" fmla="*/ 27 w 55"/>
              <a:gd name="T65" fmla="*/ 55 h 55"/>
              <a:gd name="T66" fmla="*/ 28 w 55"/>
              <a:gd name="T67" fmla="*/ 55 h 55"/>
              <a:gd name="T68" fmla="*/ 28 w 55"/>
              <a:gd name="T69" fmla="*/ 50 h 55"/>
              <a:gd name="T70" fmla="*/ 37 w 55"/>
              <a:gd name="T71" fmla="*/ 53 h 55"/>
              <a:gd name="T72" fmla="*/ 37 w 55"/>
              <a:gd name="T73" fmla="*/ 51 h 55"/>
              <a:gd name="T74" fmla="*/ 29 w 55"/>
              <a:gd name="T75" fmla="*/ 45 h 55"/>
              <a:gd name="T76" fmla="*/ 30 w 55"/>
              <a:gd name="T77" fmla="*/ 30 h 55"/>
              <a:gd name="T78" fmla="*/ 30 w 55"/>
              <a:gd name="T79" fmla="*/ 28 h 55"/>
              <a:gd name="T80" fmla="*/ 38 w 55"/>
              <a:gd name="T81" fmla="*/ 28 h 55"/>
              <a:gd name="T82" fmla="*/ 55 w 55"/>
              <a:gd name="T83" fmla="*/ 33 h 55"/>
              <a:gd name="T84" fmla="*/ 55 w 55"/>
              <a:gd name="T85" fmla="*/ 30 h 55"/>
              <a:gd name="T86" fmla="*/ 48 w 55"/>
              <a:gd name="T87" fmla="*/ 2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" h="55">
                <a:moveTo>
                  <a:pt x="48" y="26"/>
                </a:moveTo>
                <a:cubicBezTo>
                  <a:pt x="48" y="23"/>
                  <a:pt x="48" y="23"/>
                  <a:pt x="48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4"/>
                  <a:pt x="44" y="24"/>
                  <a:pt x="44" y="24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19"/>
                  <a:pt x="40" y="19"/>
                  <a:pt x="40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0"/>
                  <a:pt x="36" y="20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"/>
                  <a:pt x="28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4" y="1"/>
                  <a:pt x="24" y="6"/>
                </a:cubicBezTo>
                <a:cubicBezTo>
                  <a:pt x="24" y="17"/>
                  <a:pt x="24" y="17"/>
                  <a:pt x="24" y="17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19"/>
                  <a:pt x="18" y="19"/>
                  <a:pt x="18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6" y="26"/>
                  <a:pt x="6" y="2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16" y="28"/>
                  <a:pt x="16" y="28"/>
                  <a:pt x="16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30"/>
                  <a:pt x="24" y="30"/>
                </a:cubicBezTo>
                <a:cubicBezTo>
                  <a:pt x="26" y="45"/>
                  <a:pt x="26" y="45"/>
                  <a:pt x="26" y="45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4"/>
                  <a:pt x="17" y="54"/>
                  <a:pt x="17" y="54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0"/>
                  <a:pt x="28" y="50"/>
                  <a:pt x="28" y="50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1"/>
                  <a:pt x="37" y="51"/>
                  <a:pt x="37" y="51"/>
                </a:cubicBezTo>
                <a:cubicBezTo>
                  <a:pt x="29" y="45"/>
                  <a:pt x="29" y="45"/>
                  <a:pt x="29" y="45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29"/>
                  <a:pt x="30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0"/>
                  <a:pt x="55" y="30"/>
                  <a:pt x="55" y="30"/>
                </a:cubicBezTo>
                <a:lnTo>
                  <a:pt x="48" y="26"/>
                </a:lnTo>
                <a:close/>
              </a:path>
            </a:pathLst>
          </a:custGeom>
          <a:solidFill>
            <a:srgbClr val="EFE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8" name="Freeform 52"/>
          <p:cNvSpPr>
            <a:spLocks noEditPoints="1"/>
          </p:cNvSpPr>
          <p:nvPr/>
        </p:nvSpPr>
        <p:spPr bwMode="auto">
          <a:xfrm>
            <a:off x="10050554" y="3265991"/>
            <a:ext cx="709092" cy="709093"/>
          </a:xfrm>
          <a:custGeom>
            <a:avLst/>
            <a:gdLst>
              <a:gd name="T0" fmla="*/ 53 w 86"/>
              <a:gd name="T1" fmla="*/ 84 h 86"/>
              <a:gd name="T2" fmla="*/ 46 w 86"/>
              <a:gd name="T3" fmla="*/ 86 h 86"/>
              <a:gd name="T4" fmla="*/ 32 w 86"/>
              <a:gd name="T5" fmla="*/ 85 h 86"/>
              <a:gd name="T6" fmla="*/ 39 w 86"/>
              <a:gd name="T7" fmla="*/ 85 h 86"/>
              <a:gd name="T8" fmla="*/ 32 w 86"/>
              <a:gd name="T9" fmla="*/ 85 h 86"/>
              <a:gd name="T10" fmla="*/ 66 w 86"/>
              <a:gd name="T11" fmla="*/ 78 h 86"/>
              <a:gd name="T12" fmla="*/ 60 w 86"/>
              <a:gd name="T13" fmla="*/ 83 h 86"/>
              <a:gd name="T14" fmla="*/ 19 w 86"/>
              <a:gd name="T15" fmla="*/ 79 h 86"/>
              <a:gd name="T16" fmla="*/ 26 w 86"/>
              <a:gd name="T17" fmla="*/ 81 h 86"/>
              <a:gd name="T18" fmla="*/ 19 w 86"/>
              <a:gd name="T19" fmla="*/ 79 h 86"/>
              <a:gd name="T20" fmla="*/ 66 w 86"/>
              <a:gd name="T21" fmla="*/ 78 h 86"/>
              <a:gd name="T22" fmla="*/ 76 w 86"/>
              <a:gd name="T23" fmla="*/ 69 h 86"/>
              <a:gd name="T24" fmla="*/ 72 w 86"/>
              <a:gd name="T25" fmla="*/ 75 h 86"/>
              <a:gd name="T26" fmla="*/ 9 w 86"/>
              <a:gd name="T27" fmla="*/ 69 h 86"/>
              <a:gd name="T28" fmla="*/ 15 w 86"/>
              <a:gd name="T29" fmla="*/ 74 h 86"/>
              <a:gd name="T30" fmla="*/ 9 w 86"/>
              <a:gd name="T31" fmla="*/ 69 h 86"/>
              <a:gd name="T32" fmla="*/ 82 w 86"/>
              <a:gd name="T33" fmla="*/ 57 h 86"/>
              <a:gd name="T34" fmla="*/ 81 w 86"/>
              <a:gd name="T35" fmla="*/ 64 h 86"/>
              <a:gd name="T36" fmla="*/ 2 w 86"/>
              <a:gd name="T37" fmla="*/ 57 h 86"/>
              <a:gd name="T38" fmla="*/ 6 w 86"/>
              <a:gd name="T39" fmla="*/ 63 h 86"/>
              <a:gd name="T40" fmla="*/ 2 w 86"/>
              <a:gd name="T41" fmla="*/ 57 h 86"/>
              <a:gd name="T42" fmla="*/ 85 w 86"/>
              <a:gd name="T43" fmla="*/ 44 h 86"/>
              <a:gd name="T44" fmla="*/ 86 w 86"/>
              <a:gd name="T45" fmla="*/ 51 h 86"/>
              <a:gd name="T46" fmla="*/ 0 w 86"/>
              <a:gd name="T47" fmla="*/ 44 h 86"/>
              <a:gd name="T48" fmla="*/ 2 w 86"/>
              <a:gd name="T49" fmla="*/ 43 h 86"/>
              <a:gd name="T50" fmla="*/ 2 w 86"/>
              <a:gd name="T51" fmla="*/ 49 h 86"/>
              <a:gd name="T52" fmla="*/ 0 w 86"/>
              <a:gd name="T53" fmla="*/ 44 h 86"/>
              <a:gd name="T54" fmla="*/ 85 w 86"/>
              <a:gd name="T55" fmla="*/ 31 h 86"/>
              <a:gd name="T56" fmla="*/ 85 w 86"/>
              <a:gd name="T57" fmla="*/ 39 h 86"/>
              <a:gd name="T58" fmla="*/ 1 w 86"/>
              <a:gd name="T59" fmla="*/ 35 h 86"/>
              <a:gd name="T60" fmla="*/ 4 w 86"/>
              <a:gd name="T61" fmla="*/ 29 h 86"/>
              <a:gd name="T62" fmla="*/ 1 w 86"/>
              <a:gd name="T63" fmla="*/ 35 h 86"/>
              <a:gd name="T64" fmla="*/ 78 w 86"/>
              <a:gd name="T65" fmla="*/ 19 h 86"/>
              <a:gd name="T66" fmla="*/ 81 w 86"/>
              <a:gd name="T67" fmla="*/ 25 h 86"/>
              <a:gd name="T68" fmla="*/ 6 w 86"/>
              <a:gd name="T69" fmla="*/ 22 h 86"/>
              <a:gd name="T70" fmla="*/ 11 w 86"/>
              <a:gd name="T71" fmla="*/ 17 h 86"/>
              <a:gd name="T72" fmla="*/ 6 w 86"/>
              <a:gd name="T73" fmla="*/ 22 h 86"/>
              <a:gd name="T74" fmla="*/ 67 w 86"/>
              <a:gd name="T75" fmla="*/ 10 h 86"/>
              <a:gd name="T76" fmla="*/ 73 w 86"/>
              <a:gd name="T77" fmla="*/ 13 h 86"/>
              <a:gd name="T78" fmla="*/ 67 w 86"/>
              <a:gd name="T79" fmla="*/ 10 h 86"/>
              <a:gd name="T80" fmla="*/ 21 w 86"/>
              <a:gd name="T81" fmla="*/ 7 h 86"/>
              <a:gd name="T82" fmla="*/ 16 w 86"/>
              <a:gd name="T83" fmla="*/ 12 h 86"/>
              <a:gd name="T84" fmla="*/ 55 w 86"/>
              <a:gd name="T85" fmla="*/ 4 h 86"/>
              <a:gd name="T86" fmla="*/ 62 w 86"/>
              <a:gd name="T87" fmla="*/ 5 h 86"/>
              <a:gd name="T88" fmla="*/ 55 w 86"/>
              <a:gd name="T89" fmla="*/ 4 h 86"/>
              <a:gd name="T90" fmla="*/ 34 w 86"/>
              <a:gd name="T91" fmla="*/ 1 h 86"/>
              <a:gd name="T92" fmla="*/ 28 w 86"/>
              <a:gd name="T93" fmla="*/ 5 h 86"/>
              <a:gd name="T94" fmla="*/ 43 w 86"/>
              <a:gd name="T95" fmla="*/ 2 h 86"/>
              <a:gd name="T96" fmla="*/ 41 w 86"/>
              <a:gd name="T97" fmla="*/ 1 h 86"/>
              <a:gd name="T98" fmla="*/ 48 w 86"/>
              <a:gd name="T99" fmla="*/ 1 h 86"/>
              <a:gd name="T100" fmla="*/ 43 w 86"/>
              <a:gd name="T101" fmla="*/ 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86">
                <a:moveTo>
                  <a:pt x="46" y="85"/>
                </a:moveTo>
                <a:cubicBezTo>
                  <a:pt x="49" y="85"/>
                  <a:pt x="51" y="84"/>
                  <a:pt x="53" y="84"/>
                </a:cubicBezTo>
                <a:cubicBezTo>
                  <a:pt x="53" y="85"/>
                  <a:pt x="53" y="85"/>
                  <a:pt x="53" y="85"/>
                </a:cubicBezTo>
                <a:cubicBezTo>
                  <a:pt x="51" y="86"/>
                  <a:pt x="49" y="86"/>
                  <a:pt x="46" y="86"/>
                </a:cubicBezTo>
                <a:lnTo>
                  <a:pt x="46" y="85"/>
                </a:lnTo>
                <a:close/>
                <a:moveTo>
                  <a:pt x="32" y="85"/>
                </a:moveTo>
                <a:cubicBezTo>
                  <a:pt x="32" y="84"/>
                  <a:pt x="32" y="84"/>
                  <a:pt x="32" y="84"/>
                </a:cubicBezTo>
                <a:cubicBezTo>
                  <a:pt x="35" y="84"/>
                  <a:pt x="37" y="85"/>
                  <a:pt x="39" y="85"/>
                </a:cubicBezTo>
                <a:cubicBezTo>
                  <a:pt x="39" y="86"/>
                  <a:pt x="39" y="86"/>
                  <a:pt x="39" y="86"/>
                </a:cubicBezTo>
                <a:cubicBezTo>
                  <a:pt x="37" y="86"/>
                  <a:pt x="34" y="86"/>
                  <a:pt x="32" y="85"/>
                </a:cubicBezTo>
                <a:close/>
                <a:moveTo>
                  <a:pt x="59" y="82"/>
                </a:moveTo>
                <a:cubicBezTo>
                  <a:pt x="62" y="81"/>
                  <a:pt x="64" y="80"/>
                  <a:pt x="66" y="78"/>
                </a:cubicBezTo>
                <a:cubicBezTo>
                  <a:pt x="66" y="80"/>
                  <a:pt x="66" y="80"/>
                  <a:pt x="66" y="80"/>
                </a:cubicBezTo>
                <a:cubicBezTo>
                  <a:pt x="64" y="81"/>
                  <a:pt x="62" y="82"/>
                  <a:pt x="60" y="83"/>
                </a:cubicBezTo>
                <a:lnTo>
                  <a:pt x="59" y="82"/>
                </a:lnTo>
                <a:close/>
                <a:moveTo>
                  <a:pt x="19" y="79"/>
                </a:moveTo>
                <a:cubicBezTo>
                  <a:pt x="20" y="78"/>
                  <a:pt x="20" y="78"/>
                  <a:pt x="20" y="78"/>
                </a:cubicBezTo>
                <a:cubicBezTo>
                  <a:pt x="22" y="79"/>
                  <a:pt x="24" y="80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3" y="82"/>
                  <a:pt x="21" y="81"/>
                  <a:pt x="19" y="79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moveTo>
                  <a:pt x="71" y="74"/>
                </a:moveTo>
                <a:cubicBezTo>
                  <a:pt x="73" y="73"/>
                  <a:pt x="74" y="71"/>
                  <a:pt x="76" y="69"/>
                </a:cubicBezTo>
                <a:cubicBezTo>
                  <a:pt x="77" y="70"/>
                  <a:pt x="77" y="70"/>
                  <a:pt x="77" y="70"/>
                </a:cubicBezTo>
                <a:cubicBezTo>
                  <a:pt x="76" y="72"/>
                  <a:pt x="74" y="74"/>
                  <a:pt x="72" y="75"/>
                </a:cubicBezTo>
                <a:lnTo>
                  <a:pt x="71" y="74"/>
                </a:lnTo>
                <a:close/>
                <a:moveTo>
                  <a:pt x="9" y="69"/>
                </a:moveTo>
                <a:cubicBezTo>
                  <a:pt x="10" y="68"/>
                  <a:pt x="10" y="68"/>
                  <a:pt x="10" y="68"/>
                </a:cubicBezTo>
                <a:cubicBezTo>
                  <a:pt x="11" y="70"/>
                  <a:pt x="13" y="72"/>
                  <a:pt x="15" y="74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3"/>
                  <a:pt x="10" y="71"/>
                  <a:pt x="9" y="69"/>
                </a:cubicBezTo>
                <a:close/>
                <a:moveTo>
                  <a:pt x="80" y="63"/>
                </a:moveTo>
                <a:cubicBezTo>
                  <a:pt x="81" y="61"/>
                  <a:pt x="82" y="59"/>
                  <a:pt x="82" y="57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60"/>
                  <a:pt x="82" y="62"/>
                  <a:pt x="81" y="64"/>
                </a:cubicBezTo>
                <a:lnTo>
                  <a:pt x="80" y="63"/>
                </a:lnTo>
                <a:close/>
                <a:moveTo>
                  <a:pt x="2" y="57"/>
                </a:move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5" y="61"/>
                  <a:pt x="6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4" y="61"/>
                  <a:pt x="3" y="59"/>
                  <a:pt x="2" y="57"/>
                </a:cubicBezTo>
                <a:close/>
                <a:moveTo>
                  <a:pt x="84" y="50"/>
                </a:moveTo>
                <a:cubicBezTo>
                  <a:pt x="85" y="48"/>
                  <a:pt x="85" y="46"/>
                  <a:pt x="85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6"/>
                  <a:pt x="86" y="48"/>
                  <a:pt x="86" y="51"/>
                </a:cubicBezTo>
                <a:lnTo>
                  <a:pt x="84" y="50"/>
                </a:lnTo>
                <a:close/>
                <a:moveTo>
                  <a:pt x="0" y="44"/>
                </a:moveTo>
                <a:cubicBezTo>
                  <a:pt x="0" y="43"/>
                  <a:pt x="0" y="43"/>
                  <a:pt x="0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2" y="43"/>
                  <a:pt x="2" y="44"/>
                </a:cubicBezTo>
                <a:cubicBezTo>
                  <a:pt x="2" y="46"/>
                  <a:pt x="2" y="47"/>
                  <a:pt x="2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48"/>
                  <a:pt x="0" y="46"/>
                  <a:pt x="0" y="44"/>
                </a:cubicBezTo>
                <a:close/>
                <a:moveTo>
                  <a:pt x="83" y="32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34"/>
                  <a:pt x="86" y="36"/>
                  <a:pt x="86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4" y="36"/>
                  <a:pt x="84" y="34"/>
                  <a:pt x="83" y="32"/>
                </a:cubicBezTo>
                <a:close/>
                <a:moveTo>
                  <a:pt x="1" y="35"/>
                </a:moveTo>
                <a:cubicBezTo>
                  <a:pt x="1" y="33"/>
                  <a:pt x="2" y="31"/>
                  <a:pt x="3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31"/>
                  <a:pt x="3" y="33"/>
                  <a:pt x="2" y="36"/>
                </a:cubicBezTo>
                <a:lnTo>
                  <a:pt x="1" y="35"/>
                </a:lnTo>
                <a:close/>
                <a:moveTo>
                  <a:pt x="77" y="19"/>
                </a:move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1" y="23"/>
                  <a:pt x="82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3"/>
                  <a:pt x="78" y="21"/>
                  <a:pt x="77" y="19"/>
                </a:cubicBezTo>
                <a:close/>
                <a:moveTo>
                  <a:pt x="6" y="22"/>
                </a:moveTo>
                <a:cubicBezTo>
                  <a:pt x="7" y="20"/>
                  <a:pt x="8" y="18"/>
                  <a:pt x="10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9"/>
                  <a:pt x="8" y="21"/>
                  <a:pt x="7" y="23"/>
                </a:cubicBezTo>
                <a:lnTo>
                  <a:pt x="6" y="22"/>
                </a:ln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70" y="10"/>
                  <a:pt x="72" y="11"/>
                  <a:pt x="73" y="13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2"/>
                  <a:pt x="69" y="11"/>
                  <a:pt x="67" y="10"/>
                </a:cubicBezTo>
                <a:close/>
                <a:moveTo>
                  <a:pt x="15" y="11"/>
                </a:moveTo>
                <a:cubicBezTo>
                  <a:pt x="17" y="9"/>
                  <a:pt x="19" y="8"/>
                  <a:pt x="21" y="7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8" y="11"/>
                  <a:pt x="16" y="12"/>
                </a:cubicBezTo>
                <a:lnTo>
                  <a:pt x="15" y="11"/>
                </a:lnTo>
                <a:close/>
                <a:moveTo>
                  <a:pt x="55" y="4"/>
                </a:moveTo>
                <a:cubicBezTo>
                  <a:pt x="55" y="2"/>
                  <a:pt x="55" y="2"/>
                  <a:pt x="55" y="2"/>
                </a:cubicBezTo>
                <a:cubicBezTo>
                  <a:pt x="58" y="3"/>
                  <a:pt x="60" y="4"/>
                  <a:pt x="62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5" y="4"/>
                </a:cubicBezTo>
                <a:close/>
                <a:moveTo>
                  <a:pt x="27" y="4"/>
                </a:moveTo>
                <a:cubicBezTo>
                  <a:pt x="29" y="3"/>
                  <a:pt x="32" y="2"/>
                  <a:pt x="34" y="1"/>
                </a:cubicBezTo>
                <a:cubicBezTo>
                  <a:pt x="34" y="3"/>
                  <a:pt x="34" y="3"/>
                  <a:pt x="34" y="3"/>
                </a:cubicBezTo>
                <a:cubicBezTo>
                  <a:pt x="32" y="3"/>
                  <a:pt x="30" y="4"/>
                  <a:pt x="28" y="5"/>
                </a:cubicBezTo>
                <a:lnTo>
                  <a:pt x="27" y="4"/>
                </a:lnTo>
                <a:close/>
                <a:moveTo>
                  <a:pt x="43" y="2"/>
                </a:moveTo>
                <a:cubicBezTo>
                  <a:pt x="43" y="2"/>
                  <a:pt x="42" y="2"/>
                  <a:pt x="41" y="2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0"/>
                  <a:pt x="43" y="0"/>
                </a:cubicBezTo>
                <a:cubicBezTo>
                  <a:pt x="45" y="0"/>
                  <a:pt x="47" y="1"/>
                  <a:pt x="48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2"/>
                  <a:pt x="45" y="2"/>
                  <a:pt x="43" y="2"/>
                </a:cubicBezTo>
                <a:close/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n>
                <a:solidFill>
                  <a:schemeClr val="accent2">
                    <a:lumMod val="50000"/>
                  </a:schemeClr>
                </a:solidFill>
              </a:ln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1150178" y="2907441"/>
            <a:ext cx="379369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260913" y="5438105"/>
            <a:ext cx="379369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933141" y="2907441"/>
            <a:ext cx="379369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6933141" y="4340825"/>
            <a:ext cx="379369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23"/>
          <p:cNvSpPr>
            <a:spLocks noEditPoints="1"/>
          </p:cNvSpPr>
          <p:nvPr/>
        </p:nvSpPr>
        <p:spPr bwMode="auto">
          <a:xfrm>
            <a:off x="1549785" y="4823925"/>
            <a:ext cx="157864" cy="41407"/>
          </a:xfrm>
          <a:custGeom>
            <a:avLst/>
            <a:gdLst>
              <a:gd name="T0" fmla="*/ 19 w 19"/>
              <a:gd name="T1" fmla="*/ 5 h 5"/>
              <a:gd name="T2" fmla="*/ 19 w 19"/>
              <a:gd name="T3" fmla="*/ 5 h 5"/>
              <a:gd name="T4" fmla="*/ 19 w 19"/>
              <a:gd name="T5" fmla="*/ 5 h 5"/>
              <a:gd name="T6" fmla="*/ 0 w 19"/>
              <a:gd name="T7" fmla="*/ 0 h 5"/>
              <a:gd name="T8" fmla="*/ 0 w 19"/>
              <a:gd name="T9" fmla="*/ 0 h 5"/>
              <a:gd name="T10" fmla="*/ 19 w 19"/>
              <a:gd name="T11" fmla="*/ 5 h 5"/>
              <a:gd name="T12" fmla="*/ 0 w 19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9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Oval 22"/>
          <p:cNvSpPr>
            <a:spLocks noChangeArrowheads="1"/>
          </p:cNvSpPr>
          <p:nvPr/>
        </p:nvSpPr>
        <p:spPr bwMode="auto">
          <a:xfrm>
            <a:off x="1221119" y="3348677"/>
            <a:ext cx="652159" cy="65215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56" name="Freeform 23"/>
          <p:cNvSpPr>
            <a:spLocks noEditPoints="1"/>
          </p:cNvSpPr>
          <p:nvPr/>
        </p:nvSpPr>
        <p:spPr bwMode="auto">
          <a:xfrm>
            <a:off x="1549785" y="3348677"/>
            <a:ext cx="157864" cy="41407"/>
          </a:xfrm>
          <a:custGeom>
            <a:avLst/>
            <a:gdLst>
              <a:gd name="T0" fmla="*/ 19 w 19"/>
              <a:gd name="T1" fmla="*/ 5 h 5"/>
              <a:gd name="T2" fmla="*/ 19 w 19"/>
              <a:gd name="T3" fmla="*/ 5 h 5"/>
              <a:gd name="T4" fmla="*/ 19 w 19"/>
              <a:gd name="T5" fmla="*/ 5 h 5"/>
              <a:gd name="T6" fmla="*/ 0 w 19"/>
              <a:gd name="T7" fmla="*/ 0 h 5"/>
              <a:gd name="T8" fmla="*/ 0 w 19"/>
              <a:gd name="T9" fmla="*/ 0 h 5"/>
              <a:gd name="T10" fmla="*/ 19 w 19"/>
              <a:gd name="T11" fmla="*/ 5 h 5"/>
              <a:gd name="T12" fmla="*/ 0 w 19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9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368631" y="3441842"/>
            <a:ext cx="346783" cy="476180"/>
            <a:chOff x="10231709" y="4917090"/>
            <a:chExt cx="346783" cy="476180"/>
          </a:xfrm>
        </p:grpSpPr>
        <p:sp>
          <p:nvSpPr>
            <p:cNvPr id="58" name="Freeform 25"/>
            <p:cNvSpPr/>
            <p:nvPr/>
          </p:nvSpPr>
          <p:spPr bwMode="auto">
            <a:xfrm>
              <a:off x="10231709" y="4981789"/>
              <a:ext cx="222561" cy="305376"/>
            </a:xfrm>
            <a:custGeom>
              <a:avLst/>
              <a:gdLst>
                <a:gd name="T0" fmla="*/ 7 w 27"/>
                <a:gd name="T1" fmla="*/ 15 h 37"/>
                <a:gd name="T2" fmla="*/ 6 w 27"/>
                <a:gd name="T3" fmla="*/ 5 h 37"/>
                <a:gd name="T4" fmla="*/ 18 w 27"/>
                <a:gd name="T5" fmla="*/ 7 h 37"/>
                <a:gd name="T6" fmla="*/ 16 w 27"/>
                <a:gd name="T7" fmla="*/ 22 h 37"/>
                <a:gd name="T8" fmla="*/ 21 w 27"/>
                <a:gd name="T9" fmla="*/ 34 h 37"/>
                <a:gd name="T10" fmla="*/ 12 w 27"/>
                <a:gd name="T11" fmla="*/ 23 h 37"/>
                <a:gd name="T12" fmla="*/ 7 w 27"/>
                <a:gd name="T1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7">
                  <a:moveTo>
                    <a:pt x="7" y="15"/>
                  </a:moveTo>
                  <a:cubicBezTo>
                    <a:pt x="7" y="15"/>
                    <a:pt x="0" y="10"/>
                    <a:pt x="6" y="5"/>
                  </a:cubicBezTo>
                  <a:cubicBezTo>
                    <a:pt x="12" y="0"/>
                    <a:pt x="22" y="1"/>
                    <a:pt x="18" y="7"/>
                  </a:cubicBezTo>
                  <a:cubicBezTo>
                    <a:pt x="13" y="13"/>
                    <a:pt x="12" y="18"/>
                    <a:pt x="16" y="22"/>
                  </a:cubicBezTo>
                  <a:cubicBezTo>
                    <a:pt x="20" y="25"/>
                    <a:pt x="27" y="31"/>
                    <a:pt x="21" y="34"/>
                  </a:cubicBezTo>
                  <a:cubicBezTo>
                    <a:pt x="14" y="37"/>
                    <a:pt x="13" y="27"/>
                    <a:pt x="12" y="23"/>
                  </a:cubicBezTo>
                  <a:cubicBezTo>
                    <a:pt x="11" y="20"/>
                    <a:pt x="9" y="17"/>
                    <a:pt x="7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6"/>
            <p:cNvSpPr/>
            <p:nvPr/>
          </p:nvSpPr>
          <p:spPr bwMode="auto">
            <a:xfrm>
              <a:off x="10337814" y="4917090"/>
              <a:ext cx="75049" cy="72463"/>
            </a:xfrm>
            <a:custGeom>
              <a:avLst/>
              <a:gdLst>
                <a:gd name="T0" fmla="*/ 8 w 9"/>
                <a:gd name="T1" fmla="*/ 6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6"/>
                  </a:move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10306759" y="4948146"/>
              <a:ext cx="31055" cy="3364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8"/>
            <p:cNvSpPr/>
            <p:nvPr/>
          </p:nvSpPr>
          <p:spPr bwMode="auto">
            <a:xfrm>
              <a:off x="10273115" y="4966261"/>
              <a:ext cx="33643" cy="31055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1 w 4"/>
                <a:gd name="T5" fmla="*/ 3 h 4"/>
                <a:gd name="T6" fmla="*/ 1 w 4"/>
                <a:gd name="T7" fmla="*/ 0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10247237" y="4989553"/>
              <a:ext cx="33643" cy="33643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30"/>
            <p:cNvSpPr/>
            <p:nvPr/>
          </p:nvSpPr>
          <p:spPr bwMode="auto">
            <a:xfrm>
              <a:off x="10231709" y="5015431"/>
              <a:ext cx="33643" cy="23292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1 w 4"/>
                <a:gd name="T5" fmla="*/ 2 h 3"/>
                <a:gd name="T6" fmla="*/ 0 w 4"/>
                <a:gd name="T7" fmla="*/ 0 h 3"/>
                <a:gd name="T8" fmla="*/ 2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2"/>
                    <a:pt x="3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31"/>
            <p:cNvSpPr/>
            <p:nvPr/>
          </p:nvSpPr>
          <p:spPr bwMode="auto">
            <a:xfrm>
              <a:off x="10363693" y="5080130"/>
              <a:ext cx="214799" cy="313140"/>
            </a:xfrm>
            <a:custGeom>
              <a:avLst/>
              <a:gdLst>
                <a:gd name="T0" fmla="*/ 19 w 26"/>
                <a:gd name="T1" fmla="*/ 15 h 38"/>
                <a:gd name="T2" fmla="*/ 20 w 26"/>
                <a:gd name="T3" fmla="*/ 5 h 38"/>
                <a:gd name="T4" fmla="*/ 9 w 26"/>
                <a:gd name="T5" fmla="*/ 8 h 38"/>
                <a:gd name="T6" fmla="*/ 11 w 26"/>
                <a:gd name="T7" fmla="*/ 22 h 38"/>
                <a:gd name="T8" fmla="*/ 7 w 26"/>
                <a:gd name="T9" fmla="*/ 35 h 38"/>
                <a:gd name="T10" fmla="*/ 15 w 26"/>
                <a:gd name="T11" fmla="*/ 24 h 38"/>
                <a:gd name="T12" fmla="*/ 19 w 26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8">
                  <a:moveTo>
                    <a:pt x="19" y="15"/>
                  </a:moveTo>
                  <a:cubicBezTo>
                    <a:pt x="19" y="15"/>
                    <a:pt x="26" y="10"/>
                    <a:pt x="20" y="5"/>
                  </a:cubicBezTo>
                  <a:cubicBezTo>
                    <a:pt x="14" y="0"/>
                    <a:pt x="4" y="2"/>
                    <a:pt x="9" y="8"/>
                  </a:cubicBezTo>
                  <a:cubicBezTo>
                    <a:pt x="14" y="14"/>
                    <a:pt x="15" y="19"/>
                    <a:pt x="11" y="22"/>
                  </a:cubicBezTo>
                  <a:cubicBezTo>
                    <a:pt x="7" y="26"/>
                    <a:pt x="0" y="32"/>
                    <a:pt x="7" y="35"/>
                  </a:cubicBezTo>
                  <a:cubicBezTo>
                    <a:pt x="13" y="38"/>
                    <a:pt x="14" y="28"/>
                    <a:pt x="15" y="24"/>
                  </a:cubicBezTo>
                  <a:cubicBezTo>
                    <a:pt x="16" y="20"/>
                    <a:pt x="18" y="18"/>
                    <a:pt x="19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32"/>
            <p:cNvSpPr/>
            <p:nvPr/>
          </p:nvSpPr>
          <p:spPr bwMode="auto">
            <a:xfrm>
              <a:off x="10397337" y="5023195"/>
              <a:ext cx="72463" cy="75049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1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33"/>
            <p:cNvSpPr/>
            <p:nvPr/>
          </p:nvSpPr>
          <p:spPr bwMode="auto">
            <a:xfrm>
              <a:off x="10469798" y="5049075"/>
              <a:ext cx="33643" cy="38819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5 h 5"/>
                <a:gd name="T4" fmla="*/ 4 w 4"/>
                <a:gd name="T5" fmla="*/ 3 h 5"/>
                <a:gd name="T6" fmla="*/ 2 w 4"/>
                <a:gd name="T7" fmla="*/ 0 h 5"/>
                <a:gd name="T8" fmla="*/ 0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34"/>
            <p:cNvSpPr/>
            <p:nvPr/>
          </p:nvSpPr>
          <p:spPr bwMode="auto">
            <a:xfrm>
              <a:off x="10503442" y="5064602"/>
              <a:ext cx="33643" cy="33643"/>
            </a:xfrm>
            <a:custGeom>
              <a:avLst/>
              <a:gdLst>
                <a:gd name="T0" fmla="*/ 1 w 4"/>
                <a:gd name="T1" fmla="*/ 2 h 4"/>
                <a:gd name="T2" fmla="*/ 2 w 4"/>
                <a:gd name="T3" fmla="*/ 4 h 4"/>
                <a:gd name="T4" fmla="*/ 4 w 4"/>
                <a:gd name="T5" fmla="*/ 3 h 4"/>
                <a:gd name="T6" fmla="*/ 3 w 4"/>
                <a:gd name="T7" fmla="*/ 1 h 4"/>
                <a:gd name="T8" fmla="*/ 1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10537085" y="5087894"/>
              <a:ext cx="25879" cy="33643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3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36"/>
            <p:cNvSpPr/>
            <p:nvPr/>
          </p:nvSpPr>
          <p:spPr bwMode="auto">
            <a:xfrm>
              <a:off x="10552613" y="5113773"/>
              <a:ext cx="25879" cy="25879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70" name="Freeform 37"/>
          <p:cNvSpPr>
            <a:spLocks noEditPoints="1"/>
          </p:cNvSpPr>
          <p:nvPr/>
        </p:nvSpPr>
        <p:spPr bwMode="auto">
          <a:xfrm>
            <a:off x="1187476" y="3317622"/>
            <a:ext cx="709092" cy="709093"/>
          </a:xfrm>
          <a:custGeom>
            <a:avLst/>
            <a:gdLst>
              <a:gd name="T0" fmla="*/ 53 w 86"/>
              <a:gd name="T1" fmla="*/ 84 h 86"/>
              <a:gd name="T2" fmla="*/ 46 w 86"/>
              <a:gd name="T3" fmla="*/ 86 h 86"/>
              <a:gd name="T4" fmla="*/ 32 w 86"/>
              <a:gd name="T5" fmla="*/ 85 h 86"/>
              <a:gd name="T6" fmla="*/ 39 w 86"/>
              <a:gd name="T7" fmla="*/ 85 h 86"/>
              <a:gd name="T8" fmla="*/ 32 w 86"/>
              <a:gd name="T9" fmla="*/ 85 h 86"/>
              <a:gd name="T10" fmla="*/ 66 w 86"/>
              <a:gd name="T11" fmla="*/ 78 h 86"/>
              <a:gd name="T12" fmla="*/ 60 w 86"/>
              <a:gd name="T13" fmla="*/ 83 h 86"/>
              <a:gd name="T14" fmla="*/ 19 w 86"/>
              <a:gd name="T15" fmla="*/ 79 h 86"/>
              <a:gd name="T16" fmla="*/ 26 w 86"/>
              <a:gd name="T17" fmla="*/ 81 h 86"/>
              <a:gd name="T18" fmla="*/ 19 w 86"/>
              <a:gd name="T19" fmla="*/ 79 h 86"/>
              <a:gd name="T20" fmla="*/ 66 w 86"/>
              <a:gd name="T21" fmla="*/ 78 h 86"/>
              <a:gd name="T22" fmla="*/ 76 w 86"/>
              <a:gd name="T23" fmla="*/ 69 h 86"/>
              <a:gd name="T24" fmla="*/ 72 w 86"/>
              <a:gd name="T25" fmla="*/ 75 h 86"/>
              <a:gd name="T26" fmla="*/ 9 w 86"/>
              <a:gd name="T27" fmla="*/ 69 h 86"/>
              <a:gd name="T28" fmla="*/ 14 w 86"/>
              <a:gd name="T29" fmla="*/ 73 h 86"/>
              <a:gd name="T30" fmla="*/ 9 w 86"/>
              <a:gd name="T31" fmla="*/ 69 h 86"/>
              <a:gd name="T32" fmla="*/ 83 w 86"/>
              <a:gd name="T33" fmla="*/ 57 h 86"/>
              <a:gd name="T34" fmla="*/ 81 w 86"/>
              <a:gd name="T35" fmla="*/ 64 h 86"/>
              <a:gd name="T36" fmla="*/ 2 w 86"/>
              <a:gd name="T37" fmla="*/ 56 h 86"/>
              <a:gd name="T38" fmla="*/ 6 w 86"/>
              <a:gd name="T39" fmla="*/ 62 h 86"/>
              <a:gd name="T40" fmla="*/ 2 w 86"/>
              <a:gd name="T41" fmla="*/ 56 h 86"/>
              <a:gd name="T42" fmla="*/ 85 w 86"/>
              <a:gd name="T43" fmla="*/ 43 h 86"/>
              <a:gd name="T44" fmla="*/ 86 w 86"/>
              <a:gd name="T45" fmla="*/ 50 h 86"/>
              <a:gd name="T46" fmla="*/ 0 w 86"/>
              <a:gd name="T47" fmla="*/ 43 h 86"/>
              <a:gd name="T48" fmla="*/ 2 w 86"/>
              <a:gd name="T49" fmla="*/ 42 h 86"/>
              <a:gd name="T50" fmla="*/ 2 w 86"/>
              <a:gd name="T51" fmla="*/ 49 h 86"/>
              <a:gd name="T52" fmla="*/ 0 w 86"/>
              <a:gd name="T53" fmla="*/ 43 h 86"/>
              <a:gd name="T54" fmla="*/ 84 w 86"/>
              <a:gd name="T55" fmla="*/ 31 h 86"/>
              <a:gd name="T56" fmla="*/ 84 w 86"/>
              <a:gd name="T57" fmla="*/ 38 h 86"/>
              <a:gd name="T58" fmla="*/ 1 w 86"/>
              <a:gd name="T59" fmla="*/ 35 h 86"/>
              <a:gd name="T60" fmla="*/ 4 w 86"/>
              <a:gd name="T61" fmla="*/ 29 h 86"/>
              <a:gd name="T62" fmla="*/ 1 w 86"/>
              <a:gd name="T63" fmla="*/ 35 h 86"/>
              <a:gd name="T64" fmla="*/ 78 w 86"/>
              <a:gd name="T65" fmla="*/ 18 h 86"/>
              <a:gd name="T66" fmla="*/ 81 w 86"/>
              <a:gd name="T67" fmla="*/ 25 h 86"/>
              <a:gd name="T68" fmla="*/ 6 w 86"/>
              <a:gd name="T69" fmla="*/ 22 h 86"/>
              <a:gd name="T70" fmla="*/ 11 w 86"/>
              <a:gd name="T71" fmla="*/ 17 h 86"/>
              <a:gd name="T72" fmla="*/ 6 w 86"/>
              <a:gd name="T73" fmla="*/ 22 h 86"/>
              <a:gd name="T74" fmla="*/ 68 w 86"/>
              <a:gd name="T75" fmla="*/ 9 h 86"/>
              <a:gd name="T76" fmla="*/ 74 w 86"/>
              <a:gd name="T77" fmla="*/ 13 h 86"/>
              <a:gd name="T78" fmla="*/ 68 w 86"/>
              <a:gd name="T79" fmla="*/ 9 h 86"/>
              <a:gd name="T80" fmla="*/ 21 w 86"/>
              <a:gd name="T81" fmla="*/ 6 h 86"/>
              <a:gd name="T82" fmla="*/ 16 w 86"/>
              <a:gd name="T83" fmla="*/ 12 h 86"/>
              <a:gd name="T84" fmla="*/ 55 w 86"/>
              <a:gd name="T85" fmla="*/ 3 h 86"/>
              <a:gd name="T86" fmla="*/ 62 w 86"/>
              <a:gd name="T87" fmla="*/ 4 h 86"/>
              <a:gd name="T88" fmla="*/ 55 w 86"/>
              <a:gd name="T89" fmla="*/ 3 h 86"/>
              <a:gd name="T90" fmla="*/ 34 w 86"/>
              <a:gd name="T91" fmla="*/ 1 h 86"/>
              <a:gd name="T92" fmla="*/ 28 w 86"/>
              <a:gd name="T93" fmla="*/ 4 h 86"/>
              <a:gd name="T94" fmla="*/ 43 w 86"/>
              <a:gd name="T95" fmla="*/ 1 h 86"/>
              <a:gd name="T96" fmla="*/ 41 w 86"/>
              <a:gd name="T97" fmla="*/ 0 h 86"/>
              <a:gd name="T98" fmla="*/ 48 w 86"/>
              <a:gd name="T99" fmla="*/ 0 h 86"/>
              <a:gd name="T100" fmla="*/ 43 w 86"/>
              <a:gd name="T101" fmla="*/ 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86">
                <a:moveTo>
                  <a:pt x="46" y="85"/>
                </a:moveTo>
                <a:cubicBezTo>
                  <a:pt x="49" y="85"/>
                  <a:pt x="51" y="84"/>
                  <a:pt x="53" y="84"/>
                </a:cubicBezTo>
                <a:cubicBezTo>
                  <a:pt x="53" y="85"/>
                  <a:pt x="53" y="85"/>
                  <a:pt x="53" y="85"/>
                </a:cubicBezTo>
                <a:cubicBezTo>
                  <a:pt x="51" y="86"/>
                  <a:pt x="49" y="86"/>
                  <a:pt x="46" y="86"/>
                </a:cubicBezTo>
                <a:lnTo>
                  <a:pt x="46" y="85"/>
                </a:lnTo>
                <a:close/>
                <a:moveTo>
                  <a:pt x="32" y="85"/>
                </a:moveTo>
                <a:cubicBezTo>
                  <a:pt x="32" y="83"/>
                  <a:pt x="32" y="83"/>
                  <a:pt x="32" y="83"/>
                </a:cubicBezTo>
                <a:cubicBezTo>
                  <a:pt x="35" y="84"/>
                  <a:pt x="37" y="84"/>
                  <a:pt x="39" y="85"/>
                </a:cubicBezTo>
                <a:cubicBezTo>
                  <a:pt x="39" y="86"/>
                  <a:pt x="39" y="86"/>
                  <a:pt x="39" y="86"/>
                </a:cubicBezTo>
                <a:cubicBezTo>
                  <a:pt x="37" y="86"/>
                  <a:pt x="34" y="85"/>
                  <a:pt x="32" y="85"/>
                </a:cubicBezTo>
                <a:close/>
                <a:moveTo>
                  <a:pt x="60" y="81"/>
                </a:moveTo>
                <a:cubicBezTo>
                  <a:pt x="62" y="80"/>
                  <a:pt x="64" y="79"/>
                  <a:pt x="66" y="78"/>
                </a:cubicBezTo>
                <a:cubicBezTo>
                  <a:pt x="66" y="79"/>
                  <a:pt x="66" y="79"/>
                  <a:pt x="66" y="79"/>
                </a:cubicBezTo>
                <a:cubicBezTo>
                  <a:pt x="64" y="81"/>
                  <a:pt x="62" y="82"/>
                  <a:pt x="60" y="83"/>
                </a:cubicBezTo>
                <a:lnTo>
                  <a:pt x="60" y="81"/>
                </a:lnTo>
                <a:close/>
                <a:moveTo>
                  <a:pt x="19" y="79"/>
                </a:moveTo>
                <a:cubicBezTo>
                  <a:pt x="20" y="78"/>
                  <a:pt x="20" y="78"/>
                  <a:pt x="20" y="78"/>
                </a:cubicBezTo>
                <a:cubicBezTo>
                  <a:pt x="22" y="79"/>
                  <a:pt x="24" y="80"/>
                  <a:pt x="26" y="81"/>
                </a:cubicBezTo>
                <a:cubicBezTo>
                  <a:pt x="25" y="82"/>
                  <a:pt x="25" y="82"/>
                  <a:pt x="25" y="82"/>
                </a:cubicBezTo>
                <a:cubicBezTo>
                  <a:pt x="23" y="81"/>
                  <a:pt x="21" y="80"/>
                  <a:pt x="19" y="79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moveTo>
                  <a:pt x="71" y="74"/>
                </a:moveTo>
                <a:cubicBezTo>
                  <a:pt x="73" y="73"/>
                  <a:pt x="75" y="71"/>
                  <a:pt x="76" y="69"/>
                </a:cubicBezTo>
                <a:cubicBezTo>
                  <a:pt x="77" y="70"/>
                  <a:pt x="77" y="70"/>
                  <a:pt x="77" y="70"/>
                </a:cubicBezTo>
                <a:cubicBezTo>
                  <a:pt x="76" y="72"/>
                  <a:pt x="74" y="73"/>
                  <a:pt x="72" y="75"/>
                </a:cubicBezTo>
                <a:lnTo>
                  <a:pt x="71" y="74"/>
                </a:lnTo>
                <a:close/>
                <a:moveTo>
                  <a:pt x="9" y="69"/>
                </a:moveTo>
                <a:cubicBezTo>
                  <a:pt x="10" y="68"/>
                  <a:pt x="10" y="68"/>
                  <a:pt x="10" y="68"/>
                </a:cubicBezTo>
                <a:cubicBezTo>
                  <a:pt x="11" y="70"/>
                  <a:pt x="13" y="72"/>
                  <a:pt x="14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3"/>
                  <a:pt x="10" y="71"/>
                  <a:pt x="9" y="69"/>
                </a:cubicBezTo>
                <a:close/>
                <a:moveTo>
                  <a:pt x="80" y="63"/>
                </a:moveTo>
                <a:cubicBezTo>
                  <a:pt x="81" y="61"/>
                  <a:pt x="82" y="59"/>
                  <a:pt x="83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3" y="59"/>
                  <a:pt x="82" y="62"/>
                  <a:pt x="81" y="64"/>
                </a:cubicBezTo>
                <a:lnTo>
                  <a:pt x="80" y="63"/>
                </a:lnTo>
                <a:close/>
                <a:moveTo>
                  <a:pt x="2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5" y="60"/>
                  <a:pt x="6" y="62"/>
                </a:cubicBezTo>
                <a:cubicBezTo>
                  <a:pt x="5" y="63"/>
                  <a:pt x="5" y="63"/>
                  <a:pt x="5" y="63"/>
                </a:cubicBezTo>
                <a:cubicBezTo>
                  <a:pt x="4" y="61"/>
                  <a:pt x="3" y="59"/>
                  <a:pt x="2" y="56"/>
                </a:cubicBezTo>
                <a:close/>
                <a:moveTo>
                  <a:pt x="84" y="50"/>
                </a:moveTo>
                <a:cubicBezTo>
                  <a:pt x="85" y="48"/>
                  <a:pt x="85" y="45"/>
                  <a:pt x="85" y="43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46"/>
                  <a:pt x="86" y="48"/>
                  <a:pt x="86" y="50"/>
                </a:cubicBezTo>
                <a:lnTo>
                  <a:pt x="84" y="50"/>
                </a:lnTo>
                <a:close/>
                <a:moveTo>
                  <a:pt x="0" y="43"/>
                </a:moveTo>
                <a:cubicBezTo>
                  <a:pt x="0" y="42"/>
                  <a:pt x="0" y="42"/>
                  <a:pt x="0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5"/>
                  <a:pt x="2" y="47"/>
                  <a:pt x="2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7"/>
                  <a:pt x="0" y="45"/>
                  <a:pt x="0" y="43"/>
                </a:cubicBezTo>
                <a:close/>
                <a:moveTo>
                  <a:pt x="83" y="31"/>
                </a:moveTo>
                <a:cubicBezTo>
                  <a:pt x="84" y="31"/>
                  <a:pt x="84" y="31"/>
                  <a:pt x="84" y="31"/>
                </a:cubicBezTo>
                <a:cubicBezTo>
                  <a:pt x="85" y="33"/>
                  <a:pt x="86" y="36"/>
                  <a:pt x="86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6"/>
                  <a:pt x="84" y="34"/>
                  <a:pt x="83" y="31"/>
                </a:cubicBezTo>
                <a:close/>
                <a:moveTo>
                  <a:pt x="1" y="35"/>
                </a:moveTo>
                <a:cubicBezTo>
                  <a:pt x="2" y="33"/>
                  <a:pt x="2" y="30"/>
                  <a:pt x="3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1"/>
                  <a:pt x="3" y="33"/>
                  <a:pt x="2" y="35"/>
                </a:cubicBezTo>
                <a:lnTo>
                  <a:pt x="1" y="35"/>
                </a:lnTo>
                <a:close/>
                <a:moveTo>
                  <a:pt x="77" y="19"/>
                </a:moveTo>
                <a:cubicBezTo>
                  <a:pt x="78" y="18"/>
                  <a:pt x="78" y="18"/>
                  <a:pt x="78" y="18"/>
                </a:cubicBezTo>
                <a:cubicBezTo>
                  <a:pt x="80" y="20"/>
                  <a:pt x="81" y="22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3"/>
                  <a:pt x="78" y="21"/>
                  <a:pt x="77" y="19"/>
                </a:cubicBezTo>
                <a:close/>
                <a:moveTo>
                  <a:pt x="6" y="22"/>
                </a:moveTo>
                <a:cubicBezTo>
                  <a:pt x="7" y="20"/>
                  <a:pt x="9" y="17"/>
                  <a:pt x="10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8" y="20"/>
                  <a:pt x="7" y="22"/>
                </a:cubicBezTo>
                <a:lnTo>
                  <a:pt x="6" y="22"/>
                </a:lnTo>
                <a:close/>
                <a:moveTo>
                  <a:pt x="68" y="9"/>
                </a:move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8" y="8"/>
                  <a:pt x="68" y="8"/>
                </a:cubicBezTo>
                <a:cubicBezTo>
                  <a:pt x="70" y="9"/>
                  <a:pt x="72" y="11"/>
                  <a:pt x="74" y="13"/>
                </a:cubicBezTo>
                <a:cubicBezTo>
                  <a:pt x="73" y="14"/>
                  <a:pt x="73" y="14"/>
                  <a:pt x="73" y="14"/>
                </a:cubicBezTo>
                <a:cubicBezTo>
                  <a:pt x="71" y="12"/>
                  <a:pt x="69" y="11"/>
                  <a:pt x="68" y="9"/>
                </a:cubicBezTo>
                <a:close/>
                <a:moveTo>
                  <a:pt x="15" y="11"/>
                </a:moveTo>
                <a:cubicBezTo>
                  <a:pt x="17" y="9"/>
                  <a:pt x="19" y="8"/>
                  <a:pt x="21" y="6"/>
                </a:cubicBezTo>
                <a:cubicBezTo>
                  <a:pt x="22" y="8"/>
                  <a:pt x="22" y="8"/>
                  <a:pt x="22" y="8"/>
                </a:cubicBezTo>
                <a:cubicBezTo>
                  <a:pt x="19" y="9"/>
                  <a:pt x="18" y="10"/>
                  <a:pt x="16" y="12"/>
                </a:cubicBezTo>
                <a:lnTo>
                  <a:pt x="15" y="11"/>
                </a:lnTo>
                <a:close/>
                <a:moveTo>
                  <a:pt x="55" y="3"/>
                </a:moveTo>
                <a:cubicBezTo>
                  <a:pt x="55" y="2"/>
                  <a:pt x="55" y="2"/>
                  <a:pt x="55" y="2"/>
                </a:cubicBezTo>
                <a:cubicBezTo>
                  <a:pt x="58" y="2"/>
                  <a:pt x="60" y="3"/>
                  <a:pt x="62" y="4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5" y="3"/>
                </a:cubicBezTo>
                <a:close/>
                <a:moveTo>
                  <a:pt x="27" y="3"/>
                </a:moveTo>
                <a:cubicBezTo>
                  <a:pt x="29" y="2"/>
                  <a:pt x="32" y="2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2" y="3"/>
                  <a:pt x="30" y="4"/>
                  <a:pt x="28" y="4"/>
                </a:cubicBezTo>
                <a:lnTo>
                  <a:pt x="27" y="3"/>
                </a:lnTo>
                <a:close/>
                <a:moveTo>
                  <a:pt x="43" y="1"/>
                </a:moveTo>
                <a:cubicBezTo>
                  <a:pt x="42" y="1"/>
                  <a:pt x="42" y="2"/>
                  <a:pt x="41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2" y="0"/>
                  <a:pt x="43" y="0"/>
                </a:cubicBezTo>
                <a:cubicBezTo>
                  <a:pt x="45" y="0"/>
                  <a:pt x="47" y="0"/>
                  <a:pt x="48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5" y="1"/>
                  <a:pt x="43" y="1"/>
                </a:cubicBezTo>
                <a:close/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auto">
          <a:xfrm>
            <a:off x="1221119" y="1762984"/>
            <a:ext cx="652159" cy="6521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35">
              <a:cs typeface="+mn-ea"/>
              <a:sym typeface="+mn-lt"/>
            </a:endParaRPr>
          </a:p>
        </p:txBody>
      </p:sp>
      <p:sp>
        <p:nvSpPr>
          <p:cNvPr id="72" name="Freeform 23"/>
          <p:cNvSpPr>
            <a:spLocks noEditPoints="1"/>
          </p:cNvSpPr>
          <p:nvPr/>
        </p:nvSpPr>
        <p:spPr bwMode="auto">
          <a:xfrm>
            <a:off x="1549785" y="1762984"/>
            <a:ext cx="157864" cy="41407"/>
          </a:xfrm>
          <a:custGeom>
            <a:avLst/>
            <a:gdLst>
              <a:gd name="T0" fmla="*/ 19 w 19"/>
              <a:gd name="T1" fmla="*/ 5 h 5"/>
              <a:gd name="T2" fmla="*/ 19 w 19"/>
              <a:gd name="T3" fmla="*/ 5 h 5"/>
              <a:gd name="T4" fmla="*/ 19 w 19"/>
              <a:gd name="T5" fmla="*/ 5 h 5"/>
              <a:gd name="T6" fmla="*/ 0 w 19"/>
              <a:gd name="T7" fmla="*/ 0 h 5"/>
              <a:gd name="T8" fmla="*/ 0 w 19"/>
              <a:gd name="T9" fmla="*/ 0 h 5"/>
              <a:gd name="T10" fmla="*/ 19 w 19"/>
              <a:gd name="T11" fmla="*/ 5 h 5"/>
              <a:gd name="T12" fmla="*/ 0 w 19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5">
                <a:moveTo>
                  <a:pt x="19" y="5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9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368631" y="1856149"/>
            <a:ext cx="346783" cy="476180"/>
            <a:chOff x="10231709" y="4917090"/>
            <a:chExt cx="346783" cy="476180"/>
          </a:xfrm>
        </p:grpSpPr>
        <p:sp>
          <p:nvSpPr>
            <p:cNvPr id="74" name="Freeform 25"/>
            <p:cNvSpPr/>
            <p:nvPr/>
          </p:nvSpPr>
          <p:spPr bwMode="auto">
            <a:xfrm>
              <a:off x="10231709" y="4981789"/>
              <a:ext cx="222561" cy="305376"/>
            </a:xfrm>
            <a:custGeom>
              <a:avLst/>
              <a:gdLst>
                <a:gd name="T0" fmla="*/ 7 w 27"/>
                <a:gd name="T1" fmla="*/ 15 h 37"/>
                <a:gd name="T2" fmla="*/ 6 w 27"/>
                <a:gd name="T3" fmla="*/ 5 h 37"/>
                <a:gd name="T4" fmla="*/ 18 w 27"/>
                <a:gd name="T5" fmla="*/ 7 h 37"/>
                <a:gd name="T6" fmla="*/ 16 w 27"/>
                <a:gd name="T7" fmla="*/ 22 h 37"/>
                <a:gd name="T8" fmla="*/ 21 w 27"/>
                <a:gd name="T9" fmla="*/ 34 h 37"/>
                <a:gd name="T10" fmla="*/ 12 w 27"/>
                <a:gd name="T11" fmla="*/ 23 h 37"/>
                <a:gd name="T12" fmla="*/ 7 w 27"/>
                <a:gd name="T1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7">
                  <a:moveTo>
                    <a:pt x="7" y="15"/>
                  </a:moveTo>
                  <a:cubicBezTo>
                    <a:pt x="7" y="15"/>
                    <a:pt x="0" y="10"/>
                    <a:pt x="6" y="5"/>
                  </a:cubicBezTo>
                  <a:cubicBezTo>
                    <a:pt x="12" y="0"/>
                    <a:pt x="22" y="1"/>
                    <a:pt x="18" y="7"/>
                  </a:cubicBezTo>
                  <a:cubicBezTo>
                    <a:pt x="13" y="13"/>
                    <a:pt x="12" y="18"/>
                    <a:pt x="16" y="22"/>
                  </a:cubicBezTo>
                  <a:cubicBezTo>
                    <a:pt x="20" y="25"/>
                    <a:pt x="27" y="31"/>
                    <a:pt x="21" y="34"/>
                  </a:cubicBezTo>
                  <a:cubicBezTo>
                    <a:pt x="14" y="37"/>
                    <a:pt x="13" y="27"/>
                    <a:pt x="12" y="23"/>
                  </a:cubicBezTo>
                  <a:cubicBezTo>
                    <a:pt x="11" y="20"/>
                    <a:pt x="9" y="17"/>
                    <a:pt x="7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10337814" y="4917090"/>
              <a:ext cx="75049" cy="72463"/>
            </a:xfrm>
            <a:custGeom>
              <a:avLst/>
              <a:gdLst>
                <a:gd name="T0" fmla="*/ 8 w 9"/>
                <a:gd name="T1" fmla="*/ 6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6"/>
                  </a:move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1"/>
                    <a:pt x="9" y="3"/>
                    <a:pt x="8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27"/>
            <p:cNvSpPr/>
            <p:nvPr/>
          </p:nvSpPr>
          <p:spPr bwMode="auto">
            <a:xfrm>
              <a:off x="10306759" y="4948146"/>
              <a:ext cx="31055" cy="3364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8"/>
            <p:cNvSpPr/>
            <p:nvPr/>
          </p:nvSpPr>
          <p:spPr bwMode="auto">
            <a:xfrm>
              <a:off x="10273115" y="4966261"/>
              <a:ext cx="33643" cy="31055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4 h 4"/>
                <a:gd name="T4" fmla="*/ 1 w 4"/>
                <a:gd name="T5" fmla="*/ 3 h 4"/>
                <a:gd name="T6" fmla="*/ 1 w 4"/>
                <a:gd name="T7" fmla="*/ 0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10247237" y="4989553"/>
              <a:ext cx="33643" cy="33643"/>
            </a:xfrm>
            <a:custGeom>
              <a:avLst/>
              <a:gdLst>
                <a:gd name="T0" fmla="*/ 3 w 4"/>
                <a:gd name="T1" fmla="*/ 1 h 4"/>
                <a:gd name="T2" fmla="*/ 3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30"/>
            <p:cNvSpPr/>
            <p:nvPr/>
          </p:nvSpPr>
          <p:spPr bwMode="auto">
            <a:xfrm>
              <a:off x="10231709" y="5015431"/>
              <a:ext cx="33643" cy="23292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1 w 4"/>
                <a:gd name="T5" fmla="*/ 2 h 3"/>
                <a:gd name="T6" fmla="*/ 0 w 4"/>
                <a:gd name="T7" fmla="*/ 0 h 3"/>
                <a:gd name="T8" fmla="*/ 2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2"/>
                    <a:pt x="3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10363693" y="5080130"/>
              <a:ext cx="214799" cy="313140"/>
            </a:xfrm>
            <a:custGeom>
              <a:avLst/>
              <a:gdLst>
                <a:gd name="T0" fmla="*/ 19 w 26"/>
                <a:gd name="T1" fmla="*/ 15 h 38"/>
                <a:gd name="T2" fmla="*/ 20 w 26"/>
                <a:gd name="T3" fmla="*/ 5 h 38"/>
                <a:gd name="T4" fmla="*/ 9 w 26"/>
                <a:gd name="T5" fmla="*/ 8 h 38"/>
                <a:gd name="T6" fmla="*/ 11 w 26"/>
                <a:gd name="T7" fmla="*/ 22 h 38"/>
                <a:gd name="T8" fmla="*/ 7 w 26"/>
                <a:gd name="T9" fmla="*/ 35 h 38"/>
                <a:gd name="T10" fmla="*/ 15 w 26"/>
                <a:gd name="T11" fmla="*/ 24 h 38"/>
                <a:gd name="T12" fmla="*/ 19 w 26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8">
                  <a:moveTo>
                    <a:pt x="19" y="15"/>
                  </a:moveTo>
                  <a:cubicBezTo>
                    <a:pt x="19" y="15"/>
                    <a:pt x="26" y="10"/>
                    <a:pt x="20" y="5"/>
                  </a:cubicBezTo>
                  <a:cubicBezTo>
                    <a:pt x="14" y="0"/>
                    <a:pt x="4" y="2"/>
                    <a:pt x="9" y="8"/>
                  </a:cubicBezTo>
                  <a:cubicBezTo>
                    <a:pt x="14" y="14"/>
                    <a:pt x="15" y="19"/>
                    <a:pt x="11" y="22"/>
                  </a:cubicBezTo>
                  <a:cubicBezTo>
                    <a:pt x="7" y="26"/>
                    <a:pt x="0" y="32"/>
                    <a:pt x="7" y="35"/>
                  </a:cubicBezTo>
                  <a:cubicBezTo>
                    <a:pt x="13" y="38"/>
                    <a:pt x="14" y="28"/>
                    <a:pt x="15" y="24"/>
                  </a:cubicBezTo>
                  <a:cubicBezTo>
                    <a:pt x="16" y="20"/>
                    <a:pt x="18" y="18"/>
                    <a:pt x="19" y="15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10397337" y="5023195"/>
              <a:ext cx="72463" cy="75049"/>
            </a:xfrm>
            <a:custGeom>
              <a:avLst/>
              <a:gdLst>
                <a:gd name="T0" fmla="*/ 1 w 9"/>
                <a:gd name="T1" fmla="*/ 6 h 9"/>
                <a:gd name="T2" fmla="*/ 6 w 9"/>
                <a:gd name="T3" fmla="*/ 8 h 9"/>
                <a:gd name="T4" fmla="*/ 8 w 9"/>
                <a:gd name="T5" fmla="*/ 3 h 9"/>
                <a:gd name="T6" fmla="*/ 3 w 9"/>
                <a:gd name="T7" fmla="*/ 1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1" y="8"/>
                    <a:pt x="4" y="9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6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10469798" y="5049075"/>
              <a:ext cx="33643" cy="38819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5 h 5"/>
                <a:gd name="T4" fmla="*/ 4 w 4"/>
                <a:gd name="T5" fmla="*/ 3 h 5"/>
                <a:gd name="T6" fmla="*/ 2 w 4"/>
                <a:gd name="T7" fmla="*/ 0 h 5"/>
                <a:gd name="T8" fmla="*/ 0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34"/>
            <p:cNvSpPr/>
            <p:nvPr/>
          </p:nvSpPr>
          <p:spPr bwMode="auto">
            <a:xfrm>
              <a:off x="10503442" y="5064602"/>
              <a:ext cx="33643" cy="33643"/>
            </a:xfrm>
            <a:custGeom>
              <a:avLst/>
              <a:gdLst>
                <a:gd name="T0" fmla="*/ 1 w 4"/>
                <a:gd name="T1" fmla="*/ 2 h 4"/>
                <a:gd name="T2" fmla="*/ 2 w 4"/>
                <a:gd name="T3" fmla="*/ 4 h 4"/>
                <a:gd name="T4" fmla="*/ 4 w 4"/>
                <a:gd name="T5" fmla="*/ 3 h 4"/>
                <a:gd name="T6" fmla="*/ 3 w 4"/>
                <a:gd name="T7" fmla="*/ 1 h 4"/>
                <a:gd name="T8" fmla="*/ 1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35"/>
            <p:cNvSpPr/>
            <p:nvPr/>
          </p:nvSpPr>
          <p:spPr bwMode="auto">
            <a:xfrm>
              <a:off x="10537085" y="5087894"/>
              <a:ext cx="25879" cy="33643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3 h 4"/>
                <a:gd name="T4" fmla="*/ 3 w 3"/>
                <a:gd name="T5" fmla="*/ 2 h 4"/>
                <a:gd name="T6" fmla="*/ 2 w 3"/>
                <a:gd name="T7" fmla="*/ 0 h 4"/>
                <a:gd name="T8" fmla="*/ 0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10552613" y="5113773"/>
              <a:ext cx="25879" cy="25879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86" name="Freeform 37"/>
          <p:cNvSpPr>
            <a:spLocks noEditPoints="1"/>
          </p:cNvSpPr>
          <p:nvPr/>
        </p:nvSpPr>
        <p:spPr bwMode="auto">
          <a:xfrm>
            <a:off x="1187476" y="1731929"/>
            <a:ext cx="709092" cy="709093"/>
          </a:xfrm>
          <a:custGeom>
            <a:avLst/>
            <a:gdLst>
              <a:gd name="T0" fmla="*/ 53 w 86"/>
              <a:gd name="T1" fmla="*/ 84 h 86"/>
              <a:gd name="T2" fmla="*/ 46 w 86"/>
              <a:gd name="T3" fmla="*/ 86 h 86"/>
              <a:gd name="T4" fmla="*/ 32 w 86"/>
              <a:gd name="T5" fmla="*/ 85 h 86"/>
              <a:gd name="T6" fmla="*/ 39 w 86"/>
              <a:gd name="T7" fmla="*/ 85 h 86"/>
              <a:gd name="T8" fmla="*/ 32 w 86"/>
              <a:gd name="T9" fmla="*/ 85 h 86"/>
              <a:gd name="T10" fmla="*/ 66 w 86"/>
              <a:gd name="T11" fmla="*/ 78 h 86"/>
              <a:gd name="T12" fmla="*/ 60 w 86"/>
              <a:gd name="T13" fmla="*/ 83 h 86"/>
              <a:gd name="T14" fmla="*/ 19 w 86"/>
              <a:gd name="T15" fmla="*/ 79 h 86"/>
              <a:gd name="T16" fmla="*/ 26 w 86"/>
              <a:gd name="T17" fmla="*/ 81 h 86"/>
              <a:gd name="T18" fmla="*/ 19 w 86"/>
              <a:gd name="T19" fmla="*/ 79 h 86"/>
              <a:gd name="T20" fmla="*/ 66 w 86"/>
              <a:gd name="T21" fmla="*/ 78 h 86"/>
              <a:gd name="T22" fmla="*/ 76 w 86"/>
              <a:gd name="T23" fmla="*/ 69 h 86"/>
              <a:gd name="T24" fmla="*/ 72 w 86"/>
              <a:gd name="T25" fmla="*/ 75 h 86"/>
              <a:gd name="T26" fmla="*/ 9 w 86"/>
              <a:gd name="T27" fmla="*/ 69 h 86"/>
              <a:gd name="T28" fmla="*/ 14 w 86"/>
              <a:gd name="T29" fmla="*/ 73 h 86"/>
              <a:gd name="T30" fmla="*/ 9 w 86"/>
              <a:gd name="T31" fmla="*/ 69 h 86"/>
              <a:gd name="T32" fmla="*/ 83 w 86"/>
              <a:gd name="T33" fmla="*/ 57 h 86"/>
              <a:gd name="T34" fmla="*/ 81 w 86"/>
              <a:gd name="T35" fmla="*/ 64 h 86"/>
              <a:gd name="T36" fmla="*/ 2 w 86"/>
              <a:gd name="T37" fmla="*/ 56 h 86"/>
              <a:gd name="T38" fmla="*/ 6 w 86"/>
              <a:gd name="T39" fmla="*/ 62 h 86"/>
              <a:gd name="T40" fmla="*/ 2 w 86"/>
              <a:gd name="T41" fmla="*/ 56 h 86"/>
              <a:gd name="T42" fmla="*/ 85 w 86"/>
              <a:gd name="T43" fmla="*/ 43 h 86"/>
              <a:gd name="T44" fmla="*/ 86 w 86"/>
              <a:gd name="T45" fmla="*/ 50 h 86"/>
              <a:gd name="T46" fmla="*/ 0 w 86"/>
              <a:gd name="T47" fmla="*/ 43 h 86"/>
              <a:gd name="T48" fmla="*/ 2 w 86"/>
              <a:gd name="T49" fmla="*/ 42 h 86"/>
              <a:gd name="T50" fmla="*/ 2 w 86"/>
              <a:gd name="T51" fmla="*/ 49 h 86"/>
              <a:gd name="T52" fmla="*/ 0 w 86"/>
              <a:gd name="T53" fmla="*/ 43 h 86"/>
              <a:gd name="T54" fmla="*/ 84 w 86"/>
              <a:gd name="T55" fmla="*/ 31 h 86"/>
              <a:gd name="T56" fmla="*/ 84 w 86"/>
              <a:gd name="T57" fmla="*/ 38 h 86"/>
              <a:gd name="T58" fmla="*/ 1 w 86"/>
              <a:gd name="T59" fmla="*/ 35 h 86"/>
              <a:gd name="T60" fmla="*/ 4 w 86"/>
              <a:gd name="T61" fmla="*/ 29 h 86"/>
              <a:gd name="T62" fmla="*/ 1 w 86"/>
              <a:gd name="T63" fmla="*/ 35 h 86"/>
              <a:gd name="T64" fmla="*/ 78 w 86"/>
              <a:gd name="T65" fmla="*/ 18 h 86"/>
              <a:gd name="T66" fmla="*/ 81 w 86"/>
              <a:gd name="T67" fmla="*/ 25 h 86"/>
              <a:gd name="T68" fmla="*/ 6 w 86"/>
              <a:gd name="T69" fmla="*/ 22 h 86"/>
              <a:gd name="T70" fmla="*/ 11 w 86"/>
              <a:gd name="T71" fmla="*/ 17 h 86"/>
              <a:gd name="T72" fmla="*/ 6 w 86"/>
              <a:gd name="T73" fmla="*/ 22 h 86"/>
              <a:gd name="T74" fmla="*/ 68 w 86"/>
              <a:gd name="T75" fmla="*/ 9 h 86"/>
              <a:gd name="T76" fmla="*/ 74 w 86"/>
              <a:gd name="T77" fmla="*/ 13 h 86"/>
              <a:gd name="T78" fmla="*/ 68 w 86"/>
              <a:gd name="T79" fmla="*/ 9 h 86"/>
              <a:gd name="T80" fmla="*/ 21 w 86"/>
              <a:gd name="T81" fmla="*/ 6 h 86"/>
              <a:gd name="T82" fmla="*/ 16 w 86"/>
              <a:gd name="T83" fmla="*/ 12 h 86"/>
              <a:gd name="T84" fmla="*/ 55 w 86"/>
              <a:gd name="T85" fmla="*/ 3 h 86"/>
              <a:gd name="T86" fmla="*/ 62 w 86"/>
              <a:gd name="T87" fmla="*/ 4 h 86"/>
              <a:gd name="T88" fmla="*/ 55 w 86"/>
              <a:gd name="T89" fmla="*/ 3 h 86"/>
              <a:gd name="T90" fmla="*/ 34 w 86"/>
              <a:gd name="T91" fmla="*/ 1 h 86"/>
              <a:gd name="T92" fmla="*/ 28 w 86"/>
              <a:gd name="T93" fmla="*/ 4 h 86"/>
              <a:gd name="T94" fmla="*/ 43 w 86"/>
              <a:gd name="T95" fmla="*/ 1 h 86"/>
              <a:gd name="T96" fmla="*/ 41 w 86"/>
              <a:gd name="T97" fmla="*/ 0 h 86"/>
              <a:gd name="T98" fmla="*/ 48 w 86"/>
              <a:gd name="T99" fmla="*/ 0 h 86"/>
              <a:gd name="T100" fmla="*/ 43 w 86"/>
              <a:gd name="T101" fmla="*/ 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86">
                <a:moveTo>
                  <a:pt x="46" y="85"/>
                </a:moveTo>
                <a:cubicBezTo>
                  <a:pt x="49" y="85"/>
                  <a:pt x="51" y="84"/>
                  <a:pt x="53" y="84"/>
                </a:cubicBezTo>
                <a:cubicBezTo>
                  <a:pt x="53" y="85"/>
                  <a:pt x="53" y="85"/>
                  <a:pt x="53" y="85"/>
                </a:cubicBezTo>
                <a:cubicBezTo>
                  <a:pt x="51" y="86"/>
                  <a:pt x="49" y="86"/>
                  <a:pt x="46" y="86"/>
                </a:cubicBezTo>
                <a:lnTo>
                  <a:pt x="46" y="85"/>
                </a:lnTo>
                <a:close/>
                <a:moveTo>
                  <a:pt x="32" y="85"/>
                </a:moveTo>
                <a:cubicBezTo>
                  <a:pt x="32" y="83"/>
                  <a:pt x="32" y="83"/>
                  <a:pt x="32" y="83"/>
                </a:cubicBezTo>
                <a:cubicBezTo>
                  <a:pt x="35" y="84"/>
                  <a:pt x="37" y="84"/>
                  <a:pt x="39" y="85"/>
                </a:cubicBezTo>
                <a:cubicBezTo>
                  <a:pt x="39" y="86"/>
                  <a:pt x="39" y="86"/>
                  <a:pt x="39" y="86"/>
                </a:cubicBezTo>
                <a:cubicBezTo>
                  <a:pt x="37" y="86"/>
                  <a:pt x="34" y="85"/>
                  <a:pt x="32" y="85"/>
                </a:cubicBezTo>
                <a:close/>
                <a:moveTo>
                  <a:pt x="60" y="81"/>
                </a:moveTo>
                <a:cubicBezTo>
                  <a:pt x="62" y="80"/>
                  <a:pt x="64" y="79"/>
                  <a:pt x="66" y="78"/>
                </a:cubicBezTo>
                <a:cubicBezTo>
                  <a:pt x="66" y="79"/>
                  <a:pt x="66" y="79"/>
                  <a:pt x="66" y="79"/>
                </a:cubicBezTo>
                <a:cubicBezTo>
                  <a:pt x="64" y="81"/>
                  <a:pt x="62" y="82"/>
                  <a:pt x="60" y="83"/>
                </a:cubicBezTo>
                <a:lnTo>
                  <a:pt x="60" y="81"/>
                </a:lnTo>
                <a:close/>
                <a:moveTo>
                  <a:pt x="19" y="79"/>
                </a:moveTo>
                <a:cubicBezTo>
                  <a:pt x="20" y="78"/>
                  <a:pt x="20" y="78"/>
                  <a:pt x="20" y="78"/>
                </a:cubicBezTo>
                <a:cubicBezTo>
                  <a:pt x="22" y="79"/>
                  <a:pt x="24" y="80"/>
                  <a:pt x="26" y="81"/>
                </a:cubicBezTo>
                <a:cubicBezTo>
                  <a:pt x="25" y="82"/>
                  <a:pt x="25" y="82"/>
                  <a:pt x="25" y="82"/>
                </a:cubicBezTo>
                <a:cubicBezTo>
                  <a:pt x="23" y="81"/>
                  <a:pt x="21" y="80"/>
                  <a:pt x="19" y="79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moveTo>
                  <a:pt x="71" y="74"/>
                </a:moveTo>
                <a:cubicBezTo>
                  <a:pt x="73" y="73"/>
                  <a:pt x="75" y="71"/>
                  <a:pt x="76" y="69"/>
                </a:cubicBezTo>
                <a:cubicBezTo>
                  <a:pt x="77" y="70"/>
                  <a:pt x="77" y="70"/>
                  <a:pt x="77" y="70"/>
                </a:cubicBezTo>
                <a:cubicBezTo>
                  <a:pt x="76" y="72"/>
                  <a:pt x="74" y="73"/>
                  <a:pt x="72" y="75"/>
                </a:cubicBezTo>
                <a:lnTo>
                  <a:pt x="71" y="74"/>
                </a:lnTo>
                <a:close/>
                <a:moveTo>
                  <a:pt x="9" y="69"/>
                </a:moveTo>
                <a:cubicBezTo>
                  <a:pt x="10" y="68"/>
                  <a:pt x="10" y="68"/>
                  <a:pt x="10" y="68"/>
                </a:cubicBezTo>
                <a:cubicBezTo>
                  <a:pt x="11" y="70"/>
                  <a:pt x="13" y="72"/>
                  <a:pt x="14" y="73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3"/>
                  <a:pt x="10" y="71"/>
                  <a:pt x="9" y="69"/>
                </a:cubicBezTo>
                <a:close/>
                <a:moveTo>
                  <a:pt x="80" y="63"/>
                </a:moveTo>
                <a:cubicBezTo>
                  <a:pt x="81" y="61"/>
                  <a:pt x="82" y="59"/>
                  <a:pt x="83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3" y="59"/>
                  <a:pt x="82" y="62"/>
                  <a:pt x="81" y="64"/>
                </a:cubicBezTo>
                <a:lnTo>
                  <a:pt x="80" y="63"/>
                </a:lnTo>
                <a:close/>
                <a:moveTo>
                  <a:pt x="2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5" y="60"/>
                  <a:pt x="6" y="62"/>
                </a:cubicBezTo>
                <a:cubicBezTo>
                  <a:pt x="5" y="63"/>
                  <a:pt x="5" y="63"/>
                  <a:pt x="5" y="63"/>
                </a:cubicBezTo>
                <a:cubicBezTo>
                  <a:pt x="4" y="61"/>
                  <a:pt x="3" y="59"/>
                  <a:pt x="2" y="56"/>
                </a:cubicBezTo>
                <a:close/>
                <a:moveTo>
                  <a:pt x="84" y="50"/>
                </a:moveTo>
                <a:cubicBezTo>
                  <a:pt x="85" y="48"/>
                  <a:pt x="85" y="45"/>
                  <a:pt x="85" y="43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46"/>
                  <a:pt x="86" y="48"/>
                  <a:pt x="86" y="50"/>
                </a:cubicBezTo>
                <a:lnTo>
                  <a:pt x="84" y="50"/>
                </a:lnTo>
                <a:close/>
                <a:moveTo>
                  <a:pt x="0" y="43"/>
                </a:moveTo>
                <a:cubicBezTo>
                  <a:pt x="0" y="42"/>
                  <a:pt x="0" y="42"/>
                  <a:pt x="0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5"/>
                  <a:pt x="2" y="47"/>
                  <a:pt x="2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7"/>
                  <a:pt x="0" y="45"/>
                  <a:pt x="0" y="43"/>
                </a:cubicBezTo>
                <a:close/>
                <a:moveTo>
                  <a:pt x="83" y="31"/>
                </a:moveTo>
                <a:cubicBezTo>
                  <a:pt x="84" y="31"/>
                  <a:pt x="84" y="31"/>
                  <a:pt x="84" y="31"/>
                </a:cubicBezTo>
                <a:cubicBezTo>
                  <a:pt x="85" y="33"/>
                  <a:pt x="86" y="36"/>
                  <a:pt x="86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6"/>
                  <a:pt x="84" y="34"/>
                  <a:pt x="83" y="31"/>
                </a:cubicBezTo>
                <a:close/>
                <a:moveTo>
                  <a:pt x="1" y="35"/>
                </a:moveTo>
                <a:cubicBezTo>
                  <a:pt x="2" y="33"/>
                  <a:pt x="2" y="30"/>
                  <a:pt x="3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1"/>
                  <a:pt x="3" y="33"/>
                  <a:pt x="2" y="35"/>
                </a:cubicBezTo>
                <a:lnTo>
                  <a:pt x="1" y="35"/>
                </a:lnTo>
                <a:close/>
                <a:moveTo>
                  <a:pt x="77" y="19"/>
                </a:moveTo>
                <a:cubicBezTo>
                  <a:pt x="78" y="18"/>
                  <a:pt x="78" y="18"/>
                  <a:pt x="78" y="18"/>
                </a:cubicBezTo>
                <a:cubicBezTo>
                  <a:pt x="80" y="20"/>
                  <a:pt x="81" y="22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3"/>
                  <a:pt x="78" y="21"/>
                  <a:pt x="77" y="19"/>
                </a:cubicBezTo>
                <a:close/>
                <a:moveTo>
                  <a:pt x="6" y="22"/>
                </a:moveTo>
                <a:cubicBezTo>
                  <a:pt x="7" y="20"/>
                  <a:pt x="9" y="17"/>
                  <a:pt x="10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8"/>
                  <a:pt x="8" y="20"/>
                  <a:pt x="7" y="22"/>
                </a:cubicBezTo>
                <a:lnTo>
                  <a:pt x="6" y="22"/>
                </a:lnTo>
                <a:close/>
                <a:moveTo>
                  <a:pt x="68" y="9"/>
                </a:move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8" y="8"/>
                  <a:pt x="68" y="8"/>
                </a:cubicBezTo>
                <a:cubicBezTo>
                  <a:pt x="70" y="9"/>
                  <a:pt x="72" y="11"/>
                  <a:pt x="74" y="13"/>
                </a:cubicBezTo>
                <a:cubicBezTo>
                  <a:pt x="73" y="14"/>
                  <a:pt x="73" y="14"/>
                  <a:pt x="73" y="14"/>
                </a:cubicBezTo>
                <a:cubicBezTo>
                  <a:pt x="71" y="12"/>
                  <a:pt x="69" y="11"/>
                  <a:pt x="68" y="9"/>
                </a:cubicBezTo>
                <a:close/>
                <a:moveTo>
                  <a:pt x="15" y="11"/>
                </a:moveTo>
                <a:cubicBezTo>
                  <a:pt x="17" y="9"/>
                  <a:pt x="19" y="8"/>
                  <a:pt x="21" y="6"/>
                </a:cubicBezTo>
                <a:cubicBezTo>
                  <a:pt x="22" y="8"/>
                  <a:pt x="22" y="8"/>
                  <a:pt x="22" y="8"/>
                </a:cubicBezTo>
                <a:cubicBezTo>
                  <a:pt x="19" y="9"/>
                  <a:pt x="18" y="10"/>
                  <a:pt x="16" y="12"/>
                </a:cubicBezTo>
                <a:lnTo>
                  <a:pt x="15" y="11"/>
                </a:lnTo>
                <a:close/>
                <a:moveTo>
                  <a:pt x="55" y="3"/>
                </a:moveTo>
                <a:cubicBezTo>
                  <a:pt x="55" y="2"/>
                  <a:pt x="55" y="2"/>
                  <a:pt x="55" y="2"/>
                </a:cubicBezTo>
                <a:cubicBezTo>
                  <a:pt x="58" y="2"/>
                  <a:pt x="60" y="3"/>
                  <a:pt x="62" y="4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5" y="3"/>
                </a:cubicBezTo>
                <a:close/>
                <a:moveTo>
                  <a:pt x="27" y="3"/>
                </a:moveTo>
                <a:cubicBezTo>
                  <a:pt x="29" y="2"/>
                  <a:pt x="32" y="2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2" y="3"/>
                  <a:pt x="30" y="4"/>
                  <a:pt x="28" y="4"/>
                </a:cubicBezTo>
                <a:lnTo>
                  <a:pt x="27" y="3"/>
                </a:lnTo>
                <a:close/>
                <a:moveTo>
                  <a:pt x="43" y="1"/>
                </a:moveTo>
                <a:cubicBezTo>
                  <a:pt x="42" y="1"/>
                  <a:pt x="42" y="2"/>
                  <a:pt x="41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2" y="0"/>
                  <a:pt x="43" y="0"/>
                </a:cubicBezTo>
                <a:cubicBezTo>
                  <a:pt x="45" y="0"/>
                  <a:pt x="47" y="0"/>
                  <a:pt x="48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5" y="1"/>
                  <a:pt x="43" y="1"/>
                </a:cubicBezTo>
                <a:close/>
              </a:path>
            </a:pathLst>
          </a:custGeom>
          <a:solidFill>
            <a:srgbClr val="313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aphicFrame>
        <p:nvGraphicFramePr>
          <p:cNvPr id="87" name="图表 86"/>
          <p:cNvGraphicFramePr/>
          <p:nvPr>
            <p:extLst>
              <p:ext uri="{D42A27DB-BD31-4B8C-83A1-F6EECF244321}">
                <p14:modId xmlns:p14="http://schemas.microsoft.com/office/powerpoint/2010/main" val="2665830048"/>
              </p:ext>
            </p:extLst>
          </p:nvPr>
        </p:nvGraphicFramePr>
        <p:xfrm>
          <a:off x="4654894" y="1373504"/>
          <a:ext cx="2635005" cy="142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8" name="图表 87"/>
          <p:cNvGraphicFramePr/>
          <p:nvPr>
            <p:extLst>
              <p:ext uri="{D42A27DB-BD31-4B8C-83A1-F6EECF244321}">
                <p14:modId xmlns:p14="http://schemas.microsoft.com/office/powerpoint/2010/main" val="1643110279"/>
              </p:ext>
            </p:extLst>
          </p:nvPr>
        </p:nvGraphicFramePr>
        <p:xfrm>
          <a:off x="4710937" y="2887364"/>
          <a:ext cx="2635005" cy="142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3" name="矩形 92"/>
          <p:cNvSpPr/>
          <p:nvPr/>
        </p:nvSpPr>
        <p:spPr>
          <a:xfrm>
            <a:off x="1896568" y="1459573"/>
            <a:ext cx="3481206" cy="98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 b="1" spc="300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文献研究法</a:t>
            </a:r>
            <a:endParaRPr lang="zh-CN" altLang="en-US" sz="4400" b="1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963853" y="3020032"/>
            <a:ext cx="32310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400" b="1" spc="300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调查研究法</a:t>
            </a:r>
            <a:r>
              <a:rPr lang="zh-CN" altLang="zh-CN" sz="2400" b="1" spc="300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（问卷调查、课堂观察、访谈）</a:t>
            </a:r>
            <a:endParaRPr lang="zh-CN" altLang="en-US" sz="2400" b="1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737536" y="3070135"/>
            <a:ext cx="3313017" cy="98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300" dirty="0">
                <a:solidFill>
                  <a:schemeClr val="accent2">
                    <a:lumMod val="50000"/>
                  </a:schemeClr>
                </a:solidFill>
                <a:cs typeface="+mn-ea"/>
              </a:rPr>
              <a:t>经验总结</a:t>
            </a:r>
            <a:r>
              <a:rPr lang="zh-CN" altLang="zh-CN" sz="4400" b="1" spc="300" dirty="0" smtClean="0">
                <a:solidFill>
                  <a:schemeClr val="accent2">
                    <a:lumMod val="50000"/>
                  </a:schemeClr>
                </a:solidFill>
                <a:cs typeface="+mn-ea"/>
              </a:rPr>
              <a:t>法</a:t>
            </a:r>
            <a:endParaRPr lang="zh-CN" altLang="en-US" sz="4400" b="1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622240" y="1513946"/>
            <a:ext cx="3560297" cy="98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300" dirty="0" smtClean="0">
                <a:solidFill>
                  <a:schemeClr val="accent2">
                    <a:lumMod val="50000"/>
                  </a:schemeClr>
                </a:solidFill>
                <a:cs typeface="+mn-ea"/>
              </a:rPr>
              <a:t>案</a:t>
            </a:r>
            <a:r>
              <a:rPr lang="zh-CN" altLang="zh-CN" sz="4400" b="1" spc="300" dirty="0" smtClean="0">
                <a:solidFill>
                  <a:schemeClr val="accent2">
                    <a:lumMod val="50000"/>
                  </a:schemeClr>
                </a:solidFill>
                <a:cs typeface="+mn-ea"/>
              </a:rPr>
              <a:t>例研究</a:t>
            </a:r>
            <a:r>
              <a:rPr lang="zh-CN" altLang="en-US" sz="4400" b="1" spc="300" dirty="0" smtClean="0">
                <a:solidFill>
                  <a:schemeClr val="accent2">
                    <a:lumMod val="50000"/>
                  </a:schemeClr>
                </a:solidFill>
                <a:cs typeface="+mn-ea"/>
              </a:rPr>
              <a:t>法</a:t>
            </a:r>
            <a:endParaRPr lang="zh-CN" altLang="en-US" sz="4400" b="1" spc="3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9746" y="43514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研究内容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325971"/>
            <a:ext cx="3031770" cy="10722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1817" y="1729153"/>
            <a:ext cx="10799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教室信息化平台，实现学生的个性化学习和教师的个性化教学相结合，从而实现智慧教室环境下的互动教学研究。本研究从理论、技术、设计和实践研究四个方面，探索智慧教室环境的与互动教学的有机结合，提高教与学生主体的参与性，构建适合具体学科的教学模式和评价依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41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2" y="564551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研究内容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1817" y="415613"/>
            <a:ext cx="3031770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1189" y="1828800"/>
            <a:ext cx="1070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 （</a:t>
            </a:r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r>
              <a:rPr lang="zh-CN" altLang="zh-CN" sz="3600" b="1" dirty="0">
                <a:solidFill>
                  <a:schemeClr val="bg1"/>
                </a:solidFill>
              </a:rPr>
              <a:t>）智慧教室相关理论研究和其定义</a:t>
            </a: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zh-CN" altLang="zh-CN" sz="3600" b="1" dirty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2</a:t>
            </a:r>
            <a:r>
              <a:rPr lang="zh-CN" altLang="zh-CN" sz="3600" b="1" dirty="0">
                <a:solidFill>
                  <a:schemeClr val="bg1"/>
                </a:solidFill>
              </a:rPr>
              <a:t>）通过问卷分析学生学习需求，调查分析学生身心健康状况；</a:t>
            </a:r>
          </a:p>
          <a:p>
            <a:r>
              <a:rPr lang="en-US" altLang="zh-CN" sz="3600" b="1" dirty="0" smtClean="0">
                <a:solidFill>
                  <a:schemeClr val="bg1"/>
                </a:solidFill>
              </a:rPr>
              <a:t>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3</a:t>
            </a:r>
            <a:r>
              <a:rPr lang="zh-CN" altLang="zh-CN" sz="3600" b="1" dirty="0">
                <a:solidFill>
                  <a:schemeClr val="bg1"/>
                </a:solidFill>
              </a:rPr>
              <a:t>）调查了解本校智慧教室使用现状，分析存在的弊端表现及其成因</a:t>
            </a: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zh-CN" altLang="zh-CN" sz="3600" b="1" dirty="0">
                <a:solidFill>
                  <a:schemeClr val="bg1"/>
                </a:solidFill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</a:rPr>
              <a:t>4</a:t>
            </a:r>
            <a:r>
              <a:rPr lang="zh-CN" altLang="zh-CN" sz="3600" b="1" dirty="0">
                <a:solidFill>
                  <a:schemeClr val="bg1"/>
                </a:solidFill>
              </a:rPr>
              <a:t>）通过理论指导及教学实践，不同学科分别形成行之有效的互动教学模式，根据学科特点，制定标准教学课例与教案模板；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4673" y="33167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</a:rPr>
              <a:t>研究步骤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232880"/>
            <a:ext cx="2908662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1189" y="1195770"/>
            <a:ext cx="10476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zh-CN" altLang="zh-CN" sz="3600" b="1" dirty="0" smtClean="0">
                <a:solidFill>
                  <a:schemeClr val="bg1"/>
                </a:solidFill>
              </a:rPr>
              <a:t>准备</a:t>
            </a:r>
            <a:r>
              <a:rPr lang="zh-CN" altLang="zh-CN" sz="3600" b="1" dirty="0">
                <a:solidFill>
                  <a:schemeClr val="bg1"/>
                </a:solidFill>
              </a:rPr>
              <a:t>阶段（</a:t>
            </a:r>
            <a:r>
              <a:rPr lang="en-US" altLang="zh-CN" sz="3600" b="1" dirty="0">
                <a:solidFill>
                  <a:schemeClr val="bg1"/>
                </a:solidFill>
              </a:rPr>
              <a:t>2018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3</a:t>
            </a:r>
            <a:r>
              <a:rPr lang="zh-CN" altLang="zh-CN" sz="3600" b="1" dirty="0">
                <a:solidFill>
                  <a:schemeClr val="bg1"/>
                </a:solidFill>
              </a:rPr>
              <a:t>月——</a:t>
            </a:r>
            <a:r>
              <a:rPr lang="en-US" altLang="zh-CN" sz="3600" b="1" dirty="0">
                <a:solidFill>
                  <a:schemeClr val="bg1"/>
                </a:solidFill>
              </a:rPr>
              <a:t>2018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8</a:t>
            </a:r>
            <a:r>
              <a:rPr lang="zh-CN" altLang="zh-CN" sz="3600" b="1" dirty="0">
                <a:solidFill>
                  <a:schemeClr val="bg1"/>
                </a:solidFill>
              </a:rPr>
              <a:t>月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）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① 理论学习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查阅</a:t>
            </a:r>
            <a:r>
              <a:rPr lang="zh-CN" altLang="zh-CN" sz="3600" b="1" dirty="0">
                <a:solidFill>
                  <a:schemeClr val="bg1"/>
                </a:solidFill>
              </a:rPr>
              <a:t>相关文献资料，了解智慧教室及互动教学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的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相关</a:t>
            </a:r>
            <a:r>
              <a:rPr lang="zh-CN" altLang="zh-CN" sz="3600" b="1" dirty="0">
                <a:solidFill>
                  <a:schemeClr val="bg1"/>
                </a:solidFill>
              </a:rPr>
              <a:t>理论。</a:t>
            </a:r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② 认真选题，制定研究方案，查找相关资料，完成课题研究方案的制定、论证。</a:t>
            </a:r>
          </a:p>
        </p:txBody>
      </p:sp>
    </p:spTree>
    <p:extLst>
      <p:ext uri="{BB962C8B-B14F-4D97-AF65-F5344CB8AC3E}">
        <p14:creationId xmlns:p14="http://schemas.microsoft.com/office/powerpoint/2010/main" val="36610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4673" y="33167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</a:rPr>
              <a:t>研究步骤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232880"/>
            <a:ext cx="2908662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1189" y="1195770"/>
            <a:ext cx="104764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(2) </a:t>
            </a:r>
            <a:r>
              <a:rPr lang="zh-CN" altLang="zh-CN" sz="3200" b="1" dirty="0">
                <a:solidFill>
                  <a:schemeClr val="bg1"/>
                </a:solidFill>
              </a:rPr>
              <a:t>申报阶段（</a:t>
            </a:r>
            <a:r>
              <a:rPr lang="en-US" altLang="zh-CN" sz="3200" b="1" dirty="0">
                <a:solidFill>
                  <a:schemeClr val="bg1"/>
                </a:solidFill>
              </a:rPr>
              <a:t>2018</a:t>
            </a:r>
            <a:r>
              <a:rPr lang="zh-CN" altLang="zh-CN" sz="3200" b="1" dirty="0">
                <a:solidFill>
                  <a:schemeClr val="bg1"/>
                </a:solidFill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</a:rPr>
              <a:t>9</a:t>
            </a:r>
            <a:r>
              <a:rPr lang="zh-CN" altLang="zh-CN" sz="3200" b="1" dirty="0">
                <a:solidFill>
                  <a:schemeClr val="bg1"/>
                </a:solidFill>
              </a:rPr>
              <a:t>月——</a:t>
            </a:r>
            <a:r>
              <a:rPr lang="en-US" altLang="zh-CN" sz="3200" b="1" dirty="0">
                <a:solidFill>
                  <a:schemeClr val="bg1"/>
                </a:solidFill>
              </a:rPr>
              <a:t>2019</a:t>
            </a:r>
            <a:r>
              <a:rPr lang="zh-CN" altLang="zh-CN" sz="3200" b="1" dirty="0">
                <a:solidFill>
                  <a:schemeClr val="bg1"/>
                </a:solidFill>
              </a:rPr>
              <a:t>年</a:t>
            </a:r>
            <a:r>
              <a:rPr lang="en-US" altLang="zh-CN" sz="3200" b="1" dirty="0">
                <a:solidFill>
                  <a:schemeClr val="bg1"/>
                </a:solidFill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</a:rPr>
              <a:t>月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）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endParaRPr lang="zh-CN" altLang="zh-CN" sz="3200" b="1" dirty="0">
              <a:solidFill>
                <a:schemeClr val="bg1"/>
              </a:solidFill>
            </a:endParaRPr>
          </a:p>
          <a:p>
            <a:r>
              <a:rPr lang="zh-CN" altLang="zh-CN" sz="3200" b="1" dirty="0">
                <a:solidFill>
                  <a:schemeClr val="bg1"/>
                </a:solidFill>
              </a:rPr>
              <a:t>① 制定研究方案，查找相关资料，申报课题，做好申报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立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项</a:t>
            </a:r>
            <a:r>
              <a:rPr lang="zh-CN" altLang="zh-CN" sz="3200" b="1" dirty="0">
                <a:solidFill>
                  <a:schemeClr val="bg1"/>
                </a:solidFill>
              </a:rPr>
              <a:t>工作。</a:t>
            </a:r>
          </a:p>
          <a:p>
            <a:r>
              <a:rPr lang="zh-CN" altLang="zh-CN" sz="3200" b="1" dirty="0">
                <a:solidFill>
                  <a:schemeClr val="bg1"/>
                </a:solidFill>
              </a:rPr>
              <a:t>② 成立课题研究小组及人员分工。</a:t>
            </a:r>
          </a:p>
          <a:p>
            <a:r>
              <a:rPr lang="zh-CN" altLang="zh-CN" sz="3200" b="1" dirty="0">
                <a:solidFill>
                  <a:schemeClr val="bg1"/>
                </a:solidFill>
              </a:rPr>
              <a:t>③调查分析，收集资料，文献搜集，制定研究目标，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进行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理论</a:t>
            </a:r>
            <a:r>
              <a:rPr lang="zh-CN" altLang="zh-CN" sz="3200" b="1" dirty="0">
                <a:solidFill>
                  <a:schemeClr val="bg1"/>
                </a:solidFill>
              </a:rPr>
              <a:t>构建，撰写课题实施方案及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实施计划</a:t>
            </a:r>
            <a:r>
              <a:rPr lang="zh-CN" altLang="zh-CN" sz="3200" b="1" dirty="0">
                <a:solidFill>
                  <a:schemeClr val="bg1"/>
                </a:solidFill>
              </a:rPr>
              <a:t>、检验方案。</a:t>
            </a:r>
          </a:p>
          <a:p>
            <a:r>
              <a:rPr lang="zh-CN" altLang="zh-CN" sz="3200" b="1" dirty="0">
                <a:solidFill>
                  <a:schemeClr val="bg1"/>
                </a:solidFill>
              </a:rPr>
              <a:t>④方案制定后，请有关专家提出修改意见，并对方案做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进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>
                <a:solidFill>
                  <a:schemeClr val="bg1"/>
                </a:solidFill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一</a:t>
            </a:r>
            <a:r>
              <a:rPr lang="zh-CN" altLang="zh-CN" sz="3200" b="1" dirty="0">
                <a:solidFill>
                  <a:schemeClr val="bg1"/>
                </a:solidFill>
              </a:rPr>
              <a:t>步分析，最终完善方案。</a:t>
            </a:r>
          </a:p>
          <a:p>
            <a:r>
              <a:rPr lang="zh-CN" altLang="zh-CN" sz="3200" b="1" dirty="0">
                <a:solidFill>
                  <a:schemeClr val="bg1"/>
                </a:solidFill>
              </a:rPr>
              <a:t>⑤培训课题组研究人员；编制有关的调查问卷，了解情况。</a:t>
            </a:r>
          </a:p>
          <a:p>
            <a:endParaRPr lang="zh-CN" altLang="zh-C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4673" y="33167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</a:rPr>
              <a:t>研究步骤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232880"/>
            <a:ext cx="2908662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7794" y="1343688"/>
            <a:ext cx="104764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(3)</a:t>
            </a:r>
            <a:r>
              <a:rPr lang="zh-CN" altLang="zh-CN" sz="3600" b="1" dirty="0">
                <a:solidFill>
                  <a:schemeClr val="bg1"/>
                </a:solidFill>
              </a:rPr>
              <a:t>实施阶段（</a:t>
            </a:r>
            <a:r>
              <a:rPr lang="en-US" altLang="zh-CN" sz="3600" b="1" dirty="0">
                <a:solidFill>
                  <a:schemeClr val="bg1"/>
                </a:solidFill>
              </a:rPr>
              <a:t>2019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3</a:t>
            </a:r>
            <a:r>
              <a:rPr lang="zh-CN" altLang="zh-CN" sz="3600" b="1" dirty="0">
                <a:solidFill>
                  <a:schemeClr val="bg1"/>
                </a:solidFill>
              </a:rPr>
              <a:t>月——</a:t>
            </a:r>
            <a:r>
              <a:rPr lang="en-US" altLang="zh-CN" sz="3600" b="1" dirty="0">
                <a:solidFill>
                  <a:schemeClr val="bg1"/>
                </a:solidFill>
              </a:rPr>
              <a:t>2019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12</a:t>
            </a:r>
            <a:r>
              <a:rPr lang="zh-CN" altLang="zh-CN" sz="3600" b="1" dirty="0">
                <a:solidFill>
                  <a:schemeClr val="bg1"/>
                </a:solidFill>
              </a:rPr>
              <a:t>月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）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① 课题组教师利用集体备课时间研讨行之有效的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互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动</a:t>
            </a:r>
            <a:r>
              <a:rPr lang="zh-CN" altLang="zh-CN" sz="3600" b="1" dirty="0">
                <a:solidFill>
                  <a:schemeClr val="bg1"/>
                </a:solidFill>
              </a:rPr>
              <a:t>教学模式。</a:t>
            </a:r>
          </a:p>
          <a:p>
            <a:r>
              <a:rPr lang="zh-CN" altLang="zh-CN" sz="3600" b="1" dirty="0">
                <a:solidFill>
                  <a:schemeClr val="bg1"/>
                </a:solidFill>
              </a:rPr>
              <a:t>② 定期举行基于智慧教室环境下的公开展示课。</a:t>
            </a:r>
          </a:p>
          <a:p>
            <a:r>
              <a:rPr lang="zh-CN" altLang="zh-CN" sz="3600" b="1" dirty="0">
                <a:solidFill>
                  <a:schemeClr val="bg1"/>
                </a:solidFill>
              </a:rPr>
              <a:t>③ 定期召开课题研讨会，反思行动，交流看法，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总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结</a:t>
            </a:r>
            <a:r>
              <a:rPr lang="zh-CN" altLang="zh-CN" sz="3600" b="1" dirty="0">
                <a:solidFill>
                  <a:schemeClr val="bg1"/>
                </a:solidFill>
              </a:rPr>
              <a:t>经验，优化教学设计。</a:t>
            </a:r>
          </a:p>
          <a:p>
            <a:r>
              <a:rPr lang="zh-CN" altLang="zh-CN" sz="3600" b="1" dirty="0">
                <a:solidFill>
                  <a:schemeClr val="bg1"/>
                </a:solidFill>
              </a:rPr>
              <a:t>④ 学生问卷调查。通过开座谈会、问卷调查等形式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，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了解</a:t>
            </a:r>
            <a:r>
              <a:rPr lang="zh-CN" altLang="zh-CN" sz="3600" b="1" dirty="0">
                <a:solidFill>
                  <a:schemeClr val="bg1"/>
                </a:solidFill>
              </a:rPr>
              <a:t>学生的存在的问题。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4673" y="33167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</a:rPr>
              <a:t>研究步骤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232880"/>
            <a:ext cx="2908662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1189" y="1464712"/>
            <a:ext cx="10476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(4) </a:t>
            </a:r>
            <a:r>
              <a:rPr lang="zh-CN" altLang="zh-CN" sz="3600" b="1" dirty="0">
                <a:solidFill>
                  <a:schemeClr val="bg1"/>
                </a:solidFill>
              </a:rPr>
              <a:t>结题阶段（</a:t>
            </a:r>
            <a:r>
              <a:rPr lang="en-US" altLang="zh-CN" sz="3600" b="1" dirty="0">
                <a:solidFill>
                  <a:schemeClr val="bg1"/>
                </a:solidFill>
              </a:rPr>
              <a:t>2020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  <a:r>
              <a:rPr lang="zh-CN" altLang="zh-CN" sz="3600" b="1" dirty="0">
                <a:solidFill>
                  <a:schemeClr val="bg1"/>
                </a:solidFill>
              </a:rPr>
              <a:t>月——</a:t>
            </a:r>
            <a:r>
              <a:rPr lang="en-US" altLang="zh-CN" sz="3600" b="1" dirty="0">
                <a:solidFill>
                  <a:schemeClr val="bg1"/>
                </a:solidFill>
              </a:rPr>
              <a:t>2020</a:t>
            </a:r>
            <a:r>
              <a:rPr lang="zh-CN" altLang="zh-CN" sz="3600" b="1" dirty="0">
                <a:solidFill>
                  <a:schemeClr val="bg1"/>
                </a:solidFill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</a:rPr>
              <a:t>5</a:t>
            </a:r>
            <a:r>
              <a:rPr lang="zh-CN" altLang="zh-CN" sz="3600" b="1" dirty="0">
                <a:solidFill>
                  <a:schemeClr val="bg1"/>
                </a:solidFill>
              </a:rPr>
              <a:t>月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）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① 汇总课题研究资料，以及做好资料的补充和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完善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工作。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② 撰写课题研究论文、课题结题报告</a:t>
            </a:r>
            <a:r>
              <a:rPr lang="zh-CN" altLang="zh-CN" sz="3600" b="1" dirty="0" smtClean="0">
                <a:solidFill>
                  <a:schemeClr val="bg1"/>
                </a:solidFill>
              </a:rPr>
              <a:t>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endParaRPr lang="zh-CN" altLang="zh-CN" sz="3600" b="1" dirty="0">
              <a:solidFill>
                <a:schemeClr val="bg1"/>
              </a:solidFill>
            </a:endParaRPr>
          </a:p>
          <a:p>
            <a:r>
              <a:rPr lang="zh-CN" altLang="zh-CN" sz="3600" b="1" dirty="0">
                <a:solidFill>
                  <a:schemeClr val="bg1"/>
                </a:solidFill>
              </a:rPr>
              <a:t>③ 邀请专家、领导对课题进行评审鉴定。</a:t>
            </a:r>
          </a:p>
        </p:txBody>
      </p:sp>
    </p:spTree>
    <p:extLst>
      <p:ext uri="{BB962C8B-B14F-4D97-AF65-F5344CB8AC3E}">
        <p14:creationId xmlns:p14="http://schemas.microsoft.com/office/powerpoint/2010/main" val="36610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2" y="46576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</a:rPr>
              <a:t>成员与分工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366970"/>
            <a:ext cx="3300548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11908" y="1357145"/>
            <a:ext cx="8985328" cy="48936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</a:rPr>
              <a:t>课题组长：梁静</a:t>
            </a:r>
          </a:p>
          <a:p>
            <a:r>
              <a:rPr lang="zh-CN" altLang="zh-CN" sz="2400" b="1" dirty="0">
                <a:solidFill>
                  <a:schemeClr val="bg1"/>
                </a:solidFill>
              </a:rPr>
              <a:t>课题分管领导：韩存喜</a:t>
            </a:r>
          </a:p>
          <a:p>
            <a:r>
              <a:rPr lang="zh-CN" altLang="zh-CN" sz="2400" b="1" dirty="0">
                <a:solidFill>
                  <a:schemeClr val="bg1"/>
                </a:solidFill>
              </a:rPr>
              <a:t>课题成员及相关分工：</a:t>
            </a:r>
          </a:p>
          <a:p>
            <a:r>
              <a:rPr lang="zh-CN" altLang="zh-CN" sz="2400" b="1" dirty="0">
                <a:solidFill>
                  <a:schemeClr val="bg1"/>
                </a:solidFill>
              </a:rPr>
              <a:t>梁</a:t>
            </a:r>
            <a:r>
              <a:rPr lang="en-US" altLang="zh-CN" sz="2400" b="1" dirty="0">
                <a:solidFill>
                  <a:schemeClr val="bg1"/>
                </a:solidFill>
              </a:rPr>
              <a:t>  </a:t>
            </a:r>
            <a:r>
              <a:rPr lang="zh-CN" altLang="zh-CN" sz="2400" b="1" dirty="0">
                <a:solidFill>
                  <a:schemeClr val="bg1"/>
                </a:solidFill>
              </a:rPr>
              <a:t>静：撰写研究报告、工作报告；发表课题论文；组织实施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         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课题</a:t>
            </a:r>
            <a:r>
              <a:rPr lang="zh-CN" altLang="zh-CN" sz="2400" b="1" dirty="0">
                <a:solidFill>
                  <a:schemeClr val="bg1"/>
                </a:solidFill>
              </a:rPr>
              <a:t>文字处理和分析加工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>
                <a:solidFill>
                  <a:schemeClr val="bg1"/>
                </a:solidFill>
              </a:rPr>
              <a:t>率春杰：课题实验的指导与分析加工</a:t>
            </a:r>
          </a:p>
          <a:p>
            <a:r>
              <a:rPr lang="zh-CN" altLang="zh-CN" sz="2400" b="1" dirty="0">
                <a:solidFill>
                  <a:schemeClr val="bg1"/>
                </a:solidFill>
              </a:rPr>
              <a:t>徐菲菲：课题文字处理与对外宣传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</a:rPr>
              <a:t>尹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2400" b="1" dirty="0">
                <a:solidFill>
                  <a:schemeClr val="bg1"/>
                </a:solidFill>
              </a:rPr>
              <a:t>瑜：教学实验；整理课题材料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</a:rPr>
              <a:t>刘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2400" b="1" dirty="0">
                <a:solidFill>
                  <a:schemeClr val="bg1"/>
                </a:solidFill>
              </a:rPr>
              <a:t>倩：教学实验；整理课题材料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 smtClean="0">
                <a:solidFill>
                  <a:schemeClr val="bg1"/>
                </a:solidFill>
              </a:rPr>
              <a:t>常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</a:t>
            </a:r>
            <a:r>
              <a:rPr lang="zh-CN" altLang="zh-CN" sz="2400" b="1" dirty="0">
                <a:solidFill>
                  <a:schemeClr val="bg1"/>
                </a:solidFill>
              </a:rPr>
              <a:t>娥：教学实验；撰写课题论文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>
                <a:solidFill>
                  <a:schemeClr val="bg1"/>
                </a:solidFill>
              </a:rPr>
              <a:t>孙立颖：教学实验；撰写课题论文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>
                <a:solidFill>
                  <a:schemeClr val="bg1"/>
                </a:solidFill>
              </a:rPr>
              <a:t>韩存喜：撰写课题论文；组织实施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>
                <a:solidFill>
                  <a:schemeClr val="bg1"/>
                </a:solidFill>
              </a:rPr>
              <a:t>张洪静：教学实验；撰写课题论文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7778" y="3245021"/>
            <a:ext cx="32624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1"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题报告</a:t>
            </a:r>
            <a:endParaRPr kumimoji="1"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7805" y="5178610"/>
            <a:ext cx="53746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课题编号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191201100019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96" y="1585946"/>
            <a:ext cx="113298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基于智慧教室环境的互动教学研究</a:t>
            </a:r>
          </a:p>
        </p:txBody>
      </p:sp>
      <p:sp>
        <p:nvSpPr>
          <p:cNvPr id="13" name="矩形 12"/>
          <p:cNvSpPr/>
          <p:nvPr/>
        </p:nvSpPr>
        <p:spPr>
          <a:xfrm>
            <a:off x="158750" y="647700"/>
            <a:ext cx="656272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841" y="125446"/>
            <a:ext cx="113298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年东丽区教育教学信息技术研究课题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2" y="46576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zh-CN" sz="4400" b="1" dirty="0">
                <a:solidFill>
                  <a:schemeClr val="bg1"/>
                </a:solidFill>
                <a:cs typeface="+mn-ea"/>
              </a:rPr>
              <a:t>进度与计划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1189" y="366970"/>
            <a:ext cx="3300548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1189" y="1570206"/>
            <a:ext cx="110598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2019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3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-2019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12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各课题小组开展行动研究</a:t>
            </a: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2019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12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    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课题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中期推动会</a:t>
            </a: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2019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12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-2020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12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endParaRPr lang="en-US" altLang="zh-CN" sz="3600" b="1" dirty="0" smtClean="0">
              <a:solidFill>
                <a:schemeClr val="bg1"/>
              </a:solidFill>
              <a:cs typeface="+mn-ea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                      </a:t>
            </a:r>
            <a:r>
              <a:rPr lang="zh-CN" altLang="en-US" sz="3600" b="1" dirty="0" smtClean="0">
                <a:solidFill>
                  <a:schemeClr val="bg1"/>
                </a:solidFill>
                <a:cs typeface="+mn-ea"/>
              </a:rPr>
              <a:t>智慧教室环境下的互动教学模式展示课</a:t>
            </a:r>
            <a:endParaRPr lang="en-US" altLang="zh-CN" sz="3600" b="1" dirty="0" smtClean="0">
              <a:solidFill>
                <a:schemeClr val="bg1"/>
              </a:solidFill>
              <a:cs typeface="+mn-ea"/>
            </a:endParaRPr>
          </a:p>
          <a:p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2020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1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-2020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6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endParaRPr lang="en-US" altLang="zh-CN" sz="3600" b="1" dirty="0" smtClean="0">
              <a:solidFill>
                <a:schemeClr val="bg1"/>
              </a:solidFill>
              <a:cs typeface="+mn-ea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                     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各课题小组</a:t>
            </a:r>
            <a:r>
              <a:rPr lang="zh-CN" altLang="en-US" sz="3600" b="1" dirty="0" smtClean="0">
                <a:solidFill>
                  <a:schemeClr val="bg1"/>
                </a:solidFill>
                <a:cs typeface="+mn-ea"/>
              </a:rPr>
              <a:t>成员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完成《</a:t>
            </a:r>
            <a:r>
              <a:rPr lang="zh-CN" altLang="en-US" sz="3600" b="1" dirty="0" smtClean="0">
                <a:solidFill>
                  <a:schemeClr val="bg1"/>
                </a:solidFill>
                <a:cs typeface="+mn-ea"/>
              </a:rPr>
              <a:t>智慧教室环境 </a:t>
            </a:r>
            <a:endParaRPr lang="en-US" altLang="zh-CN" sz="3600" b="1" dirty="0" smtClean="0">
              <a:solidFill>
                <a:schemeClr val="bg1"/>
              </a:solidFill>
              <a:cs typeface="+mn-ea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                     </a:t>
            </a:r>
            <a:r>
              <a:rPr lang="zh-CN" altLang="en-US" sz="3600" b="1" dirty="0" smtClean="0">
                <a:solidFill>
                  <a:schemeClr val="bg1"/>
                </a:solidFill>
                <a:cs typeface="+mn-ea"/>
              </a:rPr>
              <a:t>下 的互动教学研究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》</a:t>
            </a:r>
            <a:r>
              <a:rPr lang="zh-CN" altLang="en-US" sz="3600" b="1" dirty="0" smtClean="0">
                <a:solidFill>
                  <a:schemeClr val="bg1"/>
                </a:solidFill>
                <a:cs typeface="+mn-ea"/>
              </a:rPr>
              <a:t>相关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论文</a:t>
            </a:r>
            <a:endParaRPr lang="zh-CN" altLang="zh-CN" sz="3600" b="1" dirty="0">
              <a:solidFill>
                <a:schemeClr val="bg1"/>
              </a:solidFill>
              <a:cs typeface="+mn-ea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2020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年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9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月</a:t>
            </a:r>
            <a:r>
              <a:rPr lang="en-US" altLang="zh-CN" sz="3600" b="1" dirty="0" smtClean="0">
                <a:solidFill>
                  <a:schemeClr val="bg1"/>
                </a:solidFill>
                <a:cs typeface="+mn-ea"/>
              </a:rPr>
              <a:t>      </a:t>
            </a:r>
            <a:r>
              <a:rPr lang="zh-CN" altLang="zh-CN" sz="3600" b="1" dirty="0" smtClean="0">
                <a:solidFill>
                  <a:schemeClr val="bg1"/>
                </a:solidFill>
                <a:cs typeface="+mn-ea"/>
              </a:rPr>
              <a:t>课题</a:t>
            </a:r>
            <a:r>
              <a:rPr lang="zh-CN" altLang="zh-CN" sz="3600" b="1" dirty="0">
                <a:solidFill>
                  <a:schemeClr val="bg1"/>
                </a:solidFill>
                <a:cs typeface="+mn-ea"/>
              </a:rPr>
              <a:t>结题总结会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07752" y="399593"/>
            <a:ext cx="3948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预期研究成果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189" y="2139593"/>
            <a:ext cx="1083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cs typeface="+mn-ea"/>
              </a:rPr>
              <a:t>       </a:t>
            </a:r>
            <a:endParaRPr lang="zh-CN" altLang="zh-CN" sz="32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07504" y="294781"/>
            <a:ext cx="4348327" cy="96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91974" y="1596459"/>
            <a:ext cx="11200026" cy="44012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1. </a:t>
            </a:r>
            <a:r>
              <a:rPr lang="zh-CN" altLang="zh-CN" sz="2800" b="1" dirty="0">
                <a:solidFill>
                  <a:schemeClr val="bg1"/>
                </a:solidFill>
              </a:rPr>
              <a:t>阶段性成果：</a:t>
            </a: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</a:rPr>
              <a:t>）关于</a:t>
            </a:r>
            <a:r>
              <a:rPr lang="en-US" altLang="zh-CN" sz="2800" b="1" dirty="0">
                <a:solidFill>
                  <a:schemeClr val="bg1"/>
                </a:solidFill>
              </a:rPr>
              <a:t>“</a:t>
            </a:r>
            <a:r>
              <a:rPr lang="zh-CN" altLang="zh-CN" sz="2800" b="1" dirty="0">
                <a:solidFill>
                  <a:schemeClr val="bg1"/>
                </a:solidFill>
              </a:rPr>
              <a:t>基于智慧教室环境的互动教学研究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  <a:r>
              <a:rPr lang="zh-CN" altLang="zh-CN" sz="2800" b="1" dirty="0">
                <a:solidFill>
                  <a:schemeClr val="bg1"/>
                </a:solidFill>
              </a:rPr>
              <a:t>资源整合</a:t>
            </a: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r>
              <a:rPr lang="zh-CN" altLang="zh-CN" sz="2800" b="1" dirty="0">
                <a:solidFill>
                  <a:schemeClr val="bg1"/>
                </a:solidFill>
              </a:rPr>
              <a:t>）在备课、上课、作业处理等诸多方面形成</a:t>
            </a:r>
            <a:r>
              <a:rPr lang="en-US" altLang="zh-CN" sz="2800" b="1" dirty="0">
                <a:solidFill>
                  <a:schemeClr val="bg1"/>
                </a:solidFill>
              </a:rPr>
              <a:t>“</a:t>
            </a:r>
            <a:r>
              <a:rPr lang="zh-CN" altLang="zh-CN" sz="2800" b="1" dirty="0">
                <a:solidFill>
                  <a:schemeClr val="bg1"/>
                </a:solidFill>
              </a:rPr>
              <a:t>基于智慧教室环境的互动教学研究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  <a:r>
              <a:rPr lang="zh-CN" altLang="zh-CN" sz="2800" b="1" dirty="0">
                <a:solidFill>
                  <a:schemeClr val="bg1"/>
                </a:solidFill>
              </a:rPr>
              <a:t>阶段研究报告</a:t>
            </a: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r>
              <a:rPr lang="zh-CN" altLang="zh-CN" sz="2800" b="1" dirty="0">
                <a:solidFill>
                  <a:schemeClr val="bg1"/>
                </a:solidFill>
              </a:rPr>
              <a:t>）</a:t>
            </a:r>
            <a:r>
              <a:rPr lang="en-US" altLang="zh-CN" sz="2800" b="1" dirty="0">
                <a:solidFill>
                  <a:schemeClr val="bg1"/>
                </a:solidFill>
              </a:rPr>
              <a:t>“</a:t>
            </a:r>
            <a:r>
              <a:rPr lang="zh-CN" altLang="zh-CN" sz="2800" b="1" dirty="0">
                <a:solidFill>
                  <a:schemeClr val="bg1"/>
                </a:solidFill>
              </a:rPr>
              <a:t>基于智慧教室环境的互动教学研究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  <a:r>
              <a:rPr lang="zh-CN" altLang="zh-CN" sz="2800" b="1" dirty="0">
                <a:solidFill>
                  <a:schemeClr val="bg1"/>
                </a:solidFill>
              </a:rPr>
              <a:t>典型课例案例集</a:t>
            </a:r>
          </a:p>
          <a:p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r>
              <a:rPr lang="zh-CN" altLang="zh-CN" sz="2800" b="1" dirty="0">
                <a:solidFill>
                  <a:schemeClr val="bg1"/>
                </a:solidFill>
              </a:rPr>
              <a:t>．最终研究成果：</a:t>
            </a: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</a:rPr>
              <a:t>）“基于智慧教室环境的互动教学研究”典型课例集</a:t>
            </a:r>
            <a:r>
              <a:rPr lang="en-US" altLang="zh-CN" sz="2800" b="1" dirty="0">
                <a:solidFill>
                  <a:schemeClr val="bg1"/>
                </a:solidFill>
              </a:rPr>
              <a:t>  </a:t>
            </a:r>
            <a:endParaRPr lang="zh-CN" altLang="zh-CN" sz="2800" b="1" dirty="0">
              <a:solidFill>
                <a:schemeClr val="bg1"/>
              </a:solidFill>
            </a:endParaRP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r>
              <a:rPr lang="zh-CN" altLang="zh-CN" sz="2800" b="1" dirty="0">
                <a:solidFill>
                  <a:schemeClr val="bg1"/>
                </a:solidFill>
              </a:rPr>
              <a:t>）“基于智慧教室环境的互动教学研究”案例集</a:t>
            </a:r>
            <a:r>
              <a:rPr lang="en-US" altLang="zh-CN" sz="2800" b="1" dirty="0">
                <a:solidFill>
                  <a:schemeClr val="bg1"/>
                </a:solidFill>
              </a:rPr>
              <a:t>  </a:t>
            </a:r>
            <a:endParaRPr lang="zh-CN" altLang="zh-CN" sz="2800" b="1" dirty="0">
              <a:solidFill>
                <a:schemeClr val="bg1"/>
              </a:solidFill>
            </a:endParaRP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r>
              <a:rPr lang="zh-CN" altLang="zh-CN" sz="2800" b="1" dirty="0">
                <a:solidFill>
                  <a:schemeClr val="bg1"/>
                </a:solidFill>
              </a:rPr>
              <a:t>）“基于智慧教室环境的互动教学研究”阶段研究报告</a:t>
            </a:r>
          </a:p>
          <a:p>
            <a:r>
              <a:rPr lang="zh-CN" altLang="zh-CN" sz="2800" b="1" dirty="0">
                <a:solidFill>
                  <a:schemeClr val="bg1"/>
                </a:solidFill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</a:rPr>
              <a:t>4</a:t>
            </a:r>
            <a:r>
              <a:rPr lang="zh-CN" altLang="zh-CN" sz="2800" b="1" dirty="0">
                <a:solidFill>
                  <a:schemeClr val="bg1"/>
                </a:solidFill>
              </a:rPr>
              <a:t>）“基于智慧教室环境的互动教学研究”结题研究报告和工作报告</a:t>
            </a:r>
          </a:p>
        </p:txBody>
      </p:sp>
    </p:spTree>
    <p:extLst>
      <p:ext uri="{BB962C8B-B14F-4D97-AF65-F5344CB8AC3E}">
        <p14:creationId xmlns:p14="http://schemas.microsoft.com/office/powerpoint/2010/main" val="2535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777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44982" y="1898469"/>
            <a:ext cx="787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1">
                    <a:lumMod val="50000"/>
                  </a:schemeClr>
                </a:solidFill>
              </a:rPr>
              <a:t>感谢各位专家、老师们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3143"/>
            <a:ext cx="7851617" cy="557348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1"/>
          <p:cNvGrpSpPr/>
          <p:nvPr/>
        </p:nvGrpSpPr>
        <p:grpSpPr>
          <a:xfrm>
            <a:off x="8082453" y="2732090"/>
            <a:ext cx="475253" cy="475253"/>
            <a:chOff x="4731584" y="1650175"/>
            <a:chExt cx="475253" cy="475253"/>
          </a:xfrm>
        </p:grpSpPr>
        <p:sp>
          <p:nvSpPr>
            <p:cNvPr id="7" name="Oval 28"/>
            <p:cNvSpPr/>
            <p:nvPr/>
          </p:nvSpPr>
          <p:spPr>
            <a:xfrm>
              <a:off x="4731584" y="1650175"/>
              <a:ext cx="475253" cy="47525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4874354" y="1781808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3"/>
          <p:cNvGrpSpPr/>
          <p:nvPr/>
        </p:nvGrpSpPr>
        <p:grpSpPr>
          <a:xfrm>
            <a:off x="8097121" y="3481905"/>
            <a:ext cx="475254" cy="475254"/>
            <a:chOff x="4731596" y="3213997"/>
            <a:chExt cx="475254" cy="475254"/>
          </a:xfrm>
        </p:grpSpPr>
        <p:sp>
          <p:nvSpPr>
            <p:cNvPr id="10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8093718" y="399595"/>
            <a:ext cx="475254" cy="475254"/>
            <a:chOff x="4731596" y="3213997"/>
            <a:chExt cx="475254" cy="475254"/>
          </a:xfrm>
        </p:grpSpPr>
        <p:sp>
          <p:nvSpPr>
            <p:cNvPr id="13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itle 13"/>
          <p:cNvSpPr txBox="1"/>
          <p:nvPr/>
        </p:nvSpPr>
        <p:spPr>
          <a:xfrm>
            <a:off x="8637309" y="1171377"/>
            <a:ext cx="2884425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b="1" dirty="0" smtClean="0">
                <a:sym typeface="+mn-lt"/>
              </a:rPr>
              <a:t>理论依据</a:t>
            </a:r>
            <a:endParaRPr lang="en-US" b="1" dirty="0"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689462" y="3258323"/>
            <a:ext cx="3092509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rPr>
              <a:t>程序措施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itchFamily="34" charset="0"/>
              <a:ea typeface="+mj-ea"/>
              <a:cs typeface="+mj-cs"/>
              <a:sym typeface="+mn-lt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8689462" y="1937494"/>
            <a:ext cx="1942550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b="1" dirty="0"/>
              <a:t>对象选择</a:t>
            </a:r>
            <a:endParaRPr lang="en-US" b="1" dirty="0"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8637310" y="405260"/>
            <a:ext cx="2884425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CN" altLang="zh-CN" b="1" dirty="0"/>
              <a:t>背景价值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C5C5C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Group 3"/>
          <p:cNvGrpSpPr/>
          <p:nvPr/>
        </p:nvGrpSpPr>
        <p:grpSpPr>
          <a:xfrm>
            <a:off x="8099870" y="4349774"/>
            <a:ext cx="475254" cy="475254"/>
            <a:chOff x="4731596" y="3213997"/>
            <a:chExt cx="475254" cy="475254"/>
          </a:xfrm>
        </p:grpSpPr>
        <p:sp>
          <p:nvSpPr>
            <p:cNvPr id="22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8689463" y="4110782"/>
            <a:ext cx="3092509" cy="792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rPr>
              <a:t>成员与分工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itchFamily="34" charset="0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rPr>
              <a:t>进度与计划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itchFamily="34" charset="0"/>
              <a:ea typeface="+mj-ea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rPr>
              <a:t>预期成果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 Light" pitchFamily="34" charset="0"/>
              <a:ea typeface="+mj-ea"/>
              <a:cs typeface="+mj-cs"/>
              <a:sym typeface="+mn-lt"/>
            </a:endParaRPr>
          </a:p>
        </p:txBody>
      </p:sp>
      <p:sp>
        <p:nvSpPr>
          <p:cNvPr id="25" name="Title 13"/>
          <p:cNvSpPr txBox="1"/>
          <p:nvPr/>
        </p:nvSpPr>
        <p:spPr>
          <a:xfrm>
            <a:off x="8700258" y="2728032"/>
            <a:ext cx="2884425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b="1" dirty="0"/>
              <a:t>研究方法</a:t>
            </a:r>
            <a:endParaRPr lang="en-US" b="1" dirty="0">
              <a:sym typeface="+mn-lt"/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8093717" y="1199892"/>
            <a:ext cx="475254" cy="475254"/>
            <a:chOff x="4731596" y="3213997"/>
            <a:chExt cx="475254" cy="475254"/>
          </a:xfrm>
        </p:grpSpPr>
        <p:sp>
          <p:nvSpPr>
            <p:cNvPr id="27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8093717" y="1937377"/>
            <a:ext cx="475254" cy="475254"/>
            <a:chOff x="4731596" y="3213997"/>
            <a:chExt cx="475254" cy="475254"/>
          </a:xfrm>
        </p:grpSpPr>
        <p:sp>
          <p:nvSpPr>
            <p:cNvPr id="30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8082247" y="5044878"/>
            <a:ext cx="475254" cy="475254"/>
            <a:chOff x="4731596" y="3213997"/>
            <a:chExt cx="475254" cy="475254"/>
          </a:xfrm>
        </p:grpSpPr>
        <p:sp>
          <p:nvSpPr>
            <p:cNvPr id="33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3"/>
          <p:cNvGrpSpPr/>
          <p:nvPr/>
        </p:nvGrpSpPr>
        <p:grpSpPr>
          <a:xfrm>
            <a:off x="8093717" y="5751374"/>
            <a:ext cx="475254" cy="475254"/>
            <a:chOff x="4731596" y="3213997"/>
            <a:chExt cx="475254" cy="475254"/>
          </a:xfrm>
        </p:grpSpPr>
        <p:sp>
          <p:nvSpPr>
            <p:cNvPr id="36" name="Oval 33"/>
            <p:cNvSpPr/>
            <p:nvPr/>
          </p:nvSpPr>
          <p:spPr>
            <a:xfrm>
              <a:off x="4731596" y="3213997"/>
              <a:ext cx="475254" cy="47525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4874354" y="3345625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932" y="564551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zh-CN" sz="5400" b="1" dirty="0">
                <a:solidFill>
                  <a:schemeClr val="bg1"/>
                </a:solidFill>
                <a:cs typeface="+mn-ea"/>
              </a:rPr>
              <a:t>背景价值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268" y="1987807"/>
            <a:ext cx="10833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zh-CN" altLang="zh-CN" sz="3200" b="1" dirty="0" smtClean="0">
                <a:solidFill>
                  <a:schemeClr val="bg1">
                    <a:lumMod val="95000"/>
                  </a:schemeClr>
                </a:solidFill>
              </a:rPr>
              <a:t>当前</a:t>
            </a:r>
            <a:r>
              <a:rPr lang="zh-CN" altLang="zh-CN" sz="3200" b="1" dirty="0">
                <a:solidFill>
                  <a:schemeClr val="bg1">
                    <a:lumMod val="95000"/>
                  </a:schemeClr>
                </a:solidFill>
              </a:rPr>
              <a:t>，我们正处在全球化和信息化的时代，互联网不仅放大了优质教育资源的功能和价值，也打破了区域、实践、师资导致的教育壁垒，给学生提供了更多获取知识的通道。传统的课堂教学是教师灌注式的教学，存在的课堂的教条化、模式化、单一化和静态化等特点。许多多媒体教师并不完善，在技术、应用、管理等诸多方面存在不足，影响着互动式课堂教学的开展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1" y="415613"/>
            <a:ext cx="3901440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932" y="564551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zh-CN" sz="5400" b="1" dirty="0">
                <a:solidFill>
                  <a:schemeClr val="bg1"/>
                </a:solidFill>
                <a:cs typeface="+mn-ea"/>
              </a:rPr>
              <a:t>背景价值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268" y="1580215"/>
            <a:ext cx="10833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伴随</a:t>
            </a:r>
            <a:r>
              <a:rPr lang="zh-CN" altLang="zh-CN" sz="2800" b="1" dirty="0">
                <a:solidFill>
                  <a:schemeClr val="bg1"/>
                </a:solidFill>
              </a:rPr>
              <a:t>着信息化时代的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来临，</a:t>
            </a:r>
            <a:r>
              <a:rPr lang="zh-CN" altLang="zh-CN" sz="2800" b="1" dirty="0">
                <a:solidFill>
                  <a:schemeClr val="bg1"/>
                </a:solidFill>
              </a:rPr>
              <a:t>传统的课堂教学面临着巨大的外部挑战。学习方式的变革以及学习主体的自我觉醒，使得课堂教学不再是师生间单一的“教与学”关系，更多的是平等的对话与互动，传统课堂已无法满足新的“教育需要”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。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</a:rPr>
              <a:t>因此</a:t>
            </a:r>
            <a:r>
              <a:rPr lang="zh-CN" altLang="zh-CN" sz="2800" b="1" dirty="0">
                <a:solidFill>
                  <a:schemeClr val="bg1"/>
                </a:solidFill>
              </a:rPr>
              <a:t>，如何利用现代化信息技术，构架一个更加有效的智慧教室来改进课堂的互动教学，是摆在我们面前的一项重要的任务。而如何将信息技术与教育深度融合，优化教育模式，也已经成为一种必然的趋势。因此，“智慧课堂”这一新的教学模式应运而生。它作为一种信息技术整合的数字化教学环境，正逐渐成为教育技术领域研究的热点。同时，如何改变和优化传统的教学环境，提升教学互动的质量和效率，也成为教学领域的一项重要课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1" y="415613"/>
            <a:ext cx="3901440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1" y="564551"/>
            <a:ext cx="433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内涵及理论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480" y="2096050"/>
            <a:ext cx="10833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   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智慧</a:t>
            </a:r>
            <a:r>
              <a:rPr lang="zh-CN" altLang="zh-CN" sz="3200" b="1" dirty="0">
                <a:solidFill>
                  <a:schemeClr val="bg1"/>
                </a:solidFill>
              </a:rPr>
              <a:t>教室是一种新型的教育形式和现代化教学手段，基于互联网技术，以平台为基础、以资源为支撑、以服务为导向、以课程为中心、以教师为主导、以学生为主体，以信息资源建设和信息应用系统建设为核心，集成师生交流互动、答疑和管理等功能，包括以课程为主线，高度整合校内、校外的所有资源；以课程为中心，展开作业、考试、答疑、讨论、评价等互动教学活动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0" y="415613"/>
            <a:ext cx="4319223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4377515" y="121024"/>
            <a:ext cx="3381438" cy="952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/>
              <a:t>互动学习</a:t>
            </a:r>
            <a:endParaRPr lang="zh-CN" altLang="en-US" sz="4800" b="1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9" y="1588168"/>
            <a:ext cx="10739195" cy="437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3223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1" y="564551"/>
            <a:ext cx="433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构建主义理论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480" y="2096050"/>
            <a:ext cx="10833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   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建构</a:t>
            </a:r>
            <a:r>
              <a:rPr lang="zh-CN" altLang="zh-CN" sz="3200" b="1" dirty="0">
                <a:solidFill>
                  <a:schemeClr val="bg1"/>
                </a:solidFill>
              </a:rPr>
              <a:t>主义认为，孩子是在与周围环境相互作用的过程中，通过与外部环境或情境的“同化”与“顺应”过程，不断达到与周围环境的平衡，从而建构起关于生活和世界的认知序列的。建构主义理论较好地说明了人类学习过程中学习如何发生、意义如何建构、概念如何形成、以及理想的学习环境应包含哪些主要因素等问题，为现在教学理论的确立和发展奠定了心理学、教育学意义上的坚实基础。其中观点值得借鉴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0" y="415613"/>
            <a:ext cx="5089245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8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066" y="-23223"/>
            <a:ext cx="12192000" cy="68812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08931" y="564551"/>
            <a:ext cx="4333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行为主义理论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2480" y="2096050"/>
            <a:ext cx="10833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      </a:t>
            </a:r>
            <a:r>
              <a:rPr lang="zh-CN" altLang="zh-CN" sz="3200" b="1" dirty="0" smtClean="0">
                <a:solidFill>
                  <a:schemeClr val="bg1"/>
                </a:solidFill>
              </a:rPr>
              <a:t>行为</a:t>
            </a:r>
            <a:r>
              <a:rPr lang="zh-CN" altLang="zh-CN" sz="3200" b="1" dirty="0">
                <a:solidFill>
                  <a:schemeClr val="bg1"/>
                </a:solidFill>
              </a:rPr>
              <a:t>理论认为，学生的学习过程是一种循序渐进的操练。这种操练活动主要分为“刺激——反应——强化”三个步骤，并且通过反复多次的操练实践，巩固所学的知识内容。对于课堂教学来说，在有限的时间内，尽可能多的为学生提供反复实践和练习的机会，同时，教师还应提供不同方式的实践和操练机会，保持积极而灵活的课堂氛围，使学生在丰富的操练实践中巩固所学的知识。</a:t>
            </a:r>
          </a:p>
        </p:txBody>
      </p:sp>
      <p:sp>
        <p:nvSpPr>
          <p:cNvPr id="5" name="矩形 4"/>
          <p:cNvSpPr/>
          <p:nvPr/>
        </p:nvSpPr>
        <p:spPr>
          <a:xfrm>
            <a:off x="661850" y="415613"/>
            <a:ext cx="5089245" cy="11646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82AD2D"/>
      </a:accent3>
      <a:accent4>
        <a:srgbClr val="ABD45A"/>
      </a:accent4>
      <a:accent5>
        <a:srgbClr val="CAE719"/>
      </a:accent5>
      <a:accent6>
        <a:srgbClr val="DBEF63"/>
      </a:accent6>
      <a:hlink>
        <a:srgbClr val="EE7B08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82AD2D"/>
    </a:accent3>
    <a:accent4>
      <a:srgbClr val="ABD45A"/>
    </a:accent4>
    <a:accent5>
      <a:srgbClr val="CAE719"/>
    </a:accent5>
    <a:accent6>
      <a:srgbClr val="DBEF63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1642</Words>
  <Application>Microsoft Office PowerPoint</Application>
  <PresentationFormat>自定义</PresentationFormat>
  <Paragraphs>136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105</cp:revision>
  <dcterms:created xsi:type="dcterms:W3CDTF">2016-04-13T03:17:00Z</dcterms:created>
  <dcterms:modified xsi:type="dcterms:W3CDTF">2019-03-23T07:25:27Z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8</vt:lpwstr>
  </property>
  <property fmtid="{D5CDD505-2E9C-101B-9397-08002B2CF9AE}" pid="3" name="KSOProductBuildVer">
    <vt:lpwstr>2052-10.1.0.7616</vt:lpwstr>
  </property>
</Properties>
</file>