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359" r:id="rId2"/>
    <p:sldId id="400" r:id="rId3"/>
    <p:sldId id="402" r:id="rId4"/>
    <p:sldId id="403" r:id="rId5"/>
    <p:sldId id="401" r:id="rId6"/>
    <p:sldId id="394" r:id="rId7"/>
    <p:sldId id="258" r:id="rId8"/>
    <p:sldId id="385" r:id="rId9"/>
    <p:sldId id="386" r:id="rId10"/>
    <p:sldId id="395" r:id="rId11"/>
    <p:sldId id="378" r:id="rId12"/>
    <p:sldId id="267" r:id="rId13"/>
    <p:sldId id="396" r:id="rId14"/>
    <p:sldId id="263" r:id="rId15"/>
    <p:sldId id="264" r:id="rId16"/>
    <p:sldId id="380" r:id="rId17"/>
    <p:sldId id="269" r:id="rId18"/>
    <p:sldId id="390" r:id="rId19"/>
    <p:sldId id="398" r:id="rId20"/>
    <p:sldId id="391" r:id="rId21"/>
    <p:sldId id="381" r:id="rId22"/>
    <p:sldId id="265" r:id="rId23"/>
    <p:sldId id="275" r:id="rId24"/>
    <p:sldId id="399" r:id="rId25"/>
    <p:sldId id="276" r:id="rId26"/>
    <p:sldId id="277" r:id="rId27"/>
    <p:sldId id="278" r:id="rId28"/>
    <p:sldId id="280" r:id="rId29"/>
    <p:sldId id="397" r:id="rId30"/>
    <p:sldId id="281" r:id="rId31"/>
    <p:sldId id="283" r:id="rId32"/>
    <p:sldId id="284" r:id="rId33"/>
    <p:sldId id="384" r:id="rId34"/>
    <p:sldId id="259" r:id="rId35"/>
    <p:sldId id="260" r:id="rId36"/>
    <p:sldId id="286" r:id="rId37"/>
    <p:sldId id="261" r:id="rId38"/>
    <p:sldId id="262" r:id="rId39"/>
    <p:sldId id="393" r:id="rId40"/>
    <p:sldId id="291" r:id="rId41"/>
    <p:sldId id="292" r:id="rId42"/>
    <p:sldId id="392" r:id="rId43"/>
    <p:sldId id="290" r:id="rId44"/>
    <p:sldId id="404" r:id="rId45"/>
    <p:sldId id="406" r:id="rId46"/>
    <p:sldId id="405" r:id="rId47"/>
    <p:sldId id="407" r:id="rId48"/>
    <p:sldId id="293" r:id="rId49"/>
    <p:sldId id="329" r:id="rId50"/>
    <p:sldId id="368" r:id="rId51"/>
    <p:sldId id="303" r:id="rId52"/>
    <p:sldId id="304" r:id="rId53"/>
    <p:sldId id="305" r:id="rId54"/>
    <p:sldId id="307" r:id="rId55"/>
    <p:sldId id="330" r:id="rId56"/>
    <p:sldId id="296" r:id="rId57"/>
    <p:sldId id="331" r:id="rId58"/>
    <p:sldId id="297" r:id="rId59"/>
    <p:sldId id="332" r:id="rId60"/>
    <p:sldId id="387" r:id="rId61"/>
    <p:sldId id="389" r:id="rId62"/>
    <p:sldId id="388" r:id="rId63"/>
    <p:sldId id="408" r:id="rId64"/>
  </p:sldIdLst>
  <p:sldSz cx="9144000" cy="6858000" type="screen4x3"/>
  <p:notesSz cx="6858000" cy="9144000"/>
  <p:defaultTextStyle>
    <a:defPPr>
      <a:defRPr lang="zh-CN"/>
    </a:defPPr>
    <a:lvl1pPr algn="l" rtl="0" fontAlgn="base">
      <a:spcBef>
        <a:spcPct val="0"/>
      </a:spcBef>
      <a:spcAft>
        <a:spcPct val="0"/>
      </a:spcAft>
      <a:defRPr kumimoji="1" sz="2400" b="1"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kumimoji="1" sz="2400" b="1"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kumimoji="1" sz="2400" b="1"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kumimoji="1" sz="2400" b="1"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kumimoji="1" sz="2400" b="1" kern="1200">
        <a:solidFill>
          <a:schemeClr val="tx1"/>
        </a:solidFill>
        <a:latin typeface="Times New Roman" pitchFamily="18" charset="0"/>
        <a:ea typeface="宋体" pitchFamily="2" charset="-122"/>
        <a:cs typeface="+mn-cs"/>
      </a:defRPr>
    </a:lvl5pPr>
    <a:lvl6pPr marL="2286000" algn="l" defTabSz="914400" rtl="0" eaLnBrk="1" latinLnBrk="0" hangingPunct="1">
      <a:defRPr kumimoji="1" sz="2400" b="1" kern="1200">
        <a:solidFill>
          <a:schemeClr val="tx1"/>
        </a:solidFill>
        <a:latin typeface="Times New Roman" pitchFamily="18" charset="0"/>
        <a:ea typeface="宋体" pitchFamily="2" charset="-122"/>
        <a:cs typeface="+mn-cs"/>
      </a:defRPr>
    </a:lvl6pPr>
    <a:lvl7pPr marL="2743200" algn="l" defTabSz="914400" rtl="0" eaLnBrk="1" latinLnBrk="0" hangingPunct="1">
      <a:defRPr kumimoji="1" sz="2400" b="1" kern="1200">
        <a:solidFill>
          <a:schemeClr val="tx1"/>
        </a:solidFill>
        <a:latin typeface="Times New Roman" pitchFamily="18" charset="0"/>
        <a:ea typeface="宋体" pitchFamily="2" charset="-122"/>
        <a:cs typeface="+mn-cs"/>
      </a:defRPr>
    </a:lvl7pPr>
    <a:lvl8pPr marL="3200400" algn="l" defTabSz="914400" rtl="0" eaLnBrk="1" latinLnBrk="0" hangingPunct="1">
      <a:defRPr kumimoji="1" sz="2400" b="1" kern="1200">
        <a:solidFill>
          <a:schemeClr val="tx1"/>
        </a:solidFill>
        <a:latin typeface="Times New Roman" pitchFamily="18" charset="0"/>
        <a:ea typeface="宋体" pitchFamily="2" charset="-122"/>
        <a:cs typeface="+mn-cs"/>
      </a:defRPr>
    </a:lvl8pPr>
    <a:lvl9pPr marL="3657600" algn="l" defTabSz="914400" rtl="0" eaLnBrk="1" latinLnBrk="0" hangingPunct="1">
      <a:defRPr kumimoji="1" sz="2400" b="1"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6" autoAdjust="0"/>
    <p:restoredTop sz="94646" autoAdjust="0"/>
  </p:normalViewPr>
  <p:slideViewPr>
    <p:cSldViewPr>
      <p:cViewPr>
        <p:scale>
          <a:sx n="100" d="100"/>
          <a:sy n="100" d="100"/>
        </p:scale>
        <p:origin x="-498" y="6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87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362700" y="304800"/>
            <a:ext cx="1790700" cy="56388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990600" y="304800"/>
            <a:ext cx="5219700" cy="56388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990600" y="1676400"/>
            <a:ext cx="35052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76400"/>
            <a:ext cx="35052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990600" y="304800"/>
            <a:ext cx="7162800" cy="838200"/>
          </a:xfrm>
          <a:prstGeom prst="rect">
            <a:avLst/>
          </a:prstGeom>
          <a:noFill/>
          <a:ln w="12700">
            <a:noFill/>
            <a:miter lim="800000"/>
            <a:headEnd/>
            <a:tailEnd/>
          </a:ln>
        </p:spPr>
        <p:txBody>
          <a:bodyPr vert="horz" wrap="square" lIns="90479" tIns="44446" rIns="90479" bIns="44446" numCol="1" anchor="b" anchorCtr="0" compatLnSpc="1">
            <a:prstTxWarp prst="textNoShape">
              <a:avLst/>
            </a:prstTxWarp>
          </a:bodyPr>
          <a:lstStyle/>
          <a:p>
            <a:pPr lvl="0"/>
            <a:r>
              <a:rPr lang="en-US" altLang="zh-CN" smtClean="0"/>
              <a:t>Slide Title</a:t>
            </a:r>
          </a:p>
        </p:txBody>
      </p:sp>
      <p:sp>
        <p:nvSpPr>
          <p:cNvPr id="9219" name="Rectangle 3"/>
          <p:cNvSpPr>
            <a:spLocks noGrp="1" noChangeArrowheads="1"/>
          </p:cNvSpPr>
          <p:nvPr>
            <p:ph type="body" idx="1"/>
          </p:nvPr>
        </p:nvSpPr>
        <p:spPr bwMode="auto">
          <a:xfrm>
            <a:off x="990600" y="1676400"/>
            <a:ext cx="7162800" cy="4267200"/>
          </a:xfrm>
          <a:prstGeom prst="rect">
            <a:avLst/>
          </a:prstGeom>
          <a:noFill/>
          <a:ln w="12700">
            <a:noFill/>
            <a:miter lim="800000"/>
            <a:headEnd/>
            <a:tailEnd/>
          </a:ln>
        </p:spPr>
        <p:txBody>
          <a:bodyPr vert="horz" wrap="square" lIns="90479" tIns="44446" rIns="90479" bIns="44446" numCol="1" anchor="t" anchorCtr="0" compatLnSpc="1">
            <a:prstTxWarp prst="textNoShape">
              <a:avLst/>
            </a:prstTxWarp>
          </a:bodyPr>
          <a:lstStyle/>
          <a:p>
            <a:pPr lvl="0"/>
            <a:r>
              <a:rPr lang="en-US" altLang="zh-CN" smtClean="0"/>
              <a:t>Body Text</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41316" name="Rectangle 4"/>
          <p:cNvSpPr>
            <a:spLocks noChangeArrowheads="1"/>
          </p:cNvSpPr>
          <p:nvPr/>
        </p:nvSpPr>
        <p:spPr bwMode="auto">
          <a:xfrm>
            <a:off x="0" y="1292225"/>
            <a:ext cx="9144000" cy="76200"/>
          </a:xfrm>
          <a:prstGeom prst="rect">
            <a:avLst/>
          </a:prstGeom>
          <a:gradFill rotWithShape="0">
            <a:gsLst>
              <a:gs pos="0">
                <a:srgbClr val="99CCFF">
                  <a:gamma/>
                  <a:shade val="46275"/>
                  <a:invGamma/>
                </a:srgbClr>
              </a:gs>
              <a:gs pos="100000">
                <a:srgbClr val="99CCFF"/>
              </a:gs>
            </a:gsLst>
            <a:lin ang="0" scaled="1"/>
          </a:gradFill>
          <a:ln w="50800">
            <a:noFill/>
            <a:miter lim="800000"/>
            <a:headEnd/>
            <a:tailEnd/>
          </a:ln>
          <a:effectLst/>
        </p:spPr>
        <p:txBody>
          <a:bodyPr wrap="none" lIns="90488" tIns="44450" rIns="90488" bIns="44450" anchor="ctr"/>
          <a:lstStyle/>
          <a:p>
            <a:pPr>
              <a:defRPr/>
            </a:pPr>
            <a:endParaRPr lang="zh-CN" alt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eaLnBrk="0" fontAlgn="base" hangingPunct="0">
        <a:lnSpc>
          <a:spcPct val="90000"/>
        </a:lnSpc>
        <a:spcBef>
          <a:spcPct val="0"/>
        </a:spcBef>
        <a:spcAft>
          <a:spcPct val="0"/>
        </a:spcAft>
        <a:defRPr sz="3200" b="1">
          <a:solidFill>
            <a:schemeClr val="bg1"/>
          </a:solidFill>
          <a:latin typeface="+mj-lt"/>
          <a:ea typeface="+mj-ea"/>
          <a:cs typeface="+mj-cs"/>
        </a:defRPr>
      </a:lvl1pPr>
      <a:lvl2pPr algn="ctr" rtl="0" eaLnBrk="0" fontAlgn="base" hangingPunct="0">
        <a:lnSpc>
          <a:spcPct val="90000"/>
        </a:lnSpc>
        <a:spcBef>
          <a:spcPct val="0"/>
        </a:spcBef>
        <a:spcAft>
          <a:spcPct val="0"/>
        </a:spcAft>
        <a:defRPr sz="3200" b="1">
          <a:solidFill>
            <a:schemeClr val="bg1"/>
          </a:solidFill>
          <a:latin typeface="Arial" pitchFamily="34" charset="0"/>
          <a:ea typeface="宋体" pitchFamily="2" charset="-122"/>
        </a:defRPr>
      </a:lvl2pPr>
      <a:lvl3pPr algn="ctr" rtl="0" eaLnBrk="0" fontAlgn="base" hangingPunct="0">
        <a:lnSpc>
          <a:spcPct val="90000"/>
        </a:lnSpc>
        <a:spcBef>
          <a:spcPct val="0"/>
        </a:spcBef>
        <a:spcAft>
          <a:spcPct val="0"/>
        </a:spcAft>
        <a:defRPr sz="3200" b="1">
          <a:solidFill>
            <a:schemeClr val="bg1"/>
          </a:solidFill>
          <a:latin typeface="Arial" pitchFamily="34" charset="0"/>
          <a:ea typeface="宋体" pitchFamily="2" charset="-122"/>
        </a:defRPr>
      </a:lvl3pPr>
      <a:lvl4pPr algn="ctr" rtl="0" eaLnBrk="0" fontAlgn="base" hangingPunct="0">
        <a:lnSpc>
          <a:spcPct val="90000"/>
        </a:lnSpc>
        <a:spcBef>
          <a:spcPct val="0"/>
        </a:spcBef>
        <a:spcAft>
          <a:spcPct val="0"/>
        </a:spcAft>
        <a:defRPr sz="3200" b="1">
          <a:solidFill>
            <a:schemeClr val="bg1"/>
          </a:solidFill>
          <a:latin typeface="Arial" pitchFamily="34" charset="0"/>
          <a:ea typeface="宋体" pitchFamily="2" charset="-122"/>
        </a:defRPr>
      </a:lvl4pPr>
      <a:lvl5pPr algn="ctr" rtl="0" eaLnBrk="0" fontAlgn="base" hangingPunct="0">
        <a:lnSpc>
          <a:spcPct val="90000"/>
        </a:lnSpc>
        <a:spcBef>
          <a:spcPct val="0"/>
        </a:spcBef>
        <a:spcAft>
          <a:spcPct val="0"/>
        </a:spcAft>
        <a:defRPr sz="3200" b="1">
          <a:solidFill>
            <a:schemeClr val="bg1"/>
          </a:solidFill>
          <a:latin typeface="Arial" pitchFamily="34" charset="0"/>
          <a:ea typeface="宋体" pitchFamily="2" charset="-122"/>
        </a:defRPr>
      </a:lvl5pPr>
      <a:lvl6pPr marL="457200" algn="ctr" rtl="0" eaLnBrk="0" fontAlgn="base" hangingPunct="0">
        <a:lnSpc>
          <a:spcPct val="90000"/>
        </a:lnSpc>
        <a:spcBef>
          <a:spcPct val="0"/>
        </a:spcBef>
        <a:spcAft>
          <a:spcPct val="0"/>
        </a:spcAft>
        <a:defRPr sz="3200" b="1">
          <a:solidFill>
            <a:schemeClr val="bg1"/>
          </a:solidFill>
          <a:latin typeface="Arial" pitchFamily="34" charset="0"/>
          <a:ea typeface="宋体" pitchFamily="2" charset="-122"/>
        </a:defRPr>
      </a:lvl6pPr>
      <a:lvl7pPr marL="914400" algn="ctr" rtl="0" eaLnBrk="0" fontAlgn="base" hangingPunct="0">
        <a:lnSpc>
          <a:spcPct val="90000"/>
        </a:lnSpc>
        <a:spcBef>
          <a:spcPct val="0"/>
        </a:spcBef>
        <a:spcAft>
          <a:spcPct val="0"/>
        </a:spcAft>
        <a:defRPr sz="3200" b="1">
          <a:solidFill>
            <a:schemeClr val="bg1"/>
          </a:solidFill>
          <a:latin typeface="Arial" pitchFamily="34" charset="0"/>
          <a:ea typeface="宋体" pitchFamily="2" charset="-122"/>
        </a:defRPr>
      </a:lvl7pPr>
      <a:lvl8pPr marL="1371600" algn="ctr" rtl="0" eaLnBrk="0" fontAlgn="base" hangingPunct="0">
        <a:lnSpc>
          <a:spcPct val="90000"/>
        </a:lnSpc>
        <a:spcBef>
          <a:spcPct val="0"/>
        </a:spcBef>
        <a:spcAft>
          <a:spcPct val="0"/>
        </a:spcAft>
        <a:defRPr sz="3200" b="1">
          <a:solidFill>
            <a:schemeClr val="bg1"/>
          </a:solidFill>
          <a:latin typeface="Arial" pitchFamily="34" charset="0"/>
          <a:ea typeface="宋体" pitchFamily="2" charset="-122"/>
        </a:defRPr>
      </a:lvl8pPr>
      <a:lvl9pPr marL="1828800" algn="ctr" rtl="0" eaLnBrk="0" fontAlgn="base" hangingPunct="0">
        <a:lnSpc>
          <a:spcPct val="90000"/>
        </a:lnSpc>
        <a:spcBef>
          <a:spcPct val="0"/>
        </a:spcBef>
        <a:spcAft>
          <a:spcPct val="0"/>
        </a:spcAft>
        <a:defRPr sz="3200" b="1">
          <a:solidFill>
            <a:schemeClr val="bg1"/>
          </a:solidFill>
          <a:latin typeface="Arial" pitchFamily="34" charset="0"/>
          <a:ea typeface="宋体" pitchFamily="2" charset="-122"/>
        </a:defRPr>
      </a:lvl9pPr>
    </p:titleStyle>
    <p:bodyStyle>
      <a:lvl1pPr marL="285750" indent="-285750" algn="l" rtl="0" eaLnBrk="0" fontAlgn="base" hangingPunct="0">
        <a:lnSpc>
          <a:spcPct val="90000"/>
        </a:lnSpc>
        <a:spcBef>
          <a:spcPct val="30000"/>
        </a:spcBef>
        <a:spcAft>
          <a:spcPct val="0"/>
        </a:spcAft>
        <a:buClr>
          <a:schemeClr val="bg1"/>
        </a:buClr>
        <a:buFont typeface="Wingdings" pitchFamily="2" charset="2"/>
        <a:buChar char="§"/>
        <a:defRPr sz="2400">
          <a:solidFill>
            <a:schemeClr val="bg1"/>
          </a:solidFill>
          <a:latin typeface="+mn-lt"/>
          <a:ea typeface="+mn-ea"/>
          <a:cs typeface="+mn-cs"/>
        </a:defRPr>
      </a:lvl1pPr>
      <a:lvl2pPr marL="685800" indent="-228600" algn="l" rtl="0" eaLnBrk="0" fontAlgn="base" hangingPunct="0">
        <a:lnSpc>
          <a:spcPct val="90000"/>
        </a:lnSpc>
        <a:spcBef>
          <a:spcPct val="30000"/>
        </a:spcBef>
        <a:spcAft>
          <a:spcPct val="0"/>
        </a:spcAft>
        <a:buClr>
          <a:schemeClr val="bg1"/>
        </a:buClr>
        <a:buChar char="-"/>
        <a:defRPr sz="2000">
          <a:solidFill>
            <a:schemeClr val="bg1"/>
          </a:solidFill>
          <a:latin typeface="+mn-lt"/>
          <a:ea typeface="+mn-ea"/>
        </a:defRPr>
      </a:lvl2pPr>
      <a:lvl3pPr marL="1143000" indent="-228600" algn="l" rtl="0" eaLnBrk="0" fontAlgn="base" hangingPunct="0">
        <a:lnSpc>
          <a:spcPct val="90000"/>
        </a:lnSpc>
        <a:spcBef>
          <a:spcPct val="30000"/>
        </a:spcBef>
        <a:spcAft>
          <a:spcPct val="0"/>
        </a:spcAft>
        <a:buClr>
          <a:schemeClr val="bg1"/>
        </a:buClr>
        <a:buChar char="•"/>
        <a:defRPr sz="2000">
          <a:solidFill>
            <a:schemeClr val="bg1"/>
          </a:solidFill>
          <a:latin typeface="+mn-lt"/>
          <a:ea typeface="+mn-ea"/>
        </a:defRPr>
      </a:lvl3pPr>
      <a:lvl4pPr marL="1541463" indent="-169863" algn="l" rtl="0" eaLnBrk="0" fontAlgn="base" hangingPunct="0">
        <a:lnSpc>
          <a:spcPct val="90000"/>
        </a:lnSpc>
        <a:spcBef>
          <a:spcPct val="30000"/>
        </a:spcBef>
        <a:spcAft>
          <a:spcPct val="0"/>
        </a:spcAft>
        <a:buClr>
          <a:schemeClr val="bg1"/>
        </a:buClr>
        <a:buFont typeface="Monotype Sorts" pitchFamily="2" charset="2"/>
        <a:buChar char="Y"/>
        <a:defRPr sz="2000">
          <a:solidFill>
            <a:schemeClr val="bg1"/>
          </a:solidFill>
          <a:latin typeface="+mn-lt"/>
          <a:ea typeface="+mn-ea"/>
        </a:defRPr>
      </a:lvl4pPr>
      <a:lvl5pPr marL="2000250" indent="-171450" algn="l" rtl="0" eaLnBrk="0" fontAlgn="base" hangingPunct="0">
        <a:lnSpc>
          <a:spcPct val="90000"/>
        </a:lnSpc>
        <a:spcBef>
          <a:spcPct val="30000"/>
        </a:spcBef>
        <a:spcAft>
          <a:spcPct val="0"/>
        </a:spcAft>
        <a:buClr>
          <a:schemeClr val="bg1"/>
        </a:buClr>
        <a:buChar char="»"/>
        <a:defRPr sz="2000">
          <a:solidFill>
            <a:schemeClr val="bg1"/>
          </a:solidFill>
          <a:latin typeface="+mn-lt"/>
          <a:ea typeface="+mn-ea"/>
        </a:defRPr>
      </a:lvl5pPr>
      <a:lvl6pPr marL="2457450" indent="-171450" algn="l" rtl="0" eaLnBrk="0" fontAlgn="base" hangingPunct="0">
        <a:lnSpc>
          <a:spcPct val="90000"/>
        </a:lnSpc>
        <a:spcBef>
          <a:spcPct val="30000"/>
        </a:spcBef>
        <a:spcAft>
          <a:spcPct val="0"/>
        </a:spcAft>
        <a:buClr>
          <a:schemeClr val="bg1"/>
        </a:buClr>
        <a:buChar char="»"/>
        <a:defRPr>
          <a:solidFill>
            <a:schemeClr val="bg1"/>
          </a:solidFill>
          <a:latin typeface="+mn-lt"/>
          <a:ea typeface="+mn-ea"/>
        </a:defRPr>
      </a:lvl6pPr>
      <a:lvl7pPr marL="2914650" indent="-171450" algn="l" rtl="0" eaLnBrk="0" fontAlgn="base" hangingPunct="0">
        <a:lnSpc>
          <a:spcPct val="90000"/>
        </a:lnSpc>
        <a:spcBef>
          <a:spcPct val="30000"/>
        </a:spcBef>
        <a:spcAft>
          <a:spcPct val="0"/>
        </a:spcAft>
        <a:buClr>
          <a:schemeClr val="bg1"/>
        </a:buClr>
        <a:buChar char="»"/>
        <a:defRPr>
          <a:solidFill>
            <a:schemeClr val="bg1"/>
          </a:solidFill>
          <a:latin typeface="+mn-lt"/>
          <a:ea typeface="+mn-ea"/>
        </a:defRPr>
      </a:lvl7pPr>
      <a:lvl8pPr marL="3371850" indent="-171450" algn="l" rtl="0" eaLnBrk="0" fontAlgn="base" hangingPunct="0">
        <a:lnSpc>
          <a:spcPct val="90000"/>
        </a:lnSpc>
        <a:spcBef>
          <a:spcPct val="30000"/>
        </a:spcBef>
        <a:spcAft>
          <a:spcPct val="0"/>
        </a:spcAft>
        <a:buClr>
          <a:schemeClr val="bg1"/>
        </a:buClr>
        <a:buChar char="»"/>
        <a:defRPr>
          <a:solidFill>
            <a:schemeClr val="bg1"/>
          </a:solidFill>
          <a:latin typeface="+mn-lt"/>
          <a:ea typeface="+mn-ea"/>
        </a:defRPr>
      </a:lvl8pPr>
      <a:lvl9pPr marL="3829050" indent="-171450" algn="l" rtl="0" eaLnBrk="0" fontAlgn="base" hangingPunct="0">
        <a:lnSpc>
          <a:spcPct val="90000"/>
        </a:lnSpc>
        <a:spcBef>
          <a:spcPct val="30000"/>
        </a:spcBef>
        <a:spcAft>
          <a:spcPct val="0"/>
        </a:spcAft>
        <a:buClr>
          <a:schemeClr val="bg1"/>
        </a:buClr>
        <a:buChar char="»"/>
        <a:defRPr>
          <a:solidFill>
            <a:schemeClr val="bg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png"/><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2" Type="http://schemas.openxmlformats.org/officeDocument/2006/relationships/slide" Target="slide3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6.png"/></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7.png"/></Relationships>
</file>

<file path=ppt/slides/_rels/slide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slide" Target="slide54.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1.png"/><Relationship Id="rId4" Type="http://schemas.openxmlformats.org/officeDocument/2006/relationships/oleObject" Target="../embeddings/oleObject5.bin"/></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2.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0.xml"/></Relationships>
</file>

<file path=ppt/slides/_rels/slide6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0" y="914400"/>
            <a:ext cx="9144000" cy="533400"/>
          </a:xfrm>
          <a:prstGeom prst="rect">
            <a:avLst/>
          </a:prstGeom>
          <a:solidFill>
            <a:schemeClr val="tx1"/>
          </a:solidFill>
          <a:ln w="19050">
            <a:noFill/>
            <a:miter lim="800000"/>
            <a:headEnd/>
            <a:tailEnd/>
          </a:ln>
        </p:spPr>
        <p:txBody>
          <a:bodyPr wrap="none" anchor="ctr"/>
          <a:lstStyle/>
          <a:p>
            <a:endParaRPr lang="zh-CN" altLang="en-US"/>
          </a:p>
        </p:txBody>
      </p:sp>
      <p:sp>
        <p:nvSpPr>
          <p:cNvPr id="10243" name="Rectangle 2"/>
          <p:cNvSpPr>
            <a:spLocks noGrp="1" noChangeArrowheads="1"/>
          </p:cNvSpPr>
          <p:nvPr>
            <p:ph type="ctrTitle"/>
          </p:nvPr>
        </p:nvSpPr>
        <p:spPr>
          <a:xfrm>
            <a:off x="685800" y="2286000"/>
            <a:ext cx="7772400" cy="1905000"/>
          </a:xfrm>
        </p:spPr>
        <p:txBody>
          <a:bodyPr/>
          <a:lstStyle/>
          <a:p>
            <a:r>
              <a:rPr lang="zh-CN" altLang="en-US" sz="4800" smtClean="0"/>
              <a:t>第</a:t>
            </a:r>
            <a:r>
              <a:rPr lang="en-US" altLang="zh-CN" sz="4800" smtClean="0"/>
              <a:t>3</a:t>
            </a:r>
            <a:r>
              <a:rPr lang="zh-CN" altLang="en-US" sz="4800" smtClean="0"/>
              <a:t>章</a:t>
            </a:r>
            <a:br>
              <a:rPr lang="zh-CN" altLang="en-US" sz="4800" smtClean="0"/>
            </a:br>
            <a:r>
              <a:rPr lang="zh-CN" altLang="en-US" sz="4800" smtClean="0"/>
              <a:t/>
            </a:r>
            <a:br>
              <a:rPr lang="zh-CN" altLang="en-US" sz="4800" smtClean="0"/>
            </a:br>
            <a:r>
              <a:rPr lang="zh-CN" altLang="en-US" sz="4800" smtClean="0"/>
              <a:t>数据链路层</a:t>
            </a:r>
            <a:endParaRPr lang="zh-CN" alt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竖排文字占位符 2"/>
          <p:cNvSpPr>
            <a:spLocks noGrp="1"/>
          </p:cNvSpPr>
          <p:nvPr>
            <p:ph type="body" orient="vert" idx="1"/>
          </p:nvPr>
        </p:nvSpPr>
        <p:spPr/>
        <p:txBody>
          <a:bodyPr/>
          <a:lstStyle/>
          <a:p>
            <a:endParaRPr lang="zh-CN" altLang="en-US" dirty="0"/>
          </a:p>
        </p:txBody>
      </p:sp>
      <p:pic>
        <p:nvPicPr>
          <p:cNvPr id="4" name="Picture 3"/>
          <p:cNvPicPr>
            <a:picLocks noChangeAspect="1" noChangeArrowheads="1"/>
          </p:cNvPicPr>
          <p:nvPr/>
        </p:nvPicPr>
        <p:blipFill>
          <a:blip r:embed="rId2"/>
          <a:srcRect/>
          <a:stretch>
            <a:fillRect/>
          </a:stretch>
        </p:blipFill>
        <p:spPr bwMode="auto">
          <a:xfrm>
            <a:off x="762000" y="571500"/>
            <a:ext cx="7620000" cy="57150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1026"/>
          <p:cNvSpPr>
            <a:spLocks noGrp="1" noChangeArrowheads="1"/>
          </p:cNvSpPr>
          <p:nvPr>
            <p:ph type="title"/>
          </p:nvPr>
        </p:nvSpPr>
        <p:spPr/>
        <p:txBody>
          <a:bodyPr/>
          <a:lstStyle/>
          <a:p>
            <a:r>
              <a:rPr lang="en-US" altLang="zh-CN" smtClean="0"/>
              <a:t>3.1	</a:t>
            </a:r>
            <a:r>
              <a:rPr lang="zh-CN" altLang="en-US" smtClean="0"/>
              <a:t>定义和功能（</a:t>
            </a:r>
            <a:r>
              <a:rPr lang="en-US" altLang="zh-CN" smtClean="0"/>
              <a:t>2-1</a:t>
            </a:r>
            <a:r>
              <a:rPr lang="zh-CN" altLang="en-US" smtClean="0"/>
              <a:t>）</a:t>
            </a:r>
          </a:p>
        </p:txBody>
      </p:sp>
      <p:sp>
        <p:nvSpPr>
          <p:cNvPr id="1028" name="Rectangle 1027"/>
          <p:cNvSpPr>
            <a:spLocks noGrp="1" noChangeArrowheads="1"/>
          </p:cNvSpPr>
          <p:nvPr>
            <p:ph type="body" idx="1"/>
          </p:nvPr>
        </p:nvSpPr>
        <p:spPr>
          <a:xfrm>
            <a:off x="685800" y="1447800"/>
            <a:ext cx="7772400" cy="4267200"/>
          </a:xfrm>
        </p:spPr>
        <p:txBody>
          <a:bodyPr/>
          <a:lstStyle/>
          <a:p>
            <a:pPr>
              <a:spcAft>
                <a:spcPct val="30000"/>
              </a:spcAft>
            </a:pPr>
            <a:r>
              <a:rPr lang="zh-CN" altLang="en-US" b="1" smtClean="0"/>
              <a:t>端到端（</a:t>
            </a:r>
            <a:r>
              <a:rPr lang="en-US" altLang="zh-CN" b="1" smtClean="0"/>
              <a:t>end to end</a:t>
            </a:r>
            <a:r>
              <a:rPr lang="zh-CN" altLang="en-US" b="1" smtClean="0"/>
              <a:t>）与点到点（</a:t>
            </a:r>
            <a:r>
              <a:rPr lang="en-US" altLang="zh-CN" b="1" smtClean="0"/>
              <a:t>point to point</a:t>
            </a:r>
            <a:r>
              <a:rPr lang="zh-CN" altLang="en-US" b="1" smtClean="0"/>
              <a:t>）</a:t>
            </a:r>
          </a:p>
          <a:p>
            <a:pPr lvl="1">
              <a:spcAft>
                <a:spcPct val="30000"/>
              </a:spcAft>
            </a:pPr>
            <a:r>
              <a:rPr lang="zh-CN" altLang="en-US" b="1" smtClean="0"/>
              <a:t>从源结点（</a:t>
            </a:r>
            <a:r>
              <a:rPr lang="en-US" altLang="zh-CN" b="1" smtClean="0"/>
              <a:t>source node</a:t>
            </a:r>
            <a:r>
              <a:rPr lang="zh-CN" altLang="en-US" b="1" smtClean="0"/>
              <a:t>）到目的结点（</a:t>
            </a:r>
            <a:r>
              <a:rPr lang="en-US" altLang="zh-CN" b="1" smtClean="0"/>
              <a:t>destination node</a:t>
            </a:r>
            <a:r>
              <a:rPr lang="zh-CN" altLang="en-US" b="1" smtClean="0"/>
              <a:t>）的通信称为端到端通信，通信路径（</a:t>
            </a:r>
            <a:r>
              <a:rPr lang="en-US" altLang="zh-CN" b="1" smtClean="0"/>
              <a:t>path</a:t>
            </a:r>
            <a:r>
              <a:rPr lang="zh-CN" altLang="en-US" b="1" smtClean="0"/>
              <a:t>）可能由多个链路组成。</a:t>
            </a:r>
          </a:p>
          <a:p>
            <a:pPr lvl="1">
              <a:spcAft>
                <a:spcPct val="30000"/>
              </a:spcAft>
            </a:pPr>
            <a:r>
              <a:rPr lang="zh-CN" altLang="en-US" b="1" smtClean="0"/>
              <a:t>在相邻结点间的一条链路上的通信称为点到点通信。</a:t>
            </a:r>
          </a:p>
          <a:p>
            <a:pPr>
              <a:spcAft>
                <a:spcPct val="30000"/>
              </a:spcAft>
            </a:pPr>
            <a:r>
              <a:rPr lang="zh-CN" altLang="en-US" b="1" smtClean="0"/>
              <a:t>虚拟数据通路，实际数据通路</a:t>
            </a:r>
          </a:p>
          <a:p>
            <a:pPr lvl="1">
              <a:spcAft>
                <a:spcPct val="30000"/>
              </a:spcAft>
            </a:pPr>
            <a:r>
              <a:rPr lang="en-US" altLang="zh-CN" b="1" smtClean="0"/>
              <a:t>Fig. 3-1</a:t>
            </a:r>
          </a:p>
          <a:p>
            <a:endParaRPr lang="en-US" altLang="zh-CN" smtClean="0"/>
          </a:p>
        </p:txBody>
      </p:sp>
      <p:graphicFrame>
        <p:nvGraphicFramePr>
          <p:cNvPr id="1026" name="Object 1029"/>
          <p:cNvGraphicFramePr>
            <a:graphicFrameLocks noChangeAspect="1"/>
          </p:cNvGraphicFramePr>
          <p:nvPr/>
        </p:nvGraphicFramePr>
        <p:xfrm>
          <a:off x="1143000" y="4038600"/>
          <a:ext cx="6629400" cy="2209800"/>
        </p:xfrm>
        <a:graphic>
          <a:graphicData uri="http://schemas.openxmlformats.org/presentationml/2006/ole">
            <mc:AlternateContent xmlns:mc="http://schemas.openxmlformats.org/markup-compatibility/2006">
              <mc:Choice xmlns:v="urn:schemas-microsoft-com:vml" Requires="v">
                <p:oleObj spid="_x0000_s1027" name="位图图像" r:id="rId3" imgW="6106377" imgH="2000000" progId="PBrush">
                  <p:embed/>
                </p:oleObj>
              </mc:Choice>
              <mc:Fallback>
                <p:oleObj name="位图图像" r:id="rId3" imgW="6106377" imgH="2000000" progId="PBrush">
                  <p:embed/>
                  <p:pic>
                    <p:nvPicPr>
                      <p:cNvPr id="0" name="Object 10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4038600"/>
                        <a:ext cx="6629400" cy="22098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zh-CN" smtClean="0"/>
              <a:t>3.1	</a:t>
            </a:r>
            <a:r>
              <a:rPr lang="zh-CN" altLang="en-US" smtClean="0"/>
              <a:t>定义和功能（</a:t>
            </a:r>
            <a:r>
              <a:rPr lang="en-US" altLang="zh-CN" smtClean="0"/>
              <a:t>2-2</a:t>
            </a:r>
            <a:r>
              <a:rPr lang="zh-CN" altLang="en-US" smtClean="0"/>
              <a:t>）</a:t>
            </a:r>
          </a:p>
        </p:txBody>
      </p:sp>
      <p:sp>
        <p:nvSpPr>
          <p:cNvPr id="14339" name="Rectangle 3"/>
          <p:cNvSpPr>
            <a:spLocks noGrp="1" noChangeArrowheads="1"/>
          </p:cNvSpPr>
          <p:nvPr>
            <p:ph type="body" idx="1"/>
          </p:nvPr>
        </p:nvSpPr>
        <p:spPr>
          <a:xfrm>
            <a:off x="990600" y="2016125"/>
            <a:ext cx="7162800" cy="3927475"/>
          </a:xfrm>
        </p:spPr>
        <p:txBody>
          <a:bodyPr/>
          <a:lstStyle/>
          <a:p>
            <a:r>
              <a:rPr lang="zh-CN" altLang="en-US" b="1" smtClean="0"/>
              <a:t>数据链路控制规程</a:t>
            </a:r>
          </a:p>
          <a:p>
            <a:pPr lvl="1"/>
            <a:r>
              <a:rPr lang="zh-CN" altLang="en-US" b="1" smtClean="0"/>
              <a:t>为使数据能迅速、正确、有效地从发送点到达接收点所采用的控制方式。</a:t>
            </a:r>
            <a:endParaRPr lang="zh-CN" altLang="en-US" sz="1800" b="1" smtClean="0"/>
          </a:p>
          <a:p>
            <a:r>
              <a:rPr lang="zh-CN" altLang="en-US" b="1" smtClean="0"/>
              <a:t>数据链路层协议应提供的最基本功能</a:t>
            </a:r>
            <a:endParaRPr lang="zh-CN" altLang="en-US" sz="2000" b="1" smtClean="0"/>
          </a:p>
          <a:p>
            <a:pPr lvl="1"/>
            <a:r>
              <a:rPr lang="zh-CN" altLang="en-US" b="1" smtClean="0"/>
              <a:t>数据在数据链路上的正常传输（建立、维护和释放）</a:t>
            </a:r>
          </a:p>
          <a:p>
            <a:pPr lvl="1"/>
            <a:r>
              <a:rPr lang="zh-CN" altLang="en-US" b="1" smtClean="0"/>
              <a:t>定界与同步，也处理透明性问题</a:t>
            </a:r>
          </a:p>
          <a:p>
            <a:pPr lvl="1"/>
            <a:r>
              <a:rPr lang="zh-CN" altLang="en-US" b="1" smtClean="0"/>
              <a:t>差错控制</a:t>
            </a:r>
          </a:p>
          <a:p>
            <a:pPr lvl="1"/>
            <a:r>
              <a:rPr lang="zh-CN" altLang="en-US" b="1" smtClean="0"/>
              <a:t>顺序控制</a:t>
            </a:r>
          </a:p>
          <a:p>
            <a:pPr lvl="1"/>
            <a:r>
              <a:rPr lang="zh-CN" altLang="en-US" b="1" smtClean="0"/>
              <a:t>流量控制</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竖排文字占位符 2"/>
          <p:cNvSpPr>
            <a:spLocks noGrp="1"/>
          </p:cNvSpPr>
          <p:nvPr>
            <p:ph type="body" orient="vert" idx="1"/>
          </p:nvPr>
        </p:nvSpPr>
        <p:spPr/>
        <p:txBody>
          <a:bodyPr/>
          <a:lstStyle/>
          <a:p>
            <a:endParaRPr lang="zh-CN" altLang="en-US" dirty="0"/>
          </a:p>
        </p:txBody>
      </p:sp>
      <p:pic>
        <p:nvPicPr>
          <p:cNvPr id="4" name="Picture 3"/>
          <p:cNvPicPr>
            <a:picLocks noChangeAspect="1" noChangeArrowheads="1"/>
          </p:cNvPicPr>
          <p:nvPr/>
        </p:nvPicPr>
        <p:blipFill>
          <a:blip r:embed="rId2"/>
          <a:srcRect/>
          <a:stretch>
            <a:fillRect/>
          </a:stretch>
        </p:blipFill>
        <p:spPr bwMode="auto">
          <a:xfrm>
            <a:off x="762000" y="571500"/>
            <a:ext cx="7620000" cy="57150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zh-CN" smtClean="0"/>
              <a:t>3.1	</a:t>
            </a:r>
            <a:r>
              <a:rPr lang="zh-CN" altLang="en-US" smtClean="0"/>
              <a:t>定义和功能（</a:t>
            </a:r>
            <a:r>
              <a:rPr lang="en-US" altLang="zh-CN" smtClean="0"/>
              <a:t>3</a:t>
            </a:r>
            <a:r>
              <a:rPr lang="zh-CN" altLang="en-US" smtClean="0"/>
              <a:t>）</a:t>
            </a:r>
          </a:p>
        </p:txBody>
      </p:sp>
      <p:sp>
        <p:nvSpPr>
          <p:cNvPr id="15363" name="Rectangle 3"/>
          <p:cNvSpPr>
            <a:spLocks noGrp="1" noChangeArrowheads="1"/>
          </p:cNvSpPr>
          <p:nvPr>
            <p:ph type="body" idx="1"/>
          </p:nvPr>
        </p:nvSpPr>
        <p:spPr/>
        <p:txBody>
          <a:bodyPr/>
          <a:lstStyle/>
          <a:p>
            <a:pPr>
              <a:buFont typeface="Wingdings" pitchFamily="2" charset="2"/>
              <a:buNone/>
            </a:pPr>
            <a:r>
              <a:rPr lang="en-US" altLang="zh-CN" b="1" smtClean="0"/>
              <a:t>3.1.2  </a:t>
            </a:r>
            <a:r>
              <a:rPr lang="zh-CN" altLang="en-US" b="1" smtClean="0"/>
              <a:t>为网络层提供服务</a:t>
            </a:r>
          </a:p>
          <a:p>
            <a:r>
              <a:rPr lang="zh-CN" altLang="en-US" b="1" smtClean="0"/>
              <a:t>为网络层提供三种合理的服务</a:t>
            </a:r>
          </a:p>
          <a:p>
            <a:pPr lvl="1"/>
            <a:r>
              <a:rPr lang="zh-CN" altLang="en-US" b="1" smtClean="0"/>
              <a:t>无确认无连接服务，</a:t>
            </a:r>
            <a:r>
              <a:rPr lang="zh-CN" altLang="en-US" sz="1800" b="1" smtClean="0"/>
              <a:t>适用于</a:t>
            </a:r>
          </a:p>
          <a:p>
            <a:pPr lvl="2"/>
            <a:r>
              <a:rPr lang="zh-CN" altLang="en-US" b="1" smtClean="0"/>
              <a:t>误码率很低的线路，错误恢复留给高层；</a:t>
            </a:r>
          </a:p>
          <a:p>
            <a:pPr lvl="2"/>
            <a:r>
              <a:rPr lang="zh-CN" altLang="en-US" b="1" smtClean="0"/>
              <a:t>实时业务</a:t>
            </a:r>
          </a:p>
          <a:p>
            <a:pPr lvl="2"/>
            <a:r>
              <a:rPr lang="zh-CN" altLang="en-US" b="1" smtClean="0"/>
              <a:t>大部分局域网</a:t>
            </a:r>
          </a:p>
          <a:p>
            <a:pPr lvl="1"/>
            <a:r>
              <a:rPr lang="zh-CN" altLang="en-US" b="1" smtClean="0"/>
              <a:t>有确认无连接服务，</a:t>
            </a:r>
            <a:r>
              <a:rPr lang="zh-CN" altLang="en-US" sz="1800" b="1" smtClean="0"/>
              <a:t>适用于不可靠的信道，如无线网。</a:t>
            </a:r>
            <a:endParaRPr lang="zh-CN" altLang="en-US" b="1" smtClean="0"/>
          </a:p>
          <a:p>
            <a:pPr lvl="1"/>
            <a:r>
              <a:rPr lang="zh-CN" altLang="en-US" b="1" smtClean="0"/>
              <a:t>有确认有连接服务</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r>
              <a:rPr lang="en-US" altLang="zh-CN" smtClean="0"/>
              <a:t>3.1	</a:t>
            </a:r>
            <a:r>
              <a:rPr lang="zh-CN" altLang="en-US" smtClean="0"/>
              <a:t>定义和功能（</a:t>
            </a:r>
            <a:r>
              <a:rPr lang="en-US" altLang="zh-CN" smtClean="0"/>
              <a:t>4-1</a:t>
            </a:r>
            <a:r>
              <a:rPr lang="zh-CN" altLang="en-US" smtClean="0"/>
              <a:t>）</a:t>
            </a:r>
          </a:p>
        </p:txBody>
      </p:sp>
      <p:sp>
        <p:nvSpPr>
          <p:cNvPr id="2052" name="Rectangle 3"/>
          <p:cNvSpPr>
            <a:spLocks noGrp="1" noChangeArrowheads="1"/>
          </p:cNvSpPr>
          <p:nvPr>
            <p:ph type="body" idx="1"/>
          </p:nvPr>
        </p:nvSpPr>
        <p:spPr>
          <a:xfrm>
            <a:off x="990600" y="1676400"/>
            <a:ext cx="7315200" cy="4267200"/>
          </a:xfrm>
        </p:spPr>
        <p:txBody>
          <a:bodyPr/>
          <a:lstStyle/>
          <a:p>
            <a:pPr>
              <a:buFont typeface="Wingdings" pitchFamily="2" charset="2"/>
              <a:buNone/>
            </a:pPr>
            <a:r>
              <a:rPr lang="en-US" altLang="zh-CN" b="1" smtClean="0"/>
              <a:t>3.1.3  </a:t>
            </a:r>
            <a:r>
              <a:rPr lang="zh-CN" altLang="en-US" b="1" smtClean="0"/>
              <a:t>成帧（</a:t>
            </a:r>
            <a:r>
              <a:rPr lang="en-US" altLang="zh-CN" b="1" smtClean="0"/>
              <a:t>Framing</a:t>
            </a:r>
            <a:r>
              <a:rPr lang="zh-CN" altLang="en-US" b="1" smtClean="0"/>
              <a:t>）</a:t>
            </a:r>
          </a:p>
          <a:p>
            <a:r>
              <a:rPr lang="zh-CN" altLang="en-US" b="1" smtClean="0"/>
              <a:t>将比特流分成离散的帧，并计算每个帧的校验和。</a:t>
            </a:r>
          </a:p>
          <a:p>
            <a:r>
              <a:rPr lang="zh-CN" altLang="en-US" b="1" smtClean="0"/>
              <a:t>成帧方法之一：</a:t>
            </a:r>
          </a:p>
          <a:p>
            <a:pPr lvl="1"/>
            <a:r>
              <a:rPr lang="zh-CN" altLang="en-US" b="1" smtClean="0"/>
              <a:t>字符计数法</a:t>
            </a:r>
          </a:p>
          <a:p>
            <a:pPr lvl="2"/>
            <a:r>
              <a:rPr lang="zh-CN" altLang="en-US" b="1" smtClean="0"/>
              <a:t>在帧头中用一个域来表示整个帧的字符个数</a:t>
            </a:r>
          </a:p>
          <a:p>
            <a:pPr lvl="2"/>
            <a:r>
              <a:rPr lang="zh-CN" altLang="en-US" b="1" smtClean="0"/>
              <a:t>缺点：若计数出错，对本帧和后面的帧有影响。</a:t>
            </a:r>
          </a:p>
          <a:p>
            <a:pPr lvl="2"/>
            <a:r>
              <a:rPr lang="en-US" altLang="zh-CN" b="1" smtClean="0">
                <a:hlinkClick r:id="rId3" action="ppaction://hlinksldjump"/>
              </a:rPr>
              <a:t>Fig. 3-3</a:t>
            </a:r>
            <a:endParaRPr lang="en-US" altLang="zh-CN" b="1" smtClean="0"/>
          </a:p>
        </p:txBody>
      </p:sp>
      <p:graphicFrame>
        <p:nvGraphicFramePr>
          <p:cNvPr id="2050" name="Object 4"/>
          <p:cNvGraphicFramePr>
            <a:graphicFrameLocks noChangeAspect="1"/>
          </p:cNvGraphicFramePr>
          <p:nvPr/>
        </p:nvGraphicFramePr>
        <p:xfrm>
          <a:off x="1371600" y="4114800"/>
          <a:ext cx="6181725" cy="2295525"/>
        </p:xfrm>
        <a:graphic>
          <a:graphicData uri="http://schemas.openxmlformats.org/presentationml/2006/ole">
            <mc:AlternateContent xmlns:mc="http://schemas.openxmlformats.org/markup-compatibility/2006">
              <mc:Choice xmlns:v="urn:schemas-microsoft-com:vml" Requires="v">
                <p:oleObj spid="_x0000_s2051" name="位图图像" r:id="rId4" imgW="6180952" imgH="2295238" progId="PBrush">
                  <p:embed/>
                </p:oleObj>
              </mc:Choice>
              <mc:Fallback>
                <p:oleObj name="位图图像" r:id="rId4" imgW="6180952" imgH="2295238" progId="PBrush">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4114800"/>
                        <a:ext cx="6181725" cy="2295525"/>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ChangeArrowheads="1"/>
          </p:cNvSpPr>
          <p:nvPr/>
        </p:nvSpPr>
        <p:spPr bwMode="auto">
          <a:xfrm>
            <a:off x="990600" y="304800"/>
            <a:ext cx="7162800" cy="838200"/>
          </a:xfrm>
          <a:prstGeom prst="rect">
            <a:avLst/>
          </a:prstGeom>
          <a:noFill/>
          <a:ln w="12700">
            <a:noFill/>
            <a:miter lim="800000"/>
            <a:headEnd/>
            <a:tailEnd/>
          </a:ln>
        </p:spPr>
        <p:txBody>
          <a:bodyPr lIns="90479" tIns="44446" rIns="90479" bIns="44446" anchor="b"/>
          <a:lstStyle/>
          <a:p>
            <a:pPr algn="ctr" eaLnBrk="0" hangingPunct="0">
              <a:lnSpc>
                <a:spcPct val="90000"/>
              </a:lnSpc>
            </a:pPr>
            <a:r>
              <a:rPr kumimoji="0" lang="en-US" altLang="zh-CN" sz="3200">
                <a:solidFill>
                  <a:schemeClr val="bg1"/>
                </a:solidFill>
                <a:latin typeface="Arial" pitchFamily="34" charset="0"/>
              </a:rPr>
              <a:t>3.1	</a:t>
            </a:r>
            <a:r>
              <a:rPr kumimoji="0" lang="zh-CN" altLang="en-US" sz="3200">
                <a:solidFill>
                  <a:schemeClr val="bg1"/>
                </a:solidFill>
                <a:latin typeface="Arial" pitchFamily="34" charset="0"/>
              </a:rPr>
              <a:t>定义和功能（</a:t>
            </a:r>
            <a:r>
              <a:rPr kumimoji="0" lang="en-US" altLang="zh-CN" sz="3200">
                <a:solidFill>
                  <a:schemeClr val="bg1"/>
                </a:solidFill>
                <a:latin typeface="Arial" pitchFamily="34" charset="0"/>
              </a:rPr>
              <a:t>4-2</a:t>
            </a:r>
            <a:r>
              <a:rPr kumimoji="0" lang="zh-CN" altLang="en-US" sz="3200">
                <a:solidFill>
                  <a:schemeClr val="bg1"/>
                </a:solidFill>
                <a:latin typeface="Arial" pitchFamily="34" charset="0"/>
              </a:rPr>
              <a:t>）</a:t>
            </a:r>
          </a:p>
        </p:txBody>
      </p:sp>
      <p:sp>
        <p:nvSpPr>
          <p:cNvPr id="16387" name="Rectangle 4"/>
          <p:cNvSpPr>
            <a:spLocks noChangeArrowheads="1"/>
          </p:cNvSpPr>
          <p:nvPr/>
        </p:nvSpPr>
        <p:spPr bwMode="auto">
          <a:xfrm>
            <a:off x="990600" y="1676400"/>
            <a:ext cx="7315200" cy="4267200"/>
          </a:xfrm>
          <a:prstGeom prst="rect">
            <a:avLst/>
          </a:prstGeom>
          <a:noFill/>
          <a:ln w="12700">
            <a:noFill/>
            <a:miter lim="800000"/>
            <a:headEnd/>
            <a:tailEnd/>
          </a:ln>
        </p:spPr>
        <p:txBody>
          <a:bodyPr lIns="90479" tIns="44446" rIns="90479" bIns="44446"/>
          <a:lstStyle/>
          <a:p>
            <a:pPr marL="285750" indent="-285750" eaLnBrk="0" hangingPunct="0">
              <a:lnSpc>
                <a:spcPct val="80000"/>
              </a:lnSpc>
              <a:spcBef>
                <a:spcPct val="30000"/>
              </a:spcBef>
              <a:buClr>
                <a:schemeClr val="bg1"/>
              </a:buClr>
              <a:buFont typeface="Wingdings" pitchFamily="2" charset="2"/>
              <a:buNone/>
            </a:pPr>
            <a:r>
              <a:rPr kumimoji="0" lang="en-US" altLang="zh-CN">
                <a:solidFill>
                  <a:schemeClr val="bg1"/>
                </a:solidFill>
                <a:latin typeface="Arial" pitchFamily="34" charset="0"/>
              </a:rPr>
              <a:t>3.1.3  </a:t>
            </a:r>
            <a:r>
              <a:rPr kumimoji="0" lang="zh-CN" altLang="en-US">
                <a:solidFill>
                  <a:schemeClr val="bg1"/>
                </a:solidFill>
                <a:latin typeface="Arial" pitchFamily="34" charset="0"/>
              </a:rPr>
              <a:t>成帧（</a:t>
            </a:r>
            <a:r>
              <a:rPr kumimoji="0" lang="en-US" altLang="zh-CN">
                <a:solidFill>
                  <a:schemeClr val="bg1"/>
                </a:solidFill>
                <a:latin typeface="Arial" pitchFamily="34" charset="0"/>
              </a:rPr>
              <a:t>Framing</a:t>
            </a:r>
            <a:r>
              <a:rPr kumimoji="0" lang="zh-CN" altLang="en-US">
                <a:solidFill>
                  <a:schemeClr val="bg1"/>
                </a:solidFill>
                <a:latin typeface="Arial" pitchFamily="34" charset="0"/>
              </a:rPr>
              <a:t>）</a:t>
            </a:r>
          </a:p>
          <a:p>
            <a:pPr marL="285750" indent="-285750" eaLnBrk="0" hangingPunct="0">
              <a:lnSpc>
                <a:spcPct val="80000"/>
              </a:lnSpc>
              <a:spcBef>
                <a:spcPct val="30000"/>
              </a:spcBef>
              <a:buClr>
                <a:schemeClr val="bg1"/>
              </a:buClr>
              <a:buFont typeface="Wingdings" pitchFamily="2" charset="2"/>
              <a:buChar char="§"/>
            </a:pPr>
            <a:r>
              <a:rPr kumimoji="0" lang="zh-CN" altLang="en-US">
                <a:solidFill>
                  <a:schemeClr val="bg1"/>
                </a:solidFill>
                <a:latin typeface="Arial" pitchFamily="34" charset="0"/>
              </a:rPr>
              <a:t>成帧方法之二：</a:t>
            </a:r>
          </a:p>
          <a:p>
            <a:pPr marL="685800" lvl="1" indent="-228600" eaLnBrk="0" hangingPunct="0">
              <a:lnSpc>
                <a:spcPct val="80000"/>
              </a:lnSpc>
              <a:spcBef>
                <a:spcPct val="30000"/>
              </a:spcBef>
              <a:buClr>
                <a:schemeClr val="bg1"/>
              </a:buClr>
              <a:buFontTx/>
              <a:buChar char="-"/>
            </a:pPr>
            <a:r>
              <a:rPr kumimoji="0" lang="zh-CN" altLang="en-US" sz="2000">
                <a:solidFill>
                  <a:schemeClr val="bg1"/>
                </a:solidFill>
                <a:latin typeface="Arial" pitchFamily="34" charset="0"/>
              </a:rPr>
              <a:t>带字符填充的首尾字符定界法</a:t>
            </a:r>
          </a:p>
          <a:p>
            <a:pPr marL="1143000" lvl="2" indent="-228600" eaLnBrk="0" hangingPunct="0">
              <a:lnSpc>
                <a:spcPct val="80000"/>
              </a:lnSpc>
              <a:spcBef>
                <a:spcPct val="30000"/>
              </a:spcBef>
              <a:buClr>
                <a:schemeClr val="bg1"/>
              </a:buClr>
              <a:buFontTx/>
              <a:buChar char="•"/>
            </a:pPr>
            <a:r>
              <a:rPr kumimoji="0" lang="zh-CN" altLang="en-US" sz="2000">
                <a:solidFill>
                  <a:schemeClr val="bg1"/>
                </a:solidFill>
                <a:latin typeface="Arial" pitchFamily="34" charset="0"/>
              </a:rPr>
              <a:t>起始字符 </a:t>
            </a:r>
            <a:r>
              <a:rPr kumimoji="0" lang="en-US" altLang="zh-CN" sz="2000">
                <a:solidFill>
                  <a:schemeClr val="bg1"/>
                </a:solidFill>
                <a:latin typeface="Arial" pitchFamily="34" charset="0"/>
              </a:rPr>
              <a:t>DLE STX</a:t>
            </a:r>
            <a:r>
              <a:rPr kumimoji="0" lang="zh-CN" altLang="en-US" sz="2000">
                <a:solidFill>
                  <a:schemeClr val="bg1"/>
                </a:solidFill>
                <a:latin typeface="Arial" pitchFamily="34" charset="0"/>
              </a:rPr>
              <a:t>，结束字符</a:t>
            </a:r>
            <a:r>
              <a:rPr kumimoji="0" lang="en-US" altLang="zh-CN" sz="2000">
                <a:solidFill>
                  <a:schemeClr val="bg1"/>
                </a:solidFill>
                <a:latin typeface="Arial" pitchFamily="34" charset="0"/>
              </a:rPr>
              <a:t>DLE ETX</a:t>
            </a:r>
          </a:p>
          <a:p>
            <a:pPr marL="1143000" lvl="2" indent="-228600" eaLnBrk="0" hangingPunct="0">
              <a:lnSpc>
                <a:spcPct val="80000"/>
              </a:lnSpc>
              <a:spcBef>
                <a:spcPct val="30000"/>
              </a:spcBef>
              <a:buClr>
                <a:schemeClr val="bg1"/>
              </a:buClr>
              <a:buFontTx/>
              <a:buChar char="•"/>
            </a:pPr>
            <a:r>
              <a:rPr kumimoji="0" lang="zh-CN" altLang="en-US" sz="2000">
                <a:solidFill>
                  <a:schemeClr val="bg1"/>
                </a:solidFill>
                <a:latin typeface="Arial" pitchFamily="34" charset="0"/>
              </a:rPr>
              <a:t>字符填充	</a:t>
            </a:r>
          </a:p>
          <a:p>
            <a:pPr marL="1143000" lvl="2" indent="-228600" eaLnBrk="0" hangingPunct="0">
              <a:lnSpc>
                <a:spcPct val="80000"/>
              </a:lnSpc>
              <a:spcBef>
                <a:spcPct val="30000"/>
              </a:spcBef>
              <a:buClr>
                <a:schemeClr val="bg1"/>
              </a:buClr>
              <a:buFontTx/>
              <a:buChar char="•"/>
            </a:pPr>
            <a:r>
              <a:rPr kumimoji="0" lang="en-US" altLang="zh-CN" sz="2000">
                <a:solidFill>
                  <a:schemeClr val="bg1"/>
                </a:solidFill>
                <a:latin typeface="Arial" pitchFamily="34" charset="0"/>
                <a:hlinkClick r:id="rId2" action="ppaction://hlinksldjump"/>
              </a:rPr>
              <a:t>Fig. 3-4</a:t>
            </a:r>
            <a:endParaRPr kumimoji="0" lang="en-US" altLang="zh-CN" sz="2000">
              <a:solidFill>
                <a:schemeClr val="bg1"/>
              </a:solidFill>
              <a:latin typeface="Arial" pitchFamily="34" charset="0"/>
            </a:endParaRPr>
          </a:p>
          <a:p>
            <a:pPr marL="1143000" lvl="2" indent="-228600" eaLnBrk="0" hangingPunct="0">
              <a:lnSpc>
                <a:spcPct val="80000"/>
              </a:lnSpc>
              <a:spcBef>
                <a:spcPct val="30000"/>
              </a:spcBef>
              <a:buClr>
                <a:schemeClr val="bg1"/>
              </a:buClr>
              <a:buFontTx/>
              <a:buChar char="•"/>
            </a:pPr>
            <a:r>
              <a:rPr kumimoji="0" lang="zh-CN" altLang="en-US" sz="2000">
                <a:solidFill>
                  <a:schemeClr val="bg1"/>
                </a:solidFill>
                <a:latin typeface="Arial" pitchFamily="34" charset="0"/>
              </a:rPr>
              <a:t>缺点：局限于</a:t>
            </a:r>
            <a:r>
              <a:rPr kumimoji="0" lang="en-US" altLang="zh-CN" sz="2000">
                <a:solidFill>
                  <a:schemeClr val="bg1"/>
                </a:solidFill>
                <a:latin typeface="Arial" pitchFamily="34" charset="0"/>
              </a:rPr>
              <a:t>8</a:t>
            </a:r>
            <a:r>
              <a:rPr kumimoji="0" lang="zh-CN" altLang="en-US" sz="2000">
                <a:solidFill>
                  <a:schemeClr val="bg1"/>
                </a:solidFill>
                <a:latin typeface="Arial" pitchFamily="34" charset="0"/>
              </a:rPr>
              <a:t>位字符和</a:t>
            </a:r>
            <a:r>
              <a:rPr kumimoji="0" lang="en-US" altLang="zh-CN" sz="2000">
                <a:solidFill>
                  <a:schemeClr val="bg1"/>
                </a:solidFill>
                <a:latin typeface="Arial" pitchFamily="34" charset="0"/>
              </a:rPr>
              <a:t>ASCII</a:t>
            </a:r>
            <a:r>
              <a:rPr kumimoji="0" lang="zh-CN" altLang="en-US" sz="2000">
                <a:solidFill>
                  <a:schemeClr val="bg1"/>
                </a:solidFill>
                <a:latin typeface="Arial" pitchFamily="34" charset="0"/>
              </a:rPr>
              <a:t>字符传送。</a:t>
            </a:r>
          </a:p>
        </p:txBody>
      </p:sp>
      <p:pic>
        <p:nvPicPr>
          <p:cNvPr id="16388" name="Picture 5">
            <a:hlinkClick r:id="" action="ppaction://hlinkshowjump?jump=lastslideviewed"/>
          </p:cNvPr>
          <p:cNvPicPr>
            <a:picLocks noChangeAspect="1" noChangeArrowheads="1"/>
          </p:cNvPicPr>
          <p:nvPr/>
        </p:nvPicPr>
        <p:blipFill>
          <a:blip r:embed="rId3"/>
          <a:srcRect/>
          <a:stretch>
            <a:fillRect/>
          </a:stretch>
        </p:blipFill>
        <p:spPr bwMode="auto">
          <a:xfrm>
            <a:off x="990600" y="3505200"/>
            <a:ext cx="7010400" cy="32004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zh-CN" smtClean="0"/>
              <a:t>3.1	</a:t>
            </a:r>
            <a:r>
              <a:rPr lang="zh-CN" altLang="en-US" smtClean="0"/>
              <a:t>定义和功能（</a:t>
            </a:r>
            <a:r>
              <a:rPr lang="en-US" altLang="zh-CN" smtClean="0"/>
              <a:t>4-3</a:t>
            </a:r>
            <a:r>
              <a:rPr lang="zh-CN" altLang="en-US" smtClean="0"/>
              <a:t>）</a:t>
            </a:r>
          </a:p>
        </p:txBody>
      </p:sp>
      <p:sp>
        <p:nvSpPr>
          <p:cNvPr id="17411" name="Rectangle 3"/>
          <p:cNvSpPr>
            <a:spLocks noGrp="1" noChangeArrowheads="1"/>
          </p:cNvSpPr>
          <p:nvPr>
            <p:ph type="body" idx="1"/>
          </p:nvPr>
        </p:nvSpPr>
        <p:spPr>
          <a:xfrm>
            <a:off x="990600" y="1524000"/>
            <a:ext cx="7162800" cy="4495800"/>
          </a:xfrm>
        </p:spPr>
        <p:txBody>
          <a:bodyPr/>
          <a:lstStyle/>
          <a:p>
            <a:r>
              <a:rPr lang="zh-CN" altLang="en-US" b="1" smtClean="0"/>
              <a:t>成帧方法之三：</a:t>
            </a:r>
          </a:p>
          <a:p>
            <a:pPr lvl="1"/>
            <a:r>
              <a:rPr lang="zh-CN" altLang="en-US" b="1" smtClean="0"/>
              <a:t>带位填充的首尾标记定界法</a:t>
            </a:r>
          </a:p>
          <a:p>
            <a:pPr lvl="2"/>
            <a:r>
              <a:rPr lang="zh-CN" altLang="en-US" b="1" smtClean="0"/>
              <a:t>帧的起始和结束都用一个特殊的位串“</a:t>
            </a:r>
            <a:r>
              <a:rPr lang="en-US" altLang="zh-CN" b="1" smtClean="0"/>
              <a:t>01111110”</a:t>
            </a:r>
            <a:r>
              <a:rPr lang="zh-CN" altLang="en-US" b="1" smtClean="0"/>
              <a:t>，称为标记</a:t>
            </a:r>
            <a:r>
              <a:rPr lang="en-US" altLang="zh-CN" b="1" smtClean="0"/>
              <a:t>(flag)</a:t>
            </a:r>
          </a:p>
          <a:p>
            <a:pPr lvl="2"/>
            <a:r>
              <a:rPr lang="en-US" altLang="zh-CN" b="1" smtClean="0"/>
              <a:t>“0”</a:t>
            </a:r>
            <a:r>
              <a:rPr lang="zh-CN" altLang="en-US" b="1" smtClean="0"/>
              <a:t>比特插入删除技术</a:t>
            </a:r>
          </a:p>
          <a:p>
            <a:pPr lvl="2"/>
            <a:r>
              <a:rPr lang="en-US" altLang="zh-CN" b="1" smtClean="0">
                <a:hlinkClick r:id="rId2" action="ppaction://hlinksldjump"/>
              </a:rPr>
              <a:t>Fig. 3-5</a:t>
            </a:r>
            <a:endParaRPr lang="en-US" altLang="zh-CN" b="1" smtClean="0"/>
          </a:p>
          <a:p>
            <a:endParaRPr lang="en-US" altLang="zh-CN" b="1" smtClean="0"/>
          </a:p>
        </p:txBody>
      </p:sp>
      <p:pic>
        <p:nvPicPr>
          <p:cNvPr id="17412" name="Picture 4">
            <a:hlinkClick r:id="" action="ppaction://hlinkshowjump?jump=lastslideviewed"/>
          </p:cNvPr>
          <p:cNvPicPr>
            <a:picLocks noChangeAspect="1" noChangeArrowheads="1"/>
          </p:cNvPicPr>
          <p:nvPr/>
        </p:nvPicPr>
        <p:blipFill>
          <a:blip r:embed="rId3"/>
          <a:srcRect/>
          <a:stretch>
            <a:fillRect/>
          </a:stretch>
        </p:blipFill>
        <p:spPr bwMode="auto">
          <a:xfrm>
            <a:off x="914400" y="3352800"/>
            <a:ext cx="7315200" cy="29718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4" name="矩形 3"/>
          <p:cNvSpPr/>
          <p:nvPr/>
        </p:nvSpPr>
        <p:spPr>
          <a:xfrm>
            <a:off x="2286000" y="828288"/>
            <a:ext cx="4572000" cy="5201424"/>
          </a:xfrm>
          <a:prstGeom prst="rect">
            <a:avLst/>
          </a:prstGeom>
        </p:spPr>
        <p:txBody>
          <a:bodyPr wrap="square">
            <a:spAutoFit/>
          </a:bodyPr>
          <a:lstStyle/>
          <a:p>
            <a:r>
              <a:rPr lang="zh-CN" altLang="en-US" sz="2000" dirty="0" smtClean="0"/>
              <a:t>差错出现的特点：随机，连续突发</a:t>
            </a:r>
            <a:r>
              <a:rPr lang="zh-CN" altLang="en-US" sz="2000" dirty="0" smtClean="0">
                <a:solidFill>
                  <a:schemeClr val="bg1"/>
                </a:solidFill>
              </a:rPr>
              <a:t>（</a:t>
            </a:r>
            <a:r>
              <a:rPr lang="en-US" altLang="zh-CN" sz="2000" dirty="0" smtClean="0">
                <a:solidFill>
                  <a:schemeClr val="bg1"/>
                </a:solidFill>
              </a:rPr>
              <a:t>burst</a:t>
            </a:r>
            <a:r>
              <a:rPr lang="zh-CN" altLang="en-US" sz="2000" dirty="0" smtClean="0">
                <a:solidFill>
                  <a:schemeClr val="bg1"/>
                </a:solidFill>
              </a:rPr>
              <a:t>）</a:t>
            </a:r>
          </a:p>
          <a:p>
            <a:r>
              <a:rPr lang="zh-CN" altLang="en-US" sz="2000" dirty="0" smtClean="0">
                <a:solidFill>
                  <a:schemeClr val="bg1"/>
                </a:solidFill>
              </a:rPr>
              <a:t>处理差错的两种基本策略</a:t>
            </a:r>
          </a:p>
          <a:p>
            <a:pPr lvl="1"/>
            <a:r>
              <a:rPr lang="zh-CN" altLang="en-US" sz="1800" dirty="0" smtClean="0">
                <a:solidFill>
                  <a:schemeClr val="bg1"/>
                </a:solidFill>
              </a:rPr>
              <a:t>使用纠错码：发送方在每个数据块中加入足够的冗余信息，使得接收方能够判断接收到的数据是否有错，并能纠正错误。</a:t>
            </a:r>
          </a:p>
          <a:p>
            <a:pPr lvl="1"/>
            <a:r>
              <a:rPr lang="zh-CN" altLang="en-US" sz="1800" dirty="0" smtClean="0">
                <a:solidFill>
                  <a:schemeClr val="bg1"/>
                </a:solidFill>
              </a:rPr>
              <a:t>使用检错码：发送方在每个数据块中加入足够的冗余信息，使得接收方能够判断接收到的数据是否有错，但不能判断哪里有错。</a:t>
            </a:r>
          </a:p>
          <a:p>
            <a:pPr>
              <a:spcBef>
                <a:spcPct val="40000"/>
              </a:spcBef>
              <a:buFont typeface="Wingdings" pitchFamily="2" charset="2"/>
              <a:buNone/>
            </a:pPr>
            <a:r>
              <a:rPr lang="en-US" altLang="zh-CN" sz="2000" dirty="0" smtClean="0">
                <a:solidFill>
                  <a:schemeClr val="bg1"/>
                </a:solidFill>
              </a:rPr>
              <a:t>3.2.1	</a:t>
            </a:r>
            <a:r>
              <a:rPr lang="zh-CN" altLang="en-US" sz="2000" dirty="0" smtClean="0">
                <a:solidFill>
                  <a:schemeClr val="bg1"/>
                </a:solidFill>
              </a:rPr>
              <a:t>纠错码</a:t>
            </a:r>
          </a:p>
          <a:p>
            <a:r>
              <a:rPr lang="zh-CN" altLang="en-US" sz="2000" dirty="0" smtClean="0">
                <a:solidFill>
                  <a:schemeClr val="bg1"/>
                </a:solidFill>
              </a:rPr>
              <a:t>码字（</a:t>
            </a:r>
            <a:r>
              <a:rPr lang="en-US" altLang="zh-CN" sz="2000" dirty="0" smtClean="0">
                <a:solidFill>
                  <a:schemeClr val="bg1"/>
                </a:solidFill>
              </a:rPr>
              <a:t>codeword</a:t>
            </a:r>
            <a:r>
              <a:rPr lang="zh-CN" altLang="en-US" sz="2000" dirty="0" smtClean="0">
                <a:solidFill>
                  <a:schemeClr val="bg1"/>
                </a:solidFill>
              </a:rPr>
              <a:t>）：一个帧包括</a:t>
            </a:r>
            <a:r>
              <a:rPr lang="en-US" altLang="zh-CN" sz="2000" dirty="0" smtClean="0">
                <a:solidFill>
                  <a:schemeClr val="bg1"/>
                </a:solidFill>
              </a:rPr>
              <a:t>m</a:t>
            </a:r>
            <a:r>
              <a:rPr lang="zh-CN" altLang="en-US" sz="2000" dirty="0" smtClean="0">
                <a:solidFill>
                  <a:schemeClr val="bg1"/>
                </a:solidFill>
              </a:rPr>
              <a:t>个数据位，</a:t>
            </a:r>
            <a:r>
              <a:rPr lang="en-US" altLang="zh-CN" sz="2000" dirty="0" smtClean="0">
                <a:solidFill>
                  <a:schemeClr val="bg1"/>
                </a:solidFill>
              </a:rPr>
              <a:t>r</a:t>
            </a:r>
            <a:r>
              <a:rPr lang="zh-CN" altLang="en-US" sz="2000" dirty="0" smtClean="0">
                <a:solidFill>
                  <a:schemeClr val="bg1"/>
                </a:solidFill>
              </a:rPr>
              <a:t>个校验位，</a:t>
            </a:r>
            <a:r>
              <a:rPr lang="en-US" altLang="zh-CN" sz="2000" dirty="0" smtClean="0">
                <a:solidFill>
                  <a:schemeClr val="bg1"/>
                </a:solidFill>
              </a:rPr>
              <a:t>n = m + r</a:t>
            </a:r>
            <a:r>
              <a:rPr lang="zh-CN" altLang="en-US" sz="2000" dirty="0" smtClean="0">
                <a:solidFill>
                  <a:schemeClr val="bg1"/>
                </a:solidFill>
              </a:rPr>
              <a:t>，则此</a:t>
            </a:r>
            <a:r>
              <a:rPr lang="en-US" altLang="zh-CN" sz="2000" dirty="0" smtClean="0">
                <a:solidFill>
                  <a:schemeClr val="bg1"/>
                </a:solidFill>
              </a:rPr>
              <a:t>n</a:t>
            </a:r>
            <a:r>
              <a:rPr lang="zh-CN" altLang="en-US" sz="2000" dirty="0" smtClean="0">
                <a:solidFill>
                  <a:schemeClr val="bg1"/>
                </a:solidFill>
              </a:rPr>
              <a:t>比特单元称为</a:t>
            </a:r>
            <a:r>
              <a:rPr lang="en-US" altLang="zh-CN" sz="2000" dirty="0" smtClean="0">
                <a:solidFill>
                  <a:schemeClr val="bg1"/>
                </a:solidFill>
              </a:rPr>
              <a:t>n</a:t>
            </a:r>
            <a:r>
              <a:rPr lang="zh-CN" altLang="en-US" sz="2000" dirty="0" smtClean="0">
                <a:solidFill>
                  <a:schemeClr val="bg1"/>
                </a:solidFill>
              </a:rPr>
              <a:t>位码字。</a:t>
            </a:r>
          </a:p>
          <a:p>
            <a:r>
              <a:rPr lang="zh-CN" altLang="en-US" sz="2000" dirty="0" smtClean="0">
                <a:solidFill>
                  <a:schemeClr val="bg1"/>
                </a:solidFill>
              </a:rPr>
              <a:t>海明距离（</a:t>
            </a:r>
            <a:r>
              <a:rPr lang="en-US" altLang="zh-CN" sz="2000" dirty="0" smtClean="0">
                <a:solidFill>
                  <a:schemeClr val="bg1"/>
                </a:solidFill>
              </a:rPr>
              <a:t>Hamming distance</a:t>
            </a:r>
            <a:r>
              <a:rPr lang="zh-CN" altLang="en-US" sz="2000" dirty="0" smtClean="0">
                <a:solidFill>
                  <a:schemeClr val="bg1"/>
                </a:solidFill>
              </a:rPr>
              <a:t>）：两个码字之间对应位上不同的</a:t>
            </a:r>
            <a:r>
              <a:rPr lang="zh-CN" altLang="en-US" sz="2000" dirty="0" smtClean="0"/>
              <a:t>比特位数目。</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竖排文字占位符 2"/>
          <p:cNvSpPr>
            <a:spLocks noGrp="1"/>
          </p:cNvSpPr>
          <p:nvPr>
            <p:ph type="body" orient="vert" idx="1"/>
          </p:nvPr>
        </p:nvSpPr>
        <p:spPr/>
        <p:txBody>
          <a:bodyPr/>
          <a:lstStyle/>
          <a:p>
            <a:endParaRPr lang="zh-CN" altLang="en-US" dirty="0"/>
          </a:p>
        </p:txBody>
      </p:sp>
      <p:pic>
        <p:nvPicPr>
          <p:cNvPr id="4" name="Picture 3"/>
          <p:cNvPicPr>
            <a:picLocks noChangeAspect="1" noChangeArrowheads="1"/>
          </p:cNvPicPr>
          <p:nvPr/>
        </p:nvPicPr>
        <p:blipFill>
          <a:blip r:embed="rId2"/>
          <a:srcRect/>
          <a:stretch>
            <a:fillRect/>
          </a:stretch>
        </p:blipFill>
        <p:spPr bwMode="auto">
          <a:xfrm>
            <a:off x="762000" y="571500"/>
            <a:ext cx="7620000" cy="5715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JMeter</a:t>
            </a:r>
            <a:r>
              <a:rPr lang="zh-CN" altLang="en-US" dirty="0" smtClean="0"/>
              <a:t>介绍</a:t>
            </a:r>
            <a:endParaRPr lang="zh-CN" altLang="en-US" dirty="0"/>
          </a:p>
        </p:txBody>
      </p:sp>
      <p:sp>
        <p:nvSpPr>
          <p:cNvPr id="3" name="竖排文字占位符 2"/>
          <p:cNvSpPr>
            <a:spLocks noGrp="1"/>
          </p:cNvSpPr>
          <p:nvPr>
            <p:ph type="body" orient="vert" idx="1"/>
          </p:nvPr>
        </p:nvSpPr>
        <p:spPr>
          <a:xfrm>
            <a:off x="500034" y="1676400"/>
            <a:ext cx="8143932" cy="4267200"/>
          </a:xfrm>
        </p:spPr>
        <p:txBody>
          <a:bodyPr/>
          <a:lstStyle/>
          <a:p>
            <a:r>
              <a:rPr lang="en-US" altLang="zh-CN" sz="1400" dirty="0" err="1" smtClean="0"/>
              <a:t>JMeter</a:t>
            </a:r>
            <a:r>
              <a:rPr lang="zh-CN" altLang="en-US" sz="1400" dirty="0" smtClean="0"/>
              <a:t>，一个</a:t>
            </a:r>
            <a:r>
              <a:rPr lang="en-US" altLang="zh-CN" sz="1400" dirty="0" smtClean="0"/>
              <a:t>100</a:t>
            </a:r>
            <a:r>
              <a:rPr lang="zh-CN" altLang="en-US" sz="1400" dirty="0" smtClean="0"/>
              <a:t>％的纯</a:t>
            </a:r>
            <a:r>
              <a:rPr lang="en-US" altLang="zh-CN" sz="1400" dirty="0" smtClean="0"/>
              <a:t>Java</a:t>
            </a:r>
            <a:r>
              <a:rPr lang="zh-CN" altLang="en-US" sz="1400" dirty="0" smtClean="0"/>
              <a:t>桌面应用，它是</a:t>
            </a:r>
            <a:r>
              <a:rPr lang="en-US" altLang="zh-CN" sz="1400" dirty="0" smtClean="0"/>
              <a:t>Apache</a:t>
            </a:r>
            <a:r>
              <a:rPr lang="zh-CN" altLang="en-US" sz="1400" dirty="0" smtClean="0"/>
              <a:t>组织的开放源代码项目，它是功能和性能测试的工具。</a:t>
            </a:r>
            <a:r>
              <a:rPr lang="en-US" altLang="zh-CN" sz="1400" dirty="0" err="1" smtClean="0"/>
              <a:t>JMeter</a:t>
            </a:r>
            <a:r>
              <a:rPr lang="zh-CN" altLang="en-US" sz="1400" dirty="0" smtClean="0"/>
              <a:t>可以用于测试静态或者动态资源的性能（文件、</a:t>
            </a:r>
            <a:r>
              <a:rPr lang="en-US" altLang="zh-CN" sz="1400" dirty="0" err="1" smtClean="0"/>
              <a:t>Servlets</a:t>
            </a:r>
            <a:r>
              <a:rPr lang="zh-CN" altLang="en-US" sz="1400" dirty="0" smtClean="0"/>
              <a:t>、</a:t>
            </a:r>
            <a:r>
              <a:rPr lang="en-US" altLang="zh-CN" sz="1400" dirty="0" smtClean="0"/>
              <a:t>Perl</a:t>
            </a:r>
            <a:r>
              <a:rPr lang="zh-CN" altLang="en-US" sz="1400" dirty="0" smtClean="0"/>
              <a:t>脚本、</a:t>
            </a:r>
            <a:r>
              <a:rPr lang="en-US" altLang="zh-CN" sz="1400" dirty="0" smtClean="0"/>
              <a:t>Java</a:t>
            </a:r>
            <a:r>
              <a:rPr lang="zh-CN" altLang="en-US" sz="1400" dirty="0" smtClean="0"/>
              <a:t>对象、数据库和查询、</a:t>
            </a:r>
            <a:r>
              <a:rPr lang="en-US" altLang="zh-CN" sz="1400" dirty="0" smtClean="0"/>
              <a:t>ftp</a:t>
            </a:r>
            <a:r>
              <a:rPr lang="zh-CN" altLang="en-US" sz="1400" dirty="0" smtClean="0"/>
              <a:t>服务器或者其他资源）。原先</a:t>
            </a:r>
            <a:r>
              <a:rPr lang="en-US" altLang="zh-CN" sz="1400" dirty="0" err="1" smtClean="0"/>
              <a:t>Jmemer</a:t>
            </a:r>
            <a:r>
              <a:rPr lang="zh-CN" altLang="en-US" sz="1400" dirty="0" smtClean="0"/>
              <a:t>是为</a:t>
            </a:r>
            <a:r>
              <a:rPr lang="en-US" altLang="zh-CN" sz="1400" dirty="0" smtClean="0"/>
              <a:t>Web/HTTP</a:t>
            </a:r>
            <a:r>
              <a:rPr lang="zh-CN" altLang="en-US" sz="1400" dirty="0" smtClean="0"/>
              <a:t>测试而设计的，但是它已经扩展以支持各种各样的测试模块。它和用于</a:t>
            </a:r>
            <a:r>
              <a:rPr lang="en-US" altLang="zh-CN" sz="1400" dirty="0" smtClean="0"/>
              <a:t>HTTP</a:t>
            </a:r>
            <a:r>
              <a:rPr lang="zh-CN" altLang="en-US" sz="1400" dirty="0" smtClean="0"/>
              <a:t>和</a:t>
            </a:r>
            <a:r>
              <a:rPr lang="en-US" altLang="zh-CN" sz="1400" dirty="0" smtClean="0"/>
              <a:t>SQL</a:t>
            </a:r>
            <a:r>
              <a:rPr lang="zh-CN" altLang="en-US" sz="1400" dirty="0" smtClean="0"/>
              <a:t>数据库（使用</a:t>
            </a:r>
            <a:r>
              <a:rPr lang="en-US" altLang="zh-CN" sz="1400" dirty="0" smtClean="0"/>
              <a:t>JDBC</a:t>
            </a:r>
            <a:r>
              <a:rPr lang="zh-CN" altLang="en-US" sz="1400" dirty="0" smtClean="0"/>
              <a:t>）的模块一起运送。它可以用来测试静止资料库或者活动资料库中的服务器的运行情况，可以用来模拟对服务器或者网络系统加以重负荷以测试它的抵抗力，或者用来分析不同负荷类型下的所有运行情况。它也提供了一个可替换的界面用来定制数据显示，测试同步及测试的创建和执行。</a:t>
            </a:r>
            <a:br>
              <a:rPr lang="zh-CN" altLang="en-US" sz="1400" dirty="0" smtClean="0"/>
            </a:br>
            <a:r>
              <a:rPr lang="zh-CN" altLang="en-US" sz="1400" dirty="0" smtClean="0"/>
              <a:t>　　</a:t>
            </a:r>
            <a:r>
              <a:rPr lang="en-US" altLang="zh-CN" sz="1400" dirty="0" err="1" smtClean="0"/>
              <a:t>Jmeter</a:t>
            </a:r>
            <a:r>
              <a:rPr lang="zh-CN" altLang="en-US" sz="1400" dirty="0" smtClean="0"/>
              <a:t>的下载地址：</a:t>
            </a:r>
            <a:r>
              <a:rPr lang="en-US" altLang="zh-CN" sz="1400" dirty="0" smtClean="0"/>
              <a:t>http://jakarta.apache.org/jmeter/usermanual/index.html</a:t>
            </a:r>
            <a:br>
              <a:rPr lang="en-US" altLang="zh-CN" sz="1400" dirty="0" smtClean="0"/>
            </a:br>
            <a:r>
              <a:rPr lang="zh-CN" altLang="en-US" sz="1400" dirty="0" smtClean="0"/>
              <a:t>　　</a:t>
            </a:r>
            <a:r>
              <a:rPr lang="en-US" altLang="zh-CN" sz="1400" dirty="0" err="1" smtClean="0"/>
              <a:t>JMeter</a:t>
            </a:r>
            <a:r>
              <a:rPr lang="en-US" altLang="zh-CN" sz="1400" dirty="0" smtClean="0"/>
              <a:t> </a:t>
            </a:r>
            <a:r>
              <a:rPr lang="zh-CN" altLang="en-US" sz="1400" dirty="0" smtClean="0"/>
              <a:t>的特性：</a:t>
            </a:r>
            <a:br>
              <a:rPr lang="zh-CN" altLang="en-US" sz="1400" dirty="0" smtClean="0"/>
            </a:br>
            <a:r>
              <a:rPr lang="zh-CN" altLang="en-US" sz="1400" dirty="0" smtClean="0"/>
              <a:t>　　</a:t>
            </a:r>
            <a:r>
              <a:rPr lang="en-US" altLang="zh-CN" sz="1400" dirty="0" smtClean="0"/>
              <a:t>a) </a:t>
            </a:r>
            <a:r>
              <a:rPr lang="zh-CN" altLang="en-US" sz="1400" dirty="0" smtClean="0"/>
              <a:t>能够对</a:t>
            </a:r>
            <a:r>
              <a:rPr lang="en-US" altLang="zh-CN" sz="1400" dirty="0" smtClean="0"/>
              <a:t>HTTP</a:t>
            </a:r>
            <a:r>
              <a:rPr lang="zh-CN" altLang="en-US" sz="1400" dirty="0" smtClean="0"/>
              <a:t>和</a:t>
            </a:r>
            <a:r>
              <a:rPr lang="en-US" altLang="zh-CN" sz="1400" dirty="0" smtClean="0"/>
              <a:t>FTP</a:t>
            </a:r>
            <a:r>
              <a:rPr lang="zh-CN" altLang="en-US" sz="1400" dirty="0" smtClean="0"/>
              <a:t>服务器进行压力和性能测试， 也可以对任何数据库进行同样的测试（通过</a:t>
            </a:r>
            <a:r>
              <a:rPr lang="en-US" altLang="zh-CN" sz="1400" dirty="0" smtClean="0"/>
              <a:t>JDBC</a:t>
            </a:r>
            <a:r>
              <a:rPr lang="zh-CN" altLang="en-US" sz="1400" dirty="0" smtClean="0"/>
              <a:t>）。</a:t>
            </a:r>
            <a:br>
              <a:rPr lang="zh-CN" altLang="en-US" sz="1400" dirty="0" smtClean="0"/>
            </a:br>
            <a:r>
              <a:rPr lang="zh-CN" altLang="en-US" sz="1400" dirty="0" smtClean="0"/>
              <a:t>　　</a:t>
            </a:r>
            <a:r>
              <a:rPr lang="en-US" altLang="zh-CN" sz="1400" dirty="0" smtClean="0"/>
              <a:t>b) </a:t>
            </a:r>
            <a:r>
              <a:rPr lang="zh-CN" altLang="en-US" sz="1400" dirty="0" smtClean="0"/>
              <a:t>完全的可移植性和</a:t>
            </a:r>
            <a:r>
              <a:rPr lang="en-US" altLang="zh-CN" sz="1400" dirty="0" smtClean="0"/>
              <a:t>100</a:t>
            </a:r>
            <a:r>
              <a:rPr lang="zh-CN" altLang="en-US" sz="1400" dirty="0" smtClean="0"/>
              <a:t>％ 纯</a:t>
            </a:r>
            <a:r>
              <a:rPr lang="en-US" altLang="zh-CN" sz="1400" dirty="0" smtClean="0"/>
              <a:t>Java</a:t>
            </a:r>
            <a:r>
              <a:rPr lang="zh-CN" altLang="en-US" sz="1400" dirty="0" smtClean="0"/>
              <a:t>。</a:t>
            </a:r>
            <a:br>
              <a:rPr lang="zh-CN" altLang="en-US" sz="1400" dirty="0" smtClean="0"/>
            </a:br>
            <a:r>
              <a:rPr lang="zh-CN" altLang="en-US" sz="1400" dirty="0" smtClean="0"/>
              <a:t>　　</a:t>
            </a:r>
            <a:r>
              <a:rPr lang="en-US" altLang="zh-CN" sz="1400" dirty="0" smtClean="0"/>
              <a:t>c) </a:t>
            </a:r>
            <a:r>
              <a:rPr lang="zh-CN" altLang="en-US" sz="1400" dirty="0" smtClean="0"/>
              <a:t>完全 </a:t>
            </a:r>
            <a:r>
              <a:rPr lang="en-US" altLang="zh-CN" sz="1400" dirty="0" smtClean="0"/>
              <a:t>Swing </a:t>
            </a:r>
            <a:r>
              <a:rPr lang="zh-CN" altLang="en-US" sz="1400" dirty="0" smtClean="0"/>
              <a:t>和轻量组件支持（预编译的</a:t>
            </a:r>
            <a:r>
              <a:rPr lang="en-US" altLang="zh-CN" sz="1400" dirty="0" smtClean="0"/>
              <a:t>JAR</a:t>
            </a:r>
            <a:r>
              <a:rPr lang="zh-CN" altLang="en-US" sz="1400" dirty="0" smtClean="0"/>
              <a:t>使用 </a:t>
            </a:r>
            <a:r>
              <a:rPr lang="en-US" altLang="zh-CN" sz="1400" dirty="0" err="1" smtClean="0"/>
              <a:t>javax.swing</a:t>
            </a:r>
            <a:r>
              <a:rPr lang="en-US" altLang="zh-CN" sz="1400" dirty="0" smtClean="0"/>
              <a:t>.*)</a:t>
            </a:r>
            <a:r>
              <a:rPr lang="zh-CN" altLang="en-US" sz="1400" dirty="0" smtClean="0"/>
              <a:t>包。</a:t>
            </a:r>
            <a:br>
              <a:rPr lang="zh-CN" altLang="en-US" sz="1400" dirty="0" smtClean="0"/>
            </a:br>
            <a:r>
              <a:rPr lang="zh-CN" altLang="en-US" sz="1400" dirty="0" smtClean="0"/>
              <a:t>　　</a:t>
            </a:r>
            <a:r>
              <a:rPr lang="en-US" altLang="zh-CN" sz="1400" dirty="0" smtClean="0"/>
              <a:t>d) </a:t>
            </a:r>
            <a:r>
              <a:rPr lang="zh-CN" altLang="en-US" sz="1400" dirty="0" smtClean="0"/>
              <a:t>完全多线程 框架允许通过多个线程并发取样和 通过单独的线程组对不同的功能同时取样。</a:t>
            </a:r>
            <a:br>
              <a:rPr lang="zh-CN" altLang="en-US" sz="1400" dirty="0" smtClean="0"/>
            </a:br>
            <a:r>
              <a:rPr lang="zh-CN" altLang="en-US" sz="1400" dirty="0" smtClean="0"/>
              <a:t>　　</a:t>
            </a:r>
            <a:r>
              <a:rPr lang="en-US" altLang="zh-CN" sz="1400" dirty="0" smtClean="0"/>
              <a:t>e) </a:t>
            </a:r>
            <a:r>
              <a:rPr lang="zh-CN" altLang="en-US" sz="1400" dirty="0" smtClean="0"/>
              <a:t>精心的</a:t>
            </a:r>
            <a:r>
              <a:rPr lang="en-US" altLang="zh-CN" sz="1400" dirty="0" smtClean="0"/>
              <a:t>GUI</a:t>
            </a:r>
            <a:r>
              <a:rPr lang="zh-CN" altLang="en-US" sz="1400" dirty="0" smtClean="0"/>
              <a:t>设计允许快速操作和更精确的计时。</a:t>
            </a:r>
            <a:br>
              <a:rPr lang="zh-CN" altLang="en-US" sz="1400" dirty="0" smtClean="0"/>
            </a:br>
            <a:r>
              <a:rPr lang="zh-CN" altLang="en-US" sz="1400" dirty="0" smtClean="0"/>
              <a:t>　　</a:t>
            </a:r>
            <a:r>
              <a:rPr lang="en-US" altLang="zh-CN" sz="1400" dirty="0" smtClean="0"/>
              <a:t>f) </a:t>
            </a:r>
            <a:r>
              <a:rPr lang="zh-CN" altLang="en-US" sz="1400" dirty="0" smtClean="0"/>
              <a:t>缓存和离线分析</a:t>
            </a:r>
            <a:r>
              <a:rPr lang="en-US" altLang="zh-CN" sz="1400" dirty="0" smtClean="0"/>
              <a:t>/</a:t>
            </a:r>
            <a:r>
              <a:rPr lang="zh-CN" altLang="en-US" sz="1400" dirty="0" smtClean="0"/>
              <a:t>回放测试结果。</a:t>
            </a:r>
            <a:br>
              <a:rPr lang="zh-CN" altLang="en-US" sz="1400" dirty="0" smtClean="0"/>
            </a:br>
            <a:r>
              <a:rPr lang="zh-CN" altLang="en-US" sz="1400" dirty="0" smtClean="0"/>
              <a:t>　　</a:t>
            </a:r>
            <a:r>
              <a:rPr lang="en-US" altLang="zh-CN" sz="1400" dirty="0" smtClean="0"/>
              <a:t>g) </a:t>
            </a:r>
            <a:r>
              <a:rPr lang="zh-CN" altLang="en-US" sz="1400" dirty="0" smtClean="0"/>
              <a:t>高可扩展性：</a:t>
            </a:r>
            <a:br>
              <a:rPr lang="zh-CN" altLang="en-US" sz="1400" dirty="0" smtClean="0"/>
            </a:br>
            <a:r>
              <a:rPr lang="zh-CN" altLang="en-US" sz="1400" dirty="0" smtClean="0"/>
              <a:t>　　</a:t>
            </a:r>
            <a:r>
              <a:rPr lang="en-US" altLang="zh-CN" sz="1400" dirty="0" smtClean="0"/>
              <a:t>h) </a:t>
            </a:r>
            <a:r>
              <a:rPr lang="zh-CN" altLang="en-US" sz="1400" dirty="0" smtClean="0"/>
              <a:t>可链接的取样器允许无限制的测试能力。</a:t>
            </a:r>
            <a:br>
              <a:rPr lang="zh-CN" altLang="en-US" sz="1400" dirty="0" smtClean="0"/>
            </a:br>
            <a:r>
              <a:rPr lang="zh-CN" altLang="en-US" sz="1400" dirty="0" smtClean="0"/>
              <a:t>　　</a:t>
            </a:r>
            <a:r>
              <a:rPr lang="en-US" altLang="zh-CN" sz="1400" dirty="0" err="1" smtClean="0"/>
              <a:t>i</a:t>
            </a:r>
            <a:r>
              <a:rPr lang="en-US" altLang="zh-CN" sz="1400" dirty="0" smtClean="0"/>
              <a:t>) </a:t>
            </a:r>
            <a:r>
              <a:rPr lang="zh-CN" altLang="en-US" sz="1400" dirty="0" smtClean="0"/>
              <a:t>各种负载统计表和可链接的计时器可供选择。</a:t>
            </a:r>
            <a:br>
              <a:rPr lang="zh-CN" altLang="en-US" sz="1400" dirty="0" smtClean="0"/>
            </a:br>
            <a:r>
              <a:rPr lang="zh-CN" altLang="en-US" sz="1400" dirty="0" smtClean="0"/>
              <a:t>　　</a:t>
            </a:r>
            <a:r>
              <a:rPr lang="en-US" altLang="zh-CN" sz="1400" dirty="0" smtClean="0"/>
              <a:t>j) </a:t>
            </a:r>
            <a:r>
              <a:rPr lang="zh-CN" altLang="en-US" sz="1400" dirty="0" smtClean="0"/>
              <a:t>数据分析和可视化插件提供了很好的可扩展性以及 以及个性化。</a:t>
            </a:r>
            <a:br>
              <a:rPr lang="zh-CN" altLang="en-US" sz="1400" dirty="0" smtClean="0"/>
            </a:br>
            <a:r>
              <a:rPr lang="zh-CN" altLang="en-US" sz="1400" dirty="0" smtClean="0"/>
              <a:t>　　</a:t>
            </a:r>
            <a:r>
              <a:rPr lang="en-US" altLang="zh-CN" sz="1400" dirty="0" smtClean="0"/>
              <a:t>k) </a:t>
            </a:r>
            <a:r>
              <a:rPr lang="zh-CN" altLang="en-US" sz="1400" dirty="0" smtClean="0"/>
              <a:t>具有提供动态输入到测试的功能（包括</a:t>
            </a:r>
            <a:r>
              <a:rPr lang="en-US" altLang="zh-CN" sz="1400" dirty="0" err="1" smtClean="0"/>
              <a:t>Javascrīpt</a:t>
            </a:r>
            <a:r>
              <a:rPr lang="zh-CN" altLang="en-US" sz="1400" dirty="0" smtClean="0"/>
              <a:t>）。</a:t>
            </a:r>
            <a:br>
              <a:rPr lang="zh-CN" altLang="en-US" sz="1400" dirty="0" smtClean="0"/>
            </a:br>
            <a:r>
              <a:rPr lang="zh-CN" altLang="en-US" sz="1400" dirty="0" smtClean="0"/>
              <a:t>　　</a:t>
            </a:r>
            <a:r>
              <a:rPr lang="en-US" altLang="zh-CN" sz="1400" dirty="0" smtClean="0"/>
              <a:t>l) </a:t>
            </a:r>
            <a:r>
              <a:rPr lang="zh-CN" altLang="en-US" sz="1400" dirty="0" smtClean="0"/>
              <a:t>支持脚本变成的取样器（在</a:t>
            </a:r>
            <a:r>
              <a:rPr lang="en-US" altLang="zh-CN" sz="1400" dirty="0" smtClean="0"/>
              <a:t>1.9.2</a:t>
            </a:r>
            <a:r>
              <a:rPr lang="zh-CN" altLang="en-US" sz="1400" dirty="0" smtClean="0"/>
              <a:t>及以上版本支持</a:t>
            </a:r>
            <a:r>
              <a:rPr lang="en-US" altLang="zh-CN" sz="1400" dirty="0" err="1" smtClean="0"/>
              <a:t>BeanShell</a:t>
            </a:r>
            <a:r>
              <a:rPr lang="zh-CN" altLang="en-US" sz="1400" dirty="0" smtClean="0"/>
              <a:t>）</a:t>
            </a:r>
            <a:r>
              <a:rPr lang="zh-CN" altLang="en-US" dirty="0" smtClean="0"/>
              <a:t>。</a:t>
            </a:r>
            <a:endParaRPr lang="zh-CN" altLang="en-US" sz="2000" dirty="0" smtClean="0"/>
          </a:p>
          <a:p>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latin typeface="Arial" pitchFamily="34" charset="0"/>
              </a:rPr>
              <a:t>3.1	</a:t>
            </a:r>
            <a:r>
              <a:rPr lang="zh-CN" altLang="en-US" dirty="0" smtClean="0">
                <a:latin typeface="Arial" pitchFamily="34" charset="0"/>
              </a:rPr>
              <a:t>定义和功能（</a:t>
            </a:r>
            <a:r>
              <a:rPr lang="en-US" altLang="zh-CN" dirty="0" smtClean="0">
                <a:latin typeface="Arial" pitchFamily="34" charset="0"/>
              </a:rPr>
              <a:t>4-4</a:t>
            </a:r>
            <a:r>
              <a:rPr lang="zh-CN" altLang="en-US" dirty="0" smtClean="0">
                <a:latin typeface="Arial" pitchFamily="34" charset="0"/>
              </a:rPr>
              <a:t>）</a:t>
            </a:r>
            <a:br>
              <a:rPr lang="zh-CN" altLang="en-US" dirty="0" smtClean="0">
                <a:latin typeface="Arial" pitchFamily="34" charset="0"/>
              </a:rPr>
            </a:br>
            <a:endParaRPr lang="zh-CN" altLang="en-US" dirty="0"/>
          </a:p>
        </p:txBody>
      </p:sp>
      <p:sp>
        <p:nvSpPr>
          <p:cNvPr id="3" name="竖排文字占位符 2"/>
          <p:cNvSpPr>
            <a:spLocks noGrp="1"/>
          </p:cNvSpPr>
          <p:nvPr>
            <p:ph type="body" orient="vert" idx="1"/>
          </p:nvPr>
        </p:nvSpPr>
        <p:spPr/>
        <p:txBody>
          <a:bodyPr/>
          <a:lstStyle/>
          <a:p>
            <a:pPr>
              <a:lnSpc>
                <a:spcPct val="80000"/>
              </a:lnSpc>
            </a:pPr>
            <a:r>
              <a:rPr lang="zh-CN" altLang="en-US" dirty="0" smtClean="0">
                <a:latin typeface="Arial" pitchFamily="34" charset="0"/>
              </a:rPr>
              <a:t>成帧方法之四</a:t>
            </a:r>
            <a:r>
              <a:rPr lang="en-US" altLang="zh-CN" dirty="0" smtClean="0">
                <a:latin typeface="Arial" pitchFamily="34" charset="0"/>
              </a:rPr>
              <a:t>:</a:t>
            </a:r>
          </a:p>
          <a:p>
            <a:pPr lvl="1">
              <a:lnSpc>
                <a:spcPct val="80000"/>
              </a:lnSpc>
            </a:pPr>
            <a:r>
              <a:rPr lang="zh-CN" altLang="en-US" dirty="0" smtClean="0">
                <a:latin typeface="Arial" pitchFamily="34" charset="0"/>
              </a:rPr>
              <a:t>物理层编码违例法</a:t>
            </a:r>
          </a:p>
          <a:p>
            <a:pPr lvl="2">
              <a:lnSpc>
                <a:spcPct val="80000"/>
              </a:lnSpc>
            </a:pPr>
            <a:r>
              <a:rPr lang="zh-CN" altLang="en-US" dirty="0" smtClean="0">
                <a:latin typeface="Arial" pitchFamily="34" charset="0"/>
              </a:rPr>
              <a:t>只适用于物理层编码有冗余的网络</a:t>
            </a:r>
          </a:p>
          <a:p>
            <a:pPr lvl="2">
              <a:lnSpc>
                <a:spcPct val="80000"/>
              </a:lnSpc>
            </a:pPr>
            <a:r>
              <a:rPr lang="en-US" altLang="zh-CN" dirty="0" smtClean="0">
                <a:latin typeface="Arial" pitchFamily="34" charset="0"/>
              </a:rPr>
              <a:t>802 LAN</a:t>
            </a:r>
            <a:r>
              <a:rPr lang="zh-CN" altLang="en-US" dirty="0" smtClean="0">
                <a:latin typeface="Arial" pitchFamily="34" charset="0"/>
              </a:rPr>
              <a:t>：</a:t>
            </a:r>
            <a:r>
              <a:rPr lang="en-US" altLang="zh-CN" dirty="0" smtClean="0">
                <a:latin typeface="Arial" pitchFamily="34" charset="0"/>
              </a:rPr>
              <a:t>Manchester encoding or Differential Manchester encoding </a:t>
            </a:r>
            <a:r>
              <a:rPr lang="zh-CN" altLang="en-US" dirty="0" smtClean="0">
                <a:latin typeface="Arial" pitchFamily="34" charset="0"/>
              </a:rPr>
              <a:t>用</a:t>
            </a:r>
            <a:r>
              <a:rPr lang="en-US" altLang="zh-CN" dirty="0" smtClean="0">
                <a:latin typeface="Arial" pitchFamily="34" charset="0"/>
              </a:rPr>
              <a:t>high-low pair/low-high pair</a:t>
            </a:r>
            <a:r>
              <a:rPr lang="zh-CN" altLang="en-US" dirty="0" smtClean="0">
                <a:latin typeface="Arial" pitchFamily="34" charset="0"/>
              </a:rPr>
              <a:t>表示</a:t>
            </a:r>
            <a:r>
              <a:rPr lang="en-US" altLang="zh-CN" dirty="0" smtClean="0">
                <a:latin typeface="Arial" pitchFamily="34" charset="0"/>
              </a:rPr>
              <a:t>1/0</a:t>
            </a:r>
            <a:r>
              <a:rPr lang="zh-CN" altLang="en-US" dirty="0" smtClean="0">
                <a:latin typeface="Arial" pitchFamily="34" charset="0"/>
              </a:rPr>
              <a:t>，</a:t>
            </a:r>
            <a:r>
              <a:rPr lang="en-US" altLang="zh-CN" dirty="0" smtClean="0">
                <a:latin typeface="Arial" pitchFamily="34" charset="0"/>
              </a:rPr>
              <a:t>high-high/low-low</a:t>
            </a:r>
            <a:r>
              <a:rPr lang="zh-CN" altLang="en-US" dirty="0" smtClean="0">
                <a:latin typeface="Arial" pitchFamily="34" charset="0"/>
              </a:rPr>
              <a:t>不表示数据，可以用来做定界符。</a:t>
            </a:r>
          </a:p>
          <a:p>
            <a:endParaRPr lang="zh-CN" altLang="en-US" dirty="0"/>
          </a:p>
        </p:txBody>
      </p:sp>
      <p:pic>
        <p:nvPicPr>
          <p:cNvPr id="4" name="Picture 4">
            <a:hlinkClick r:id="" action="ppaction://hlinkshowjump?jump=lastslideviewed"/>
          </p:cNvPr>
          <p:cNvPicPr>
            <a:picLocks noChangeAspect="1" noChangeArrowheads="1"/>
          </p:cNvPicPr>
          <p:nvPr/>
        </p:nvPicPr>
        <p:blipFill>
          <a:blip r:embed="rId2"/>
          <a:srcRect/>
          <a:stretch>
            <a:fillRect/>
          </a:stretch>
        </p:blipFill>
        <p:spPr bwMode="auto">
          <a:xfrm>
            <a:off x="1000100" y="2857496"/>
            <a:ext cx="7315200" cy="29718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8"/>
          <p:cNvSpPr>
            <a:spLocks noChangeArrowheads="1"/>
          </p:cNvSpPr>
          <p:nvPr/>
        </p:nvSpPr>
        <p:spPr bwMode="auto">
          <a:xfrm>
            <a:off x="1143000" y="457200"/>
            <a:ext cx="7162800" cy="838200"/>
          </a:xfrm>
          <a:prstGeom prst="rect">
            <a:avLst/>
          </a:prstGeom>
          <a:noFill/>
          <a:ln w="12700">
            <a:noFill/>
            <a:miter lim="800000"/>
            <a:headEnd/>
            <a:tailEnd/>
          </a:ln>
        </p:spPr>
        <p:txBody>
          <a:bodyPr lIns="90479" tIns="44446" rIns="90479" bIns="44446" anchor="b"/>
          <a:lstStyle/>
          <a:p>
            <a:pPr algn="ctr" eaLnBrk="0" hangingPunct="0">
              <a:lnSpc>
                <a:spcPct val="90000"/>
              </a:lnSpc>
            </a:pPr>
            <a:r>
              <a:rPr kumimoji="0" lang="en-US" altLang="zh-CN" sz="3200" dirty="0">
                <a:solidFill>
                  <a:schemeClr val="bg1"/>
                </a:solidFill>
                <a:latin typeface="Arial" pitchFamily="34" charset="0"/>
              </a:rPr>
              <a:t>3.1	</a:t>
            </a:r>
            <a:r>
              <a:rPr kumimoji="0" lang="zh-CN" altLang="en-US" sz="3200" dirty="0">
                <a:solidFill>
                  <a:schemeClr val="bg1"/>
                </a:solidFill>
                <a:latin typeface="Arial" pitchFamily="34" charset="0"/>
              </a:rPr>
              <a:t>定义和功能（</a:t>
            </a:r>
            <a:r>
              <a:rPr kumimoji="0" lang="en-US" altLang="zh-CN" sz="3200" dirty="0">
                <a:solidFill>
                  <a:schemeClr val="bg1"/>
                </a:solidFill>
                <a:latin typeface="Arial" pitchFamily="34" charset="0"/>
              </a:rPr>
              <a:t>4-4</a:t>
            </a:r>
            <a:r>
              <a:rPr kumimoji="0" lang="zh-CN" altLang="en-US" sz="3200" dirty="0">
                <a:solidFill>
                  <a:schemeClr val="bg1"/>
                </a:solidFill>
                <a:latin typeface="Arial" pitchFamily="34" charset="0"/>
              </a:rPr>
              <a:t>）</a:t>
            </a:r>
          </a:p>
        </p:txBody>
      </p:sp>
      <p:sp>
        <p:nvSpPr>
          <p:cNvPr id="18435" name="Rectangle 1029"/>
          <p:cNvSpPr>
            <a:spLocks noChangeArrowheads="1"/>
          </p:cNvSpPr>
          <p:nvPr/>
        </p:nvSpPr>
        <p:spPr bwMode="auto">
          <a:xfrm>
            <a:off x="1143000" y="1600200"/>
            <a:ext cx="7162800" cy="4267200"/>
          </a:xfrm>
          <a:prstGeom prst="rect">
            <a:avLst/>
          </a:prstGeom>
          <a:noFill/>
          <a:ln w="12700">
            <a:noFill/>
            <a:miter lim="800000"/>
            <a:headEnd/>
            <a:tailEnd/>
          </a:ln>
        </p:spPr>
        <p:txBody>
          <a:bodyPr lIns="90479" tIns="44446" rIns="90479" bIns="44446"/>
          <a:lstStyle/>
          <a:p>
            <a:pPr marL="285750" indent="-285750" eaLnBrk="0" hangingPunct="0">
              <a:lnSpc>
                <a:spcPct val="80000"/>
              </a:lnSpc>
              <a:spcBef>
                <a:spcPct val="30000"/>
              </a:spcBef>
              <a:buClr>
                <a:schemeClr val="bg1"/>
              </a:buClr>
              <a:buFont typeface="Wingdings" pitchFamily="2" charset="2"/>
              <a:buChar char="§"/>
            </a:pPr>
            <a:r>
              <a:rPr kumimoji="0" lang="zh-CN" altLang="en-US" dirty="0">
                <a:solidFill>
                  <a:schemeClr val="bg1"/>
                </a:solidFill>
                <a:latin typeface="Arial" pitchFamily="34" charset="0"/>
              </a:rPr>
              <a:t>成帧方法之四</a:t>
            </a:r>
            <a:r>
              <a:rPr kumimoji="0" lang="en-US" altLang="zh-CN" dirty="0">
                <a:solidFill>
                  <a:schemeClr val="bg1"/>
                </a:solidFill>
                <a:latin typeface="Arial" pitchFamily="34" charset="0"/>
              </a:rPr>
              <a:t>:</a:t>
            </a:r>
          </a:p>
          <a:p>
            <a:pPr marL="685800" lvl="1" indent="-228600" eaLnBrk="0" hangingPunct="0">
              <a:lnSpc>
                <a:spcPct val="80000"/>
              </a:lnSpc>
              <a:spcBef>
                <a:spcPct val="30000"/>
              </a:spcBef>
              <a:buClr>
                <a:schemeClr val="bg1"/>
              </a:buClr>
              <a:buFontTx/>
              <a:buChar char="-"/>
            </a:pPr>
            <a:r>
              <a:rPr kumimoji="0" lang="zh-CN" altLang="en-US" sz="2000" dirty="0">
                <a:solidFill>
                  <a:schemeClr val="bg1"/>
                </a:solidFill>
                <a:latin typeface="Arial" pitchFamily="34" charset="0"/>
              </a:rPr>
              <a:t>物理层编码违例法</a:t>
            </a:r>
          </a:p>
          <a:p>
            <a:pPr marL="1143000" lvl="2" indent="-228600" eaLnBrk="0" hangingPunct="0">
              <a:lnSpc>
                <a:spcPct val="80000"/>
              </a:lnSpc>
              <a:spcBef>
                <a:spcPct val="30000"/>
              </a:spcBef>
              <a:buClr>
                <a:schemeClr val="bg1"/>
              </a:buClr>
              <a:buFontTx/>
              <a:buChar char="•"/>
            </a:pPr>
            <a:r>
              <a:rPr kumimoji="0" lang="zh-CN" altLang="en-US" sz="2000" dirty="0">
                <a:solidFill>
                  <a:schemeClr val="bg1"/>
                </a:solidFill>
                <a:latin typeface="Arial" pitchFamily="34" charset="0"/>
              </a:rPr>
              <a:t>只适用于物理层编码有冗余的网络</a:t>
            </a:r>
          </a:p>
          <a:p>
            <a:pPr marL="1143000" lvl="2" indent="-228600" eaLnBrk="0" hangingPunct="0">
              <a:lnSpc>
                <a:spcPct val="80000"/>
              </a:lnSpc>
              <a:spcBef>
                <a:spcPct val="30000"/>
              </a:spcBef>
              <a:buClr>
                <a:schemeClr val="bg1"/>
              </a:buClr>
              <a:buFontTx/>
              <a:buChar char="•"/>
            </a:pPr>
            <a:r>
              <a:rPr kumimoji="0" lang="en-US" altLang="zh-CN" sz="2000" dirty="0">
                <a:solidFill>
                  <a:schemeClr val="bg1"/>
                </a:solidFill>
                <a:latin typeface="Arial" pitchFamily="34" charset="0"/>
              </a:rPr>
              <a:t>802 LAN</a:t>
            </a:r>
            <a:r>
              <a:rPr kumimoji="0" lang="zh-CN" altLang="en-US" sz="2000" dirty="0">
                <a:solidFill>
                  <a:schemeClr val="bg1"/>
                </a:solidFill>
                <a:latin typeface="Arial" pitchFamily="34" charset="0"/>
              </a:rPr>
              <a:t>：</a:t>
            </a:r>
            <a:r>
              <a:rPr kumimoji="0" lang="en-US" altLang="zh-CN" sz="2000" dirty="0">
                <a:solidFill>
                  <a:schemeClr val="bg1"/>
                </a:solidFill>
                <a:latin typeface="Arial" pitchFamily="34" charset="0"/>
              </a:rPr>
              <a:t>Manchester encoding or Differential Manchester encoding </a:t>
            </a:r>
            <a:r>
              <a:rPr kumimoji="0" lang="zh-CN" altLang="en-US" sz="2000" dirty="0">
                <a:solidFill>
                  <a:schemeClr val="bg1"/>
                </a:solidFill>
                <a:latin typeface="Arial" pitchFamily="34" charset="0"/>
              </a:rPr>
              <a:t>用</a:t>
            </a:r>
            <a:r>
              <a:rPr kumimoji="0" lang="en-US" altLang="zh-CN" sz="2000" dirty="0">
                <a:solidFill>
                  <a:schemeClr val="bg1"/>
                </a:solidFill>
                <a:latin typeface="Arial" pitchFamily="34" charset="0"/>
              </a:rPr>
              <a:t>high-low pair/low-high pair</a:t>
            </a:r>
            <a:r>
              <a:rPr kumimoji="0" lang="zh-CN" altLang="en-US" sz="2000" dirty="0">
                <a:solidFill>
                  <a:schemeClr val="bg1"/>
                </a:solidFill>
                <a:latin typeface="Arial" pitchFamily="34" charset="0"/>
              </a:rPr>
              <a:t>表示</a:t>
            </a:r>
            <a:r>
              <a:rPr kumimoji="0" lang="en-US" altLang="zh-CN" sz="2000" dirty="0">
                <a:solidFill>
                  <a:schemeClr val="bg1"/>
                </a:solidFill>
                <a:latin typeface="Arial" pitchFamily="34" charset="0"/>
              </a:rPr>
              <a:t>1/0</a:t>
            </a:r>
            <a:r>
              <a:rPr kumimoji="0" lang="zh-CN" altLang="en-US" sz="2000" dirty="0">
                <a:solidFill>
                  <a:schemeClr val="bg1"/>
                </a:solidFill>
                <a:latin typeface="Arial" pitchFamily="34" charset="0"/>
              </a:rPr>
              <a:t>，</a:t>
            </a:r>
            <a:r>
              <a:rPr kumimoji="0" lang="en-US" altLang="zh-CN" sz="2000" dirty="0">
                <a:solidFill>
                  <a:schemeClr val="bg1"/>
                </a:solidFill>
                <a:latin typeface="Arial" pitchFamily="34" charset="0"/>
              </a:rPr>
              <a:t>high-high/low-low</a:t>
            </a:r>
            <a:r>
              <a:rPr kumimoji="0" lang="zh-CN" altLang="en-US" sz="2000" dirty="0">
                <a:solidFill>
                  <a:schemeClr val="bg1"/>
                </a:solidFill>
                <a:latin typeface="Arial" pitchFamily="34" charset="0"/>
              </a:rPr>
              <a:t>不表示数据，可以用来做定界符。</a:t>
            </a:r>
          </a:p>
          <a:p>
            <a:pPr marL="1143000" lvl="2" indent="-228600" eaLnBrk="0" hangingPunct="0">
              <a:lnSpc>
                <a:spcPct val="80000"/>
              </a:lnSpc>
              <a:spcBef>
                <a:spcPct val="30000"/>
              </a:spcBef>
              <a:buClr>
                <a:schemeClr val="bg1"/>
              </a:buClr>
            </a:pPr>
            <a:endParaRPr kumimoji="0" lang="zh-CN" altLang="en-US" dirty="0">
              <a:solidFill>
                <a:schemeClr val="bg1"/>
              </a:solidFill>
              <a:latin typeface="Arial" pitchFamily="34" charset="0"/>
            </a:endParaRPr>
          </a:p>
          <a:p>
            <a:pPr marL="285750" indent="-285750" eaLnBrk="0" hangingPunct="0">
              <a:lnSpc>
                <a:spcPct val="80000"/>
              </a:lnSpc>
              <a:spcBef>
                <a:spcPct val="30000"/>
              </a:spcBef>
              <a:buClr>
                <a:schemeClr val="bg1"/>
              </a:buClr>
              <a:buFont typeface="Wingdings" pitchFamily="2" charset="2"/>
              <a:buChar char="§"/>
            </a:pPr>
            <a:r>
              <a:rPr kumimoji="0" lang="zh-CN" altLang="en-US" dirty="0">
                <a:solidFill>
                  <a:schemeClr val="bg1"/>
                </a:solidFill>
                <a:latin typeface="Arial" pitchFamily="34" charset="0"/>
              </a:rPr>
              <a:t>注意：在很多数据链路协议中，使用字符计数法和一种其它方法的组合。</a:t>
            </a:r>
          </a:p>
          <a:p>
            <a:pPr marL="285750" indent="-285750" eaLnBrk="0" hangingPunct="0">
              <a:lnSpc>
                <a:spcPct val="80000"/>
              </a:lnSpc>
              <a:spcBef>
                <a:spcPct val="30000"/>
              </a:spcBef>
              <a:buClr>
                <a:schemeClr val="bg1"/>
              </a:buClr>
              <a:buFont typeface="Wingdings" pitchFamily="2" charset="2"/>
              <a:buChar char="§"/>
            </a:pPr>
            <a:endParaRPr kumimoji="0" lang="zh-CN" altLang="en-US" dirty="0">
              <a:solidFill>
                <a:schemeClr val="bg1"/>
              </a:solidFill>
              <a:latin typeface="Arial" pitchFamily="34" charset="0"/>
            </a:endParaRPr>
          </a:p>
          <a:p>
            <a:pPr marL="285750" indent="-285750" eaLnBrk="0" hangingPunct="0">
              <a:lnSpc>
                <a:spcPct val="80000"/>
              </a:lnSpc>
              <a:spcBef>
                <a:spcPct val="30000"/>
              </a:spcBef>
              <a:buClr>
                <a:schemeClr val="bg1"/>
              </a:buClr>
              <a:buFont typeface="Wingdings" pitchFamily="2" charset="2"/>
              <a:buChar char="§"/>
            </a:pPr>
            <a:endParaRPr kumimoji="0" lang="en-US" altLang="zh-CN" dirty="0">
              <a:solidFill>
                <a:schemeClr val="bg1"/>
              </a:solidFill>
              <a:latin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zh-CN" smtClean="0"/>
              <a:t>3.1	</a:t>
            </a:r>
            <a:r>
              <a:rPr lang="zh-CN" altLang="en-US" smtClean="0"/>
              <a:t>定义和功能（</a:t>
            </a:r>
            <a:r>
              <a:rPr lang="en-US" altLang="zh-CN" smtClean="0"/>
              <a:t>5</a:t>
            </a:r>
            <a:r>
              <a:rPr lang="zh-CN" altLang="en-US" smtClean="0"/>
              <a:t>）</a:t>
            </a:r>
          </a:p>
        </p:txBody>
      </p:sp>
      <p:sp>
        <p:nvSpPr>
          <p:cNvPr id="19459" name="Rectangle 3"/>
          <p:cNvSpPr>
            <a:spLocks noGrp="1" noChangeArrowheads="1"/>
          </p:cNvSpPr>
          <p:nvPr>
            <p:ph type="body" idx="1"/>
          </p:nvPr>
        </p:nvSpPr>
        <p:spPr>
          <a:xfrm>
            <a:off x="990600" y="1676400"/>
            <a:ext cx="7162800" cy="4648200"/>
          </a:xfrm>
        </p:spPr>
        <p:txBody>
          <a:bodyPr/>
          <a:lstStyle/>
          <a:p>
            <a:pPr>
              <a:buFont typeface="Wingdings" pitchFamily="2" charset="2"/>
              <a:buNone/>
            </a:pPr>
            <a:r>
              <a:rPr lang="en-US" altLang="zh-CN" b="1" smtClean="0"/>
              <a:t>3.1.4  </a:t>
            </a:r>
            <a:r>
              <a:rPr lang="zh-CN" altLang="en-US" b="1" smtClean="0"/>
              <a:t>差错控制</a:t>
            </a:r>
          </a:p>
          <a:p>
            <a:r>
              <a:rPr lang="zh-CN" altLang="en-US" b="1" smtClean="0"/>
              <a:t>一般方法：接收方给发送方一个反馈（响应）。</a:t>
            </a:r>
          </a:p>
          <a:p>
            <a:r>
              <a:rPr lang="zh-CN" altLang="en-US" b="1" smtClean="0"/>
              <a:t>出错情况</a:t>
            </a:r>
          </a:p>
          <a:p>
            <a:pPr lvl="1"/>
            <a:r>
              <a:rPr lang="zh-CN" altLang="en-US" b="1" smtClean="0"/>
              <a:t>帧（包括发送帧和响应帧）出错；</a:t>
            </a:r>
          </a:p>
          <a:p>
            <a:pPr lvl="1"/>
            <a:r>
              <a:rPr lang="zh-CN" altLang="en-US" b="1" smtClean="0"/>
              <a:t>帧（包括发送帧和响应帧）丢失</a:t>
            </a:r>
          </a:p>
          <a:p>
            <a:r>
              <a:rPr lang="zh-CN" altLang="en-US" b="1" smtClean="0"/>
              <a:t>通过计时器和序号保证每帧最终交给目的网络层仅一次是数据链路层的一个主要功能。</a:t>
            </a:r>
          </a:p>
          <a:p>
            <a:pPr>
              <a:spcBef>
                <a:spcPct val="40000"/>
              </a:spcBef>
              <a:buFont typeface="Wingdings" pitchFamily="2" charset="2"/>
              <a:buNone/>
            </a:pPr>
            <a:r>
              <a:rPr lang="en-US" altLang="zh-CN" b="1" smtClean="0"/>
              <a:t>3.1.5  </a:t>
            </a:r>
            <a:r>
              <a:rPr lang="zh-CN" altLang="en-US" b="1" smtClean="0"/>
              <a:t>流量控制</a:t>
            </a:r>
          </a:p>
          <a:p>
            <a:r>
              <a:rPr lang="zh-CN" altLang="en-US" b="1" smtClean="0"/>
              <a:t>基于反馈机制：限制发送方的发送速率不要超过接受方能够处理的速率。</a:t>
            </a:r>
          </a:p>
          <a:p>
            <a:r>
              <a:rPr lang="zh-CN" altLang="en-US" b="1" smtClean="0"/>
              <a:t>流量控制主要在传输层实现</a:t>
            </a:r>
          </a:p>
          <a:p>
            <a:pPr lvl="1"/>
            <a:endParaRPr lang="en-US" altLang="zh-CN" b="1"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zh-CN" smtClean="0"/>
              <a:t>3.2	</a:t>
            </a:r>
            <a:r>
              <a:rPr lang="zh-CN" altLang="en-US" smtClean="0"/>
              <a:t>错误检测和纠正（</a:t>
            </a:r>
            <a:r>
              <a:rPr lang="en-US" altLang="zh-CN" smtClean="0"/>
              <a:t>1</a:t>
            </a:r>
            <a:r>
              <a:rPr lang="zh-CN" altLang="en-US" smtClean="0"/>
              <a:t>）</a:t>
            </a:r>
          </a:p>
        </p:txBody>
      </p:sp>
      <p:sp>
        <p:nvSpPr>
          <p:cNvPr id="20483" name="Rectangle 3"/>
          <p:cNvSpPr>
            <a:spLocks noGrp="1" noChangeArrowheads="1"/>
          </p:cNvSpPr>
          <p:nvPr>
            <p:ph type="body" idx="1"/>
          </p:nvPr>
        </p:nvSpPr>
        <p:spPr>
          <a:xfrm>
            <a:off x="990600" y="1676400"/>
            <a:ext cx="7239000" cy="4267200"/>
          </a:xfrm>
        </p:spPr>
        <p:txBody>
          <a:bodyPr/>
          <a:lstStyle/>
          <a:p>
            <a:r>
              <a:rPr lang="zh-CN" altLang="en-US" sz="2000" b="1" dirty="0" smtClean="0"/>
              <a:t>差错出现的特点：随机，连续突发（</a:t>
            </a:r>
            <a:r>
              <a:rPr lang="en-US" altLang="zh-CN" sz="2000" b="1" dirty="0" smtClean="0"/>
              <a:t>burst</a:t>
            </a:r>
            <a:r>
              <a:rPr lang="zh-CN" altLang="en-US" sz="2000" b="1" dirty="0" smtClean="0"/>
              <a:t>）</a:t>
            </a:r>
          </a:p>
          <a:p>
            <a:r>
              <a:rPr lang="zh-CN" altLang="en-US" sz="2000" b="1" dirty="0" smtClean="0"/>
              <a:t>处理差错的两种基本策略</a:t>
            </a:r>
          </a:p>
          <a:p>
            <a:pPr lvl="1"/>
            <a:r>
              <a:rPr lang="zh-CN" altLang="en-US" sz="1800" b="1" dirty="0" smtClean="0">
                <a:solidFill>
                  <a:schemeClr val="accent1"/>
                </a:solidFill>
              </a:rPr>
              <a:t>使用纠错码</a:t>
            </a:r>
            <a:r>
              <a:rPr lang="zh-CN" altLang="en-US" sz="1800" b="1" dirty="0" smtClean="0"/>
              <a:t>：发送方在每个数据块中加入足够的冗余信息，使得接收方能够判断接收到的数据是否有错，并能纠正错误。</a:t>
            </a:r>
          </a:p>
          <a:p>
            <a:pPr lvl="1"/>
            <a:r>
              <a:rPr lang="zh-CN" altLang="en-US" sz="1800" b="1" dirty="0" smtClean="0">
                <a:solidFill>
                  <a:schemeClr val="accent1"/>
                </a:solidFill>
              </a:rPr>
              <a:t>使用检错码</a:t>
            </a:r>
            <a:r>
              <a:rPr lang="zh-CN" altLang="en-US" sz="1800" b="1" dirty="0" smtClean="0"/>
              <a:t>：发送方在每个数据块中加入足够的冗余信息，使得接收方能够判断接收到的数据是否有错，但不能判断哪里有错。</a:t>
            </a:r>
          </a:p>
          <a:p>
            <a:pPr>
              <a:spcBef>
                <a:spcPct val="40000"/>
              </a:spcBef>
              <a:buFont typeface="Wingdings" pitchFamily="2" charset="2"/>
              <a:buNone/>
            </a:pPr>
            <a:r>
              <a:rPr lang="en-US" altLang="zh-CN" sz="2000" b="1" dirty="0" smtClean="0"/>
              <a:t>3.2.1	</a:t>
            </a:r>
            <a:r>
              <a:rPr lang="zh-CN" altLang="en-US" sz="2000" b="1" dirty="0" smtClean="0"/>
              <a:t>纠错码</a:t>
            </a:r>
          </a:p>
          <a:p>
            <a:r>
              <a:rPr lang="zh-CN" altLang="en-US" sz="2000" b="1" dirty="0" smtClean="0"/>
              <a:t>码字（</a:t>
            </a:r>
            <a:r>
              <a:rPr lang="en-US" altLang="zh-CN" sz="2000" b="1" dirty="0" smtClean="0"/>
              <a:t>codeword</a:t>
            </a:r>
            <a:r>
              <a:rPr lang="zh-CN" altLang="en-US" sz="2000" b="1" dirty="0" smtClean="0"/>
              <a:t>）：一个帧包括</a:t>
            </a:r>
            <a:r>
              <a:rPr lang="en-US" altLang="zh-CN" sz="2000" b="1" dirty="0" smtClean="0"/>
              <a:t>m</a:t>
            </a:r>
            <a:r>
              <a:rPr lang="zh-CN" altLang="en-US" sz="2000" b="1" dirty="0" smtClean="0"/>
              <a:t>个数据位，</a:t>
            </a:r>
            <a:r>
              <a:rPr lang="en-US" altLang="zh-CN" sz="2000" b="1" dirty="0" smtClean="0"/>
              <a:t>r</a:t>
            </a:r>
            <a:r>
              <a:rPr lang="zh-CN" altLang="en-US" sz="2000" b="1" dirty="0" smtClean="0"/>
              <a:t>个校验位，</a:t>
            </a:r>
            <a:r>
              <a:rPr lang="en-US" altLang="zh-CN" sz="2000" b="1" dirty="0" smtClean="0"/>
              <a:t>n = m + r</a:t>
            </a:r>
            <a:r>
              <a:rPr lang="zh-CN" altLang="en-US" sz="2000" b="1" dirty="0" smtClean="0"/>
              <a:t>，则此</a:t>
            </a:r>
            <a:r>
              <a:rPr lang="en-US" altLang="zh-CN" sz="2000" b="1" dirty="0" smtClean="0"/>
              <a:t>n</a:t>
            </a:r>
            <a:r>
              <a:rPr lang="zh-CN" altLang="en-US" sz="2000" b="1" dirty="0" smtClean="0"/>
              <a:t>比特单元称为</a:t>
            </a:r>
            <a:r>
              <a:rPr lang="en-US" altLang="zh-CN" sz="2000" b="1" dirty="0" smtClean="0"/>
              <a:t>n</a:t>
            </a:r>
            <a:r>
              <a:rPr lang="zh-CN" altLang="en-US" sz="2000" b="1" dirty="0" smtClean="0"/>
              <a:t>位码字。</a:t>
            </a:r>
          </a:p>
          <a:p>
            <a:r>
              <a:rPr lang="zh-CN" altLang="en-US" sz="2000" b="1" dirty="0" smtClean="0"/>
              <a:t>海明距离（</a:t>
            </a:r>
            <a:r>
              <a:rPr lang="en-US" altLang="zh-CN" sz="2000" b="1" dirty="0" smtClean="0"/>
              <a:t>Hamming distance</a:t>
            </a:r>
            <a:r>
              <a:rPr lang="zh-CN" altLang="en-US" sz="2000" b="1" dirty="0" smtClean="0"/>
              <a:t>）：两个码字之间对应位上不同的比特位数目。</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竖排文字占位符 2"/>
          <p:cNvSpPr>
            <a:spLocks noGrp="1"/>
          </p:cNvSpPr>
          <p:nvPr>
            <p:ph type="body" orient="vert" idx="1"/>
          </p:nvPr>
        </p:nvSpPr>
        <p:spPr/>
        <p:txBody>
          <a:bodyPr/>
          <a:lstStyle/>
          <a:p>
            <a:endParaRPr lang="zh-CN" altLang="en-US" dirty="0"/>
          </a:p>
        </p:txBody>
      </p:sp>
      <p:pic>
        <p:nvPicPr>
          <p:cNvPr id="4" name="Picture 3"/>
          <p:cNvPicPr>
            <a:picLocks noChangeAspect="1" noChangeArrowheads="1"/>
          </p:cNvPicPr>
          <p:nvPr/>
        </p:nvPicPr>
        <p:blipFill>
          <a:blip r:embed="rId2"/>
          <a:srcRect/>
          <a:stretch>
            <a:fillRect/>
          </a:stretch>
        </p:blipFill>
        <p:spPr bwMode="auto">
          <a:xfrm>
            <a:off x="762000" y="571500"/>
            <a:ext cx="7620000" cy="57150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zh-CN" smtClean="0"/>
              <a:t>3.2	</a:t>
            </a:r>
            <a:r>
              <a:rPr lang="zh-CN" altLang="en-US" smtClean="0"/>
              <a:t>错误检测和纠正（</a:t>
            </a:r>
            <a:r>
              <a:rPr lang="en-US" altLang="zh-CN" smtClean="0"/>
              <a:t>2</a:t>
            </a:r>
            <a:r>
              <a:rPr lang="zh-CN" altLang="en-US" smtClean="0"/>
              <a:t>）</a:t>
            </a:r>
          </a:p>
        </p:txBody>
      </p:sp>
      <p:sp>
        <p:nvSpPr>
          <p:cNvPr id="21507" name="Rectangle 3"/>
          <p:cNvSpPr>
            <a:spLocks noGrp="1" noChangeArrowheads="1"/>
          </p:cNvSpPr>
          <p:nvPr>
            <p:ph type="body" idx="1"/>
          </p:nvPr>
        </p:nvSpPr>
        <p:spPr>
          <a:xfrm>
            <a:off x="990600" y="1676400"/>
            <a:ext cx="7162800" cy="4800600"/>
          </a:xfrm>
        </p:spPr>
        <p:txBody>
          <a:bodyPr/>
          <a:lstStyle/>
          <a:p>
            <a:pPr lvl="1"/>
            <a:r>
              <a:rPr lang="zh-CN" altLang="en-US" b="1" smtClean="0"/>
              <a:t>例：</a:t>
            </a:r>
            <a:r>
              <a:rPr lang="en-US" altLang="zh-CN" b="1" smtClean="0"/>
              <a:t>0000000000 </a:t>
            </a:r>
            <a:r>
              <a:rPr lang="zh-CN" altLang="en-US" b="1" smtClean="0"/>
              <a:t>与</a:t>
            </a:r>
            <a:r>
              <a:rPr lang="en-US" altLang="zh-CN" b="1" smtClean="0"/>
              <a:t>0000011111</a:t>
            </a:r>
            <a:r>
              <a:rPr lang="zh-CN" altLang="en-US" b="1" smtClean="0"/>
              <a:t>的海明距离为</a:t>
            </a:r>
            <a:r>
              <a:rPr lang="en-US" altLang="zh-CN" b="1" smtClean="0"/>
              <a:t>5</a:t>
            </a:r>
          </a:p>
          <a:p>
            <a:pPr lvl="1"/>
            <a:r>
              <a:rPr lang="zh-CN" altLang="en-US" b="1" smtClean="0"/>
              <a:t>如果两个码字的海明距离为</a:t>
            </a:r>
            <a:r>
              <a:rPr lang="en-US" altLang="zh-CN" b="1" smtClean="0"/>
              <a:t>d</a:t>
            </a:r>
            <a:r>
              <a:rPr lang="zh-CN" altLang="en-US" b="1" smtClean="0"/>
              <a:t>，则需要</a:t>
            </a:r>
            <a:r>
              <a:rPr lang="en-US" altLang="zh-CN" b="1" smtClean="0"/>
              <a:t>d</a:t>
            </a:r>
            <a:r>
              <a:rPr lang="zh-CN" altLang="en-US" b="1" smtClean="0"/>
              <a:t>个单比特错就可以把一个码字转换成另一个码字；</a:t>
            </a:r>
          </a:p>
          <a:p>
            <a:pPr lvl="1"/>
            <a:r>
              <a:rPr lang="zh-CN" altLang="en-US" b="1" smtClean="0"/>
              <a:t>为了检查出</a:t>
            </a:r>
            <a:r>
              <a:rPr lang="en-US" altLang="zh-CN" b="1" smtClean="0"/>
              <a:t>d</a:t>
            </a:r>
            <a:r>
              <a:rPr lang="zh-CN" altLang="en-US" b="1" smtClean="0"/>
              <a:t>个错（单比特错），需要使用海明距离为 </a:t>
            </a:r>
            <a:r>
              <a:rPr lang="en-US" altLang="zh-CN" b="1" smtClean="0"/>
              <a:t>d + 1 </a:t>
            </a:r>
            <a:r>
              <a:rPr lang="zh-CN" altLang="en-US" b="1" smtClean="0"/>
              <a:t>的编码；</a:t>
            </a:r>
          </a:p>
          <a:p>
            <a:pPr lvl="1"/>
            <a:r>
              <a:rPr lang="zh-CN" altLang="en-US" b="1" smtClean="0"/>
              <a:t>为了纠正</a:t>
            </a:r>
            <a:r>
              <a:rPr lang="en-US" altLang="zh-CN" b="1" smtClean="0"/>
              <a:t>d</a:t>
            </a:r>
            <a:r>
              <a:rPr lang="zh-CN" altLang="en-US" b="1" smtClean="0"/>
              <a:t>个错，需要使用海明距离为 </a:t>
            </a:r>
            <a:r>
              <a:rPr lang="en-US" altLang="zh-CN" b="1" smtClean="0"/>
              <a:t>2d + 1 </a:t>
            </a:r>
            <a:r>
              <a:rPr lang="zh-CN" altLang="en-US" b="1" smtClean="0"/>
              <a:t>的编码；</a:t>
            </a:r>
          </a:p>
          <a:p>
            <a:r>
              <a:rPr lang="zh-CN" altLang="en-US" b="1" smtClean="0"/>
              <a:t>最简单的例子是奇偶校验，在数据后填加一个奇偶位（</a:t>
            </a:r>
            <a:r>
              <a:rPr lang="en-US" altLang="zh-CN" b="1" smtClean="0"/>
              <a:t>parity bit</a:t>
            </a:r>
            <a:r>
              <a:rPr lang="zh-CN" altLang="en-US" b="1" smtClean="0"/>
              <a:t>）</a:t>
            </a:r>
          </a:p>
          <a:p>
            <a:pPr lvl="1"/>
            <a:r>
              <a:rPr lang="zh-CN" altLang="en-US" b="1" smtClean="0"/>
              <a:t>例：使用偶校验（“</a:t>
            </a:r>
            <a:r>
              <a:rPr lang="en-US" altLang="zh-CN" b="1" smtClean="0"/>
              <a:t>1”</a:t>
            </a:r>
            <a:r>
              <a:rPr lang="zh-CN" altLang="en-US" b="1" smtClean="0"/>
              <a:t>的个数为偶数）</a:t>
            </a:r>
          </a:p>
          <a:p>
            <a:pPr>
              <a:buFont typeface="Wingdings" pitchFamily="2" charset="2"/>
              <a:buNone/>
            </a:pPr>
            <a:r>
              <a:rPr lang="zh-CN" altLang="en-US" sz="2000" b="1" smtClean="0"/>
              <a:t>		</a:t>
            </a:r>
            <a:r>
              <a:rPr lang="en-US" altLang="zh-CN" sz="2000" b="1" smtClean="0"/>
              <a:t>10110101	——&gt;		101101011</a:t>
            </a:r>
          </a:p>
          <a:p>
            <a:pPr>
              <a:buFont typeface="Wingdings" pitchFamily="2" charset="2"/>
              <a:buNone/>
            </a:pPr>
            <a:r>
              <a:rPr lang="en-US" altLang="zh-CN" sz="2000" b="1" smtClean="0"/>
              <a:t>		10110001	——&gt;		101100010</a:t>
            </a:r>
          </a:p>
          <a:p>
            <a:pPr lvl="1"/>
            <a:r>
              <a:rPr lang="zh-CN" altLang="en-US" b="1" smtClean="0"/>
              <a:t>奇偶校验可以用来检查单个错误。</a:t>
            </a:r>
          </a:p>
          <a:p>
            <a:pPr lvl="1"/>
            <a:r>
              <a:rPr lang="zh-CN" altLang="en-US" b="1" smtClean="0"/>
              <a:t>奇偶校验常分为水平奇偶检验与垂直奇偶检验。</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zh-CN" smtClean="0"/>
              <a:t>3.2	</a:t>
            </a:r>
            <a:r>
              <a:rPr lang="zh-CN" altLang="en-US" smtClean="0"/>
              <a:t>错误检测和纠正（</a:t>
            </a:r>
            <a:r>
              <a:rPr lang="en-US" altLang="zh-CN" smtClean="0"/>
              <a:t>3</a:t>
            </a:r>
            <a:r>
              <a:rPr lang="zh-CN" altLang="en-US" smtClean="0"/>
              <a:t>）</a:t>
            </a:r>
          </a:p>
        </p:txBody>
      </p:sp>
      <p:sp>
        <p:nvSpPr>
          <p:cNvPr id="22531" name="Rectangle 3"/>
          <p:cNvSpPr>
            <a:spLocks noGrp="1" noChangeArrowheads="1"/>
          </p:cNvSpPr>
          <p:nvPr>
            <p:ph type="body" idx="1"/>
          </p:nvPr>
        </p:nvSpPr>
        <p:spPr>
          <a:xfrm>
            <a:off x="685800" y="1447800"/>
            <a:ext cx="8077200" cy="4572000"/>
          </a:xfrm>
        </p:spPr>
        <p:txBody>
          <a:bodyPr/>
          <a:lstStyle/>
          <a:p>
            <a:pPr>
              <a:lnSpc>
                <a:spcPct val="80000"/>
              </a:lnSpc>
            </a:pPr>
            <a:r>
              <a:rPr lang="zh-CN" altLang="en-US" b="1" smtClean="0"/>
              <a:t>设计纠错码</a:t>
            </a:r>
          </a:p>
          <a:p>
            <a:pPr lvl="1">
              <a:lnSpc>
                <a:spcPct val="80000"/>
              </a:lnSpc>
            </a:pPr>
            <a:r>
              <a:rPr lang="zh-CN" altLang="en-US" b="1" smtClean="0"/>
              <a:t>要求：</a:t>
            </a:r>
            <a:r>
              <a:rPr lang="en-US" altLang="zh-CN" b="1" smtClean="0"/>
              <a:t>m</a:t>
            </a:r>
            <a:r>
              <a:rPr lang="zh-CN" altLang="zh-CN" b="1" smtClean="0"/>
              <a:t>个信息位，</a:t>
            </a:r>
            <a:r>
              <a:rPr lang="en-US" altLang="zh-CN" b="1" smtClean="0"/>
              <a:t>r</a:t>
            </a:r>
            <a:r>
              <a:rPr lang="zh-CN" altLang="zh-CN" b="1" smtClean="0"/>
              <a:t>个校验位，纠正单比特错；</a:t>
            </a:r>
          </a:p>
          <a:p>
            <a:pPr lvl="1">
              <a:lnSpc>
                <a:spcPct val="80000"/>
              </a:lnSpc>
            </a:pPr>
            <a:r>
              <a:rPr lang="zh-CN" altLang="zh-CN" b="1" smtClean="0"/>
              <a:t>对2</a:t>
            </a:r>
            <a:r>
              <a:rPr lang="en-US" altLang="zh-CN" b="1" baseline="30000" smtClean="0"/>
              <a:t>m</a:t>
            </a:r>
            <a:r>
              <a:rPr lang="zh-CN" altLang="zh-CN" b="1" smtClean="0"/>
              <a:t>个有效信息中任何一个，有</a:t>
            </a:r>
            <a:r>
              <a:rPr lang="en-US" altLang="zh-CN" b="1" smtClean="0"/>
              <a:t>n</a:t>
            </a:r>
            <a:r>
              <a:rPr lang="zh-CN" altLang="zh-CN" b="1" smtClean="0"/>
              <a:t>个与其距离为1的无效码字，因此有</a:t>
            </a:r>
            <a:r>
              <a:rPr lang="zh-CN" altLang="en-US" b="1" smtClean="0"/>
              <a:t>：</a:t>
            </a:r>
            <a:r>
              <a:rPr lang="en-US" altLang="zh-CN" b="1" smtClean="0"/>
              <a:t>(n + 1) 2</a:t>
            </a:r>
            <a:r>
              <a:rPr lang="en-US" altLang="zh-CN" b="1" baseline="30000" smtClean="0"/>
              <a:t>m</a:t>
            </a:r>
            <a:r>
              <a:rPr lang="en-US" altLang="zh-CN" b="1" smtClean="0"/>
              <a:t> </a:t>
            </a:r>
            <a:r>
              <a:rPr lang="en-US" altLang="zh-CN" b="1" smtClean="0">
                <a:sym typeface="Symbol" pitchFamily="18" charset="2"/>
              </a:rPr>
              <a:t> 2</a:t>
            </a:r>
            <a:r>
              <a:rPr lang="en-US" altLang="zh-CN" b="1" baseline="30000" smtClean="0">
                <a:sym typeface="Symbol" pitchFamily="18" charset="2"/>
              </a:rPr>
              <a:t>n</a:t>
            </a:r>
            <a:endParaRPr lang="en-US" altLang="zh-CN" b="1" smtClean="0">
              <a:sym typeface="Symbol" pitchFamily="18" charset="2"/>
            </a:endParaRPr>
          </a:p>
          <a:p>
            <a:pPr>
              <a:lnSpc>
                <a:spcPct val="80000"/>
              </a:lnSpc>
              <a:buFont typeface="Wingdings" pitchFamily="2" charset="2"/>
              <a:buNone/>
            </a:pPr>
            <a:r>
              <a:rPr lang="en-US" altLang="zh-CN" sz="2000" b="1" smtClean="0">
                <a:sym typeface="Symbol" pitchFamily="18" charset="2"/>
              </a:rPr>
              <a:t>	      </a:t>
            </a:r>
            <a:r>
              <a:rPr lang="zh-CN" altLang="en-US" sz="2000" b="1" smtClean="0">
                <a:sym typeface="Symbol" pitchFamily="18" charset="2"/>
              </a:rPr>
              <a:t>利用 </a:t>
            </a:r>
            <a:r>
              <a:rPr lang="en-US" altLang="zh-CN" sz="2000" b="1" smtClean="0">
                <a:sym typeface="Symbol" pitchFamily="18" charset="2"/>
              </a:rPr>
              <a:t>n = m + r</a:t>
            </a:r>
            <a:r>
              <a:rPr lang="zh-CN" altLang="en-US" sz="2000" b="1" smtClean="0">
                <a:sym typeface="Symbol" pitchFamily="18" charset="2"/>
              </a:rPr>
              <a:t>，得到 </a:t>
            </a:r>
            <a:r>
              <a:rPr lang="en-US" altLang="zh-CN" sz="2000" b="1" smtClean="0">
                <a:sym typeface="Symbol" pitchFamily="18" charset="2"/>
              </a:rPr>
              <a:t>(m + r + 1)  2</a:t>
            </a:r>
            <a:r>
              <a:rPr lang="en-US" altLang="zh-CN" sz="2000" b="1" baseline="30000" smtClean="0">
                <a:sym typeface="Symbol" pitchFamily="18" charset="2"/>
              </a:rPr>
              <a:t>r</a:t>
            </a:r>
            <a:endParaRPr lang="en-US" altLang="zh-CN" sz="2000" b="1" smtClean="0">
              <a:sym typeface="Symbol" pitchFamily="18" charset="2"/>
            </a:endParaRPr>
          </a:p>
          <a:p>
            <a:pPr>
              <a:lnSpc>
                <a:spcPct val="80000"/>
              </a:lnSpc>
              <a:buFont typeface="Wingdings" pitchFamily="2" charset="2"/>
              <a:buNone/>
            </a:pPr>
            <a:r>
              <a:rPr lang="en-US" altLang="zh-CN" sz="2000" b="1" smtClean="0">
                <a:sym typeface="Symbol" pitchFamily="18" charset="2"/>
              </a:rPr>
              <a:t>	      </a:t>
            </a:r>
            <a:r>
              <a:rPr lang="zh-CN" altLang="en-US" sz="2000" b="1" smtClean="0">
                <a:sym typeface="Symbol" pitchFamily="18" charset="2"/>
              </a:rPr>
              <a:t>给定</a:t>
            </a:r>
            <a:r>
              <a:rPr lang="en-US" altLang="zh-CN" sz="2000" b="1" smtClean="0">
                <a:sym typeface="Symbol" pitchFamily="18" charset="2"/>
              </a:rPr>
              <a:t>m</a:t>
            </a:r>
            <a:r>
              <a:rPr lang="zh-CN" altLang="en-US" sz="2000" b="1" smtClean="0">
                <a:sym typeface="Symbol" pitchFamily="18" charset="2"/>
              </a:rPr>
              <a:t>，利用该式可以得出校正单比特误码的校验位数目的下界</a:t>
            </a:r>
          </a:p>
          <a:p>
            <a:pPr>
              <a:lnSpc>
                <a:spcPct val="80000"/>
              </a:lnSpc>
            </a:pPr>
            <a:r>
              <a:rPr lang="zh-CN" altLang="en-US" b="1" smtClean="0">
                <a:sym typeface="Symbol" pitchFamily="18" charset="2"/>
              </a:rPr>
              <a:t>海明码</a:t>
            </a:r>
          </a:p>
          <a:p>
            <a:pPr lvl="1">
              <a:lnSpc>
                <a:spcPct val="80000"/>
              </a:lnSpc>
            </a:pPr>
            <a:r>
              <a:rPr lang="zh-CN" altLang="en-US" b="1" smtClean="0">
                <a:sym typeface="Symbol" pitchFamily="18" charset="2"/>
              </a:rPr>
              <a:t>码位从左边开始编号，从“</a:t>
            </a:r>
            <a:r>
              <a:rPr lang="en-US" altLang="zh-CN" b="1" smtClean="0">
                <a:sym typeface="Symbol" pitchFamily="18" charset="2"/>
              </a:rPr>
              <a:t>1”</a:t>
            </a:r>
            <a:r>
              <a:rPr lang="zh-CN" altLang="en-US" b="1" smtClean="0">
                <a:sym typeface="Symbol" pitchFamily="18" charset="2"/>
              </a:rPr>
              <a:t>开始；</a:t>
            </a:r>
          </a:p>
          <a:p>
            <a:pPr lvl="1">
              <a:lnSpc>
                <a:spcPct val="80000"/>
              </a:lnSpc>
            </a:pPr>
            <a:r>
              <a:rPr lang="zh-CN" altLang="en-US" b="1" smtClean="0">
                <a:sym typeface="Symbol" pitchFamily="18" charset="2"/>
              </a:rPr>
              <a:t>位号为</a:t>
            </a:r>
            <a:r>
              <a:rPr lang="en-US" altLang="zh-CN" b="1" smtClean="0">
                <a:sym typeface="Symbol" pitchFamily="18" charset="2"/>
              </a:rPr>
              <a:t>2</a:t>
            </a:r>
            <a:r>
              <a:rPr lang="zh-CN" altLang="en-US" b="1" smtClean="0">
                <a:sym typeface="Symbol" pitchFamily="18" charset="2"/>
              </a:rPr>
              <a:t>的幂的位是校验位，其余是信息位；</a:t>
            </a:r>
          </a:p>
          <a:p>
            <a:pPr lvl="1">
              <a:lnSpc>
                <a:spcPct val="80000"/>
              </a:lnSpc>
            </a:pPr>
            <a:r>
              <a:rPr lang="zh-CN" altLang="en-US" b="1" smtClean="0">
                <a:sym typeface="Symbol" pitchFamily="18" charset="2"/>
              </a:rPr>
              <a:t>每个校验位使得包括自己在内的一些位的奇偶值为偶数（或奇数）。</a:t>
            </a:r>
          </a:p>
          <a:p>
            <a:pPr lvl="1">
              <a:lnSpc>
                <a:spcPct val="80000"/>
              </a:lnSpc>
            </a:pPr>
            <a:r>
              <a:rPr lang="zh-CN" altLang="en-US" b="1" smtClean="0"/>
              <a:t>为看清数据位</a:t>
            </a:r>
            <a:r>
              <a:rPr lang="en-US" altLang="zh-CN" b="1" smtClean="0"/>
              <a:t>k</a:t>
            </a:r>
            <a:r>
              <a:rPr lang="zh-CN" altLang="en-US" b="1" smtClean="0"/>
              <a:t>对哪些校验位有影响，将</a:t>
            </a:r>
            <a:r>
              <a:rPr lang="en-US" altLang="zh-CN" b="1" smtClean="0"/>
              <a:t>k</a:t>
            </a:r>
            <a:r>
              <a:rPr lang="zh-CN" altLang="en-US" b="1" smtClean="0"/>
              <a:t>写成</a:t>
            </a:r>
            <a:r>
              <a:rPr lang="en-US" altLang="zh-CN" b="1" smtClean="0"/>
              <a:t>2</a:t>
            </a:r>
            <a:r>
              <a:rPr lang="zh-CN" altLang="en-US" b="1" smtClean="0"/>
              <a:t>的幂的和。</a:t>
            </a:r>
          </a:p>
          <a:p>
            <a:pPr lvl="1">
              <a:lnSpc>
                <a:spcPct val="80000"/>
              </a:lnSpc>
            </a:pPr>
            <a:r>
              <a:rPr lang="zh-CN" altLang="en-US" b="1" smtClean="0"/>
              <a:t>例：</a:t>
            </a:r>
            <a:r>
              <a:rPr lang="en-US" altLang="zh-CN" b="1" smtClean="0"/>
              <a:t>11 = 1 + 2 + 8</a:t>
            </a:r>
          </a:p>
          <a:p>
            <a:pPr lvl="1">
              <a:lnSpc>
                <a:spcPct val="80000"/>
              </a:lnSpc>
            </a:pPr>
            <a:endParaRPr lang="en-US" altLang="zh-CN" b="1" smtClean="0">
              <a:sym typeface="Symbol" pitchFamily="18" charset="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81000"/>
            <a:ext cx="7772400" cy="609600"/>
          </a:xfrm>
        </p:spPr>
        <p:txBody>
          <a:bodyPr/>
          <a:lstStyle/>
          <a:p>
            <a:r>
              <a:rPr lang="en-US" altLang="zh-CN" smtClean="0"/>
              <a:t>3.2	</a:t>
            </a:r>
            <a:r>
              <a:rPr lang="zh-CN" altLang="en-US" smtClean="0"/>
              <a:t>错误检测和纠正（</a:t>
            </a:r>
            <a:r>
              <a:rPr lang="en-US" altLang="zh-CN" smtClean="0"/>
              <a:t>4</a:t>
            </a:r>
            <a:r>
              <a:rPr lang="zh-CN" altLang="en-US" smtClean="0"/>
              <a:t>）</a:t>
            </a:r>
          </a:p>
        </p:txBody>
      </p:sp>
      <p:sp>
        <p:nvSpPr>
          <p:cNvPr id="23555" name="Rectangle 3"/>
          <p:cNvSpPr>
            <a:spLocks noGrp="1" noChangeArrowheads="1"/>
          </p:cNvSpPr>
          <p:nvPr>
            <p:ph type="body" idx="1"/>
          </p:nvPr>
        </p:nvSpPr>
        <p:spPr>
          <a:xfrm>
            <a:off x="685800" y="1524000"/>
            <a:ext cx="7772400" cy="4495800"/>
          </a:xfrm>
        </p:spPr>
        <p:txBody>
          <a:bodyPr/>
          <a:lstStyle/>
          <a:p>
            <a:pPr>
              <a:lnSpc>
                <a:spcPct val="80000"/>
              </a:lnSpc>
            </a:pPr>
            <a:r>
              <a:rPr lang="zh-CN" altLang="en-US" b="1" dirty="0" smtClean="0">
                <a:sym typeface="Symbol" pitchFamily="18" charset="2"/>
              </a:rPr>
              <a:t>海明码工作过程</a:t>
            </a:r>
          </a:p>
          <a:p>
            <a:pPr lvl="1">
              <a:lnSpc>
                <a:spcPct val="80000"/>
              </a:lnSpc>
            </a:pPr>
            <a:r>
              <a:rPr lang="zh-CN" altLang="en-US" b="1" dirty="0" smtClean="0"/>
              <a:t>每个码字到来前，接收方计数器清零；</a:t>
            </a:r>
          </a:p>
          <a:p>
            <a:pPr lvl="1">
              <a:lnSpc>
                <a:spcPct val="80000"/>
              </a:lnSpc>
            </a:pPr>
            <a:r>
              <a:rPr lang="zh-CN" altLang="en-US" b="1" dirty="0" smtClean="0"/>
              <a:t>接收方检查每个校验位</a:t>
            </a:r>
            <a:r>
              <a:rPr lang="en-US" altLang="zh-CN" b="1" dirty="0" smtClean="0"/>
              <a:t>k (k = 1, 2, 4 …)</a:t>
            </a:r>
            <a:r>
              <a:rPr lang="zh-CN" altLang="en-US" b="1" dirty="0" smtClean="0"/>
              <a:t>的奇偶值是否正确；</a:t>
            </a:r>
          </a:p>
          <a:p>
            <a:pPr lvl="1">
              <a:lnSpc>
                <a:spcPct val="80000"/>
              </a:lnSpc>
            </a:pPr>
            <a:r>
              <a:rPr lang="zh-CN" altLang="en-US" b="1" dirty="0" smtClean="0"/>
              <a:t>若第 </a:t>
            </a:r>
            <a:r>
              <a:rPr lang="en-US" altLang="zh-CN" b="1" dirty="0" smtClean="0"/>
              <a:t>k </a:t>
            </a:r>
            <a:r>
              <a:rPr lang="zh-CN" altLang="en-US" b="1" dirty="0" smtClean="0"/>
              <a:t>位奇偶值不对，计数器加 </a:t>
            </a:r>
            <a:r>
              <a:rPr lang="en-US" altLang="zh-CN" b="1" dirty="0" smtClean="0"/>
              <a:t>k</a:t>
            </a:r>
            <a:r>
              <a:rPr lang="zh-CN" altLang="en-US" b="1" dirty="0" smtClean="0"/>
              <a:t>；</a:t>
            </a:r>
          </a:p>
          <a:p>
            <a:pPr lvl="1">
              <a:lnSpc>
                <a:spcPct val="80000"/>
              </a:lnSpc>
            </a:pPr>
            <a:r>
              <a:rPr lang="zh-CN" altLang="en-US" b="1" dirty="0" smtClean="0"/>
              <a:t>所有校验位检查完后，若计数器值为</a:t>
            </a:r>
            <a:r>
              <a:rPr lang="en-US" altLang="zh-CN" b="1" dirty="0" smtClean="0"/>
              <a:t>0</a:t>
            </a:r>
            <a:r>
              <a:rPr lang="zh-CN" altLang="en-US" b="1" dirty="0" smtClean="0"/>
              <a:t>，则码字有效；若计数器值为</a:t>
            </a:r>
            <a:r>
              <a:rPr lang="en-US" altLang="zh-CN" b="1" dirty="0" smtClean="0"/>
              <a:t>m</a:t>
            </a:r>
            <a:r>
              <a:rPr lang="zh-CN" altLang="en-US" b="1" dirty="0" smtClean="0"/>
              <a:t>，则第</a:t>
            </a:r>
            <a:r>
              <a:rPr lang="en-US" altLang="zh-CN" b="1" dirty="0" smtClean="0"/>
              <a:t>m</a:t>
            </a:r>
            <a:r>
              <a:rPr lang="zh-CN" altLang="en-US" b="1" dirty="0" smtClean="0"/>
              <a:t>位出错。</a:t>
            </a:r>
          </a:p>
          <a:p>
            <a:pPr lvl="1">
              <a:lnSpc>
                <a:spcPct val="80000"/>
              </a:lnSpc>
            </a:pPr>
            <a:r>
              <a:rPr lang="zh-CN" altLang="en-US" b="1" dirty="0" smtClean="0"/>
              <a:t>若校验位</a:t>
            </a:r>
            <a:r>
              <a:rPr lang="en-US" altLang="zh-CN" b="1" dirty="0" smtClean="0"/>
              <a:t>1</a:t>
            </a:r>
            <a:r>
              <a:rPr lang="zh-CN" altLang="en-US" b="1" dirty="0" smtClean="0"/>
              <a:t>、</a:t>
            </a:r>
            <a:r>
              <a:rPr lang="en-US" altLang="zh-CN" b="1" dirty="0" smtClean="0"/>
              <a:t>2</a:t>
            </a:r>
            <a:r>
              <a:rPr lang="zh-CN" altLang="en-US" b="1" dirty="0" smtClean="0"/>
              <a:t>、</a:t>
            </a:r>
            <a:r>
              <a:rPr lang="en-US" altLang="zh-CN" b="1" dirty="0" smtClean="0"/>
              <a:t>8</a:t>
            </a:r>
            <a:r>
              <a:rPr lang="zh-CN" altLang="en-US" b="1" dirty="0" smtClean="0"/>
              <a:t>出错，则第</a:t>
            </a:r>
            <a:r>
              <a:rPr lang="en-US" altLang="zh-CN" b="1" dirty="0" smtClean="0"/>
              <a:t>11</a:t>
            </a:r>
            <a:r>
              <a:rPr lang="zh-CN" altLang="en-US" b="1" dirty="0" smtClean="0"/>
              <a:t>位变反。</a:t>
            </a:r>
          </a:p>
          <a:p>
            <a:pPr lvl="1">
              <a:lnSpc>
                <a:spcPct val="80000"/>
              </a:lnSpc>
            </a:pPr>
            <a:r>
              <a:rPr lang="en-US" altLang="zh-CN" b="1" dirty="0" smtClean="0"/>
              <a:t>Fig. 3-6</a:t>
            </a:r>
          </a:p>
          <a:p>
            <a:pPr>
              <a:lnSpc>
                <a:spcPct val="80000"/>
              </a:lnSpc>
            </a:pPr>
            <a:r>
              <a:rPr lang="zh-CN" altLang="en-US" b="1" dirty="0" smtClean="0"/>
              <a:t>使用海明码纠正突发错误</a:t>
            </a:r>
          </a:p>
          <a:p>
            <a:pPr lvl="1">
              <a:lnSpc>
                <a:spcPct val="80000"/>
              </a:lnSpc>
            </a:pPr>
            <a:r>
              <a:rPr lang="zh-CN" altLang="en-US" b="1" dirty="0" smtClean="0"/>
              <a:t>可采用</a:t>
            </a:r>
            <a:r>
              <a:rPr lang="en-US" altLang="zh-CN" b="1" dirty="0" smtClean="0"/>
              <a:t>k</a:t>
            </a:r>
            <a:r>
              <a:rPr lang="zh-CN" altLang="en-US" b="1" dirty="0" smtClean="0"/>
              <a:t>个码字（</a:t>
            </a:r>
            <a:r>
              <a:rPr lang="en-US" altLang="zh-CN" b="1" dirty="0" smtClean="0"/>
              <a:t>n = m + r</a:t>
            </a:r>
            <a:r>
              <a:rPr lang="zh-CN" altLang="en-US" b="1" dirty="0" smtClean="0"/>
              <a:t>）</a:t>
            </a:r>
            <a:r>
              <a:rPr lang="zh-CN" altLang="zh-CN" b="1" dirty="0" smtClean="0"/>
              <a:t>组成</a:t>
            </a:r>
            <a:r>
              <a:rPr lang="zh-CN" altLang="en-US" b="1" dirty="0" smtClean="0"/>
              <a:t> </a:t>
            </a:r>
            <a:r>
              <a:rPr lang="en-US" altLang="zh-CN" b="1" dirty="0" smtClean="0"/>
              <a:t>k </a:t>
            </a:r>
            <a:r>
              <a:rPr lang="en-US" altLang="zh-CN" b="1" dirty="0" smtClean="0">
                <a:sym typeface="Symbol" pitchFamily="18" charset="2"/>
              </a:rPr>
              <a:t> n </a:t>
            </a:r>
            <a:r>
              <a:rPr lang="zh-CN" altLang="en-US" b="1" dirty="0" smtClean="0">
                <a:sym typeface="Symbol" pitchFamily="18" charset="2"/>
              </a:rPr>
              <a:t>矩阵，按列发送，接收方恢复成</a:t>
            </a:r>
            <a:r>
              <a:rPr lang="zh-CN" altLang="en-US" b="1" dirty="0" smtClean="0"/>
              <a:t> </a:t>
            </a:r>
            <a:r>
              <a:rPr lang="en-US" altLang="zh-CN" b="1" dirty="0" smtClean="0"/>
              <a:t>k </a:t>
            </a:r>
            <a:r>
              <a:rPr lang="en-US" altLang="zh-CN" b="1" dirty="0" smtClean="0">
                <a:sym typeface="Symbol" pitchFamily="18" charset="2"/>
              </a:rPr>
              <a:t> n </a:t>
            </a:r>
            <a:r>
              <a:rPr lang="zh-CN" altLang="en-US" b="1" dirty="0" smtClean="0">
                <a:sym typeface="Symbol" pitchFamily="18" charset="2"/>
              </a:rPr>
              <a:t>矩阵</a:t>
            </a:r>
          </a:p>
          <a:p>
            <a:pPr lvl="1">
              <a:lnSpc>
                <a:spcPct val="80000"/>
              </a:lnSpc>
            </a:pPr>
            <a:r>
              <a:rPr lang="en-US" altLang="zh-CN" b="1" dirty="0" err="1" smtClean="0">
                <a:sym typeface="Symbol" pitchFamily="18" charset="2"/>
              </a:rPr>
              <a:t>kr</a:t>
            </a:r>
            <a:r>
              <a:rPr lang="zh-CN" altLang="zh-CN" b="1" dirty="0" smtClean="0">
                <a:sym typeface="Symbol" pitchFamily="18" charset="2"/>
              </a:rPr>
              <a:t>个校验位，</a:t>
            </a:r>
            <a:r>
              <a:rPr lang="en-US" altLang="zh-CN" b="1" dirty="0" smtClean="0">
                <a:sym typeface="Symbol" pitchFamily="18" charset="2"/>
              </a:rPr>
              <a:t>km</a:t>
            </a:r>
            <a:r>
              <a:rPr lang="zh-CN" altLang="zh-CN" b="1" dirty="0" smtClean="0">
                <a:sym typeface="Symbol" pitchFamily="18" charset="2"/>
              </a:rPr>
              <a:t>个数据位，可纠正最多为</a:t>
            </a:r>
            <a:r>
              <a:rPr lang="en-US" altLang="zh-CN" b="1" dirty="0" smtClean="0">
                <a:sym typeface="Symbol" pitchFamily="18" charset="2"/>
              </a:rPr>
              <a:t>k</a:t>
            </a:r>
            <a:r>
              <a:rPr lang="zh-CN" altLang="zh-CN" b="1" dirty="0" smtClean="0">
                <a:sym typeface="Symbol" pitchFamily="18" charset="2"/>
              </a:rPr>
              <a:t>个的突发性连续比特错。</a:t>
            </a:r>
            <a:endParaRPr lang="zh-CN" altLang="en-US" b="1" dirty="0" smtClean="0">
              <a:sym typeface="Symbol" pitchFamily="18" charset="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zh-CN" smtClean="0"/>
              <a:t>3.2	</a:t>
            </a:r>
            <a:r>
              <a:rPr lang="zh-CN" altLang="en-US" smtClean="0"/>
              <a:t>错误检测和纠正（</a:t>
            </a:r>
            <a:r>
              <a:rPr lang="en-US" altLang="zh-CN" smtClean="0"/>
              <a:t>5</a:t>
            </a:r>
            <a:r>
              <a:rPr lang="zh-CN" altLang="en-US" smtClean="0"/>
              <a:t>）</a:t>
            </a:r>
          </a:p>
        </p:txBody>
      </p:sp>
      <p:sp>
        <p:nvSpPr>
          <p:cNvPr id="25603" name="Rectangle 3"/>
          <p:cNvSpPr>
            <a:spLocks noGrp="1" noChangeArrowheads="1"/>
          </p:cNvSpPr>
          <p:nvPr>
            <p:ph type="body" idx="1"/>
          </p:nvPr>
        </p:nvSpPr>
        <p:spPr/>
        <p:txBody>
          <a:bodyPr/>
          <a:lstStyle/>
          <a:p>
            <a:pPr>
              <a:buFont typeface="Wingdings" pitchFamily="2" charset="2"/>
              <a:buNone/>
            </a:pPr>
            <a:r>
              <a:rPr lang="zh-CN" altLang="zh-CN" sz="2000" b="1" smtClean="0">
                <a:sym typeface="Symbol" pitchFamily="18" charset="2"/>
              </a:rPr>
              <a:t>3.</a:t>
            </a:r>
            <a:r>
              <a:rPr lang="en-US" altLang="zh-CN" sz="2000" b="1" smtClean="0">
                <a:sym typeface="Symbol" pitchFamily="18" charset="2"/>
              </a:rPr>
              <a:t>2.2  </a:t>
            </a:r>
            <a:r>
              <a:rPr lang="zh-CN" altLang="en-US" sz="2000" b="1" smtClean="0">
                <a:sym typeface="Symbol" pitchFamily="18" charset="2"/>
              </a:rPr>
              <a:t>检错码</a:t>
            </a:r>
          </a:p>
          <a:p>
            <a:r>
              <a:rPr lang="zh-CN" altLang="en-US" sz="2000" b="1" smtClean="0">
                <a:sym typeface="Symbol" pitchFamily="18" charset="2"/>
              </a:rPr>
              <a:t>使用纠错码传数据，效率低，适用于不可能重传的场合；大多数情况采用检错码加重传。</a:t>
            </a:r>
          </a:p>
          <a:p>
            <a:r>
              <a:rPr lang="zh-CN" altLang="en-US" sz="2000" b="1" smtClean="0">
                <a:sym typeface="Symbol" pitchFamily="18" charset="2"/>
              </a:rPr>
              <a:t>循环冗余码（</a:t>
            </a:r>
            <a:r>
              <a:rPr lang="en-US" altLang="zh-CN" sz="2000" b="1" smtClean="0">
                <a:sym typeface="Symbol" pitchFamily="18" charset="2"/>
              </a:rPr>
              <a:t>CRC</a:t>
            </a:r>
            <a:r>
              <a:rPr lang="zh-CN" altLang="en-US" sz="2000" b="1" smtClean="0">
                <a:sym typeface="Symbol" pitchFamily="18" charset="2"/>
              </a:rPr>
              <a:t>码，多项式编码）</a:t>
            </a:r>
          </a:p>
          <a:p>
            <a:pPr lvl="1"/>
            <a:r>
              <a:rPr lang="en-US" altLang="zh-CN" sz="1800" b="1" smtClean="0">
                <a:sym typeface="Symbol" pitchFamily="18" charset="2"/>
              </a:rPr>
              <a:t>110001</a:t>
            </a:r>
            <a:r>
              <a:rPr lang="zh-CN" altLang="en-US" sz="1800" b="1" smtClean="0">
                <a:sym typeface="Symbol" pitchFamily="18" charset="2"/>
              </a:rPr>
              <a:t>，表示成多项式 </a:t>
            </a:r>
            <a:r>
              <a:rPr lang="en-US" altLang="zh-CN" sz="1800" b="1" smtClean="0">
                <a:sym typeface="Symbol" pitchFamily="18" charset="2"/>
              </a:rPr>
              <a:t>x</a:t>
            </a:r>
            <a:r>
              <a:rPr lang="en-US" altLang="zh-CN" sz="1800" b="1" baseline="30000" smtClean="0">
                <a:sym typeface="Symbol" pitchFamily="18" charset="2"/>
              </a:rPr>
              <a:t>5</a:t>
            </a:r>
            <a:r>
              <a:rPr lang="en-US" altLang="zh-CN" sz="1800" b="1" smtClean="0">
                <a:sym typeface="Symbol" pitchFamily="18" charset="2"/>
              </a:rPr>
              <a:t> + x</a:t>
            </a:r>
            <a:r>
              <a:rPr lang="en-US" altLang="zh-CN" sz="1800" b="1" baseline="30000" smtClean="0">
                <a:sym typeface="Symbol" pitchFamily="18" charset="2"/>
              </a:rPr>
              <a:t>4</a:t>
            </a:r>
            <a:r>
              <a:rPr lang="en-US" altLang="zh-CN" sz="1800" b="1" smtClean="0">
                <a:sym typeface="Symbol" pitchFamily="18" charset="2"/>
              </a:rPr>
              <a:t> + 1</a:t>
            </a:r>
          </a:p>
          <a:p>
            <a:r>
              <a:rPr lang="zh-CN" altLang="en-US" sz="2000" b="1" smtClean="0">
                <a:sym typeface="Symbol" pitchFamily="18" charset="2"/>
              </a:rPr>
              <a:t>生成多项式</a:t>
            </a:r>
            <a:r>
              <a:rPr lang="en-US" altLang="zh-CN" sz="2000" b="1" smtClean="0">
                <a:sym typeface="Symbol" pitchFamily="18" charset="2"/>
              </a:rPr>
              <a:t>G(x)</a:t>
            </a:r>
          </a:p>
          <a:p>
            <a:pPr lvl="1"/>
            <a:r>
              <a:rPr lang="zh-CN" altLang="en-US" sz="1800" b="1" smtClean="0">
                <a:sym typeface="Symbol" pitchFamily="18" charset="2"/>
              </a:rPr>
              <a:t>发方、收方事前商定；</a:t>
            </a:r>
          </a:p>
          <a:p>
            <a:pPr lvl="1"/>
            <a:r>
              <a:rPr lang="zh-CN" altLang="en-US" sz="1800" b="1" smtClean="0">
                <a:sym typeface="Symbol" pitchFamily="18" charset="2"/>
              </a:rPr>
              <a:t>生成多项式的高位和低位必须为</a:t>
            </a:r>
            <a:r>
              <a:rPr lang="en-US" altLang="zh-CN" sz="1800" b="1" smtClean="0">
                <a:sym typeface="Symbol" pitchFamily="18" charset="2"/>
              </a:rPr>
              <a:t>1</a:t>
            </a:r>
          </a:p>
          <a:p>
            <a:pPr lvl="1"/>
            <a:r>
              <a:rPr lang="zh-CN" altLang="en-US" sz="1800" b="1" smtClean="0">
                <a:sym typeface="Symbol" pitchFamily="18" charset="2"/>
              </a:rPr>
              <a:t>生成多项式必须比传输信息对应的多项式短。</a:t>
            </a:r>
          </a:p>
          <a:p>
            <a:r>
              <a:rPr lang="en-US" altLang="zh-CN" sz="2000" b="1" smtClean="0">
                <a:sym typeface="Symbol" pitchFamily="18" charset="2"/>
              </a:rPr>
              <a:t>CRC</a:t>
            </a:r>
            <a:r>
              <a:rPr lang="zh-CN" altLang="en-US" sz="2000" b="1" smtClean="0">
                <a:sym typeface="Symbol" pitchFamily="18" charset="2"/>
              </a:rPr>
              <a:t>码基本思想</a:t>
            </a:r>
          </a:p>
          <a:p>
            <a:pPr lvl="1"/>
            <a:r>
              <a:rPr lang="zh-CN" altLang="en-US" sz="1800" b="1" smtClean="0">
                <a:sym typeface="Symbol" pitchFamily="18" charset="2"/>
              </a:rPr>
              <a:t>校验和（</a:t>
            </a:r>
            <a:r>
              <a:rPr lang="en-US" altLang="zh-CN" sz="1800" b="1" smtClean="0">
                <a:sym typeface="Symbol" pitchFamily="18" charset="2"/>
              </a:rPr>
              <a:t>checksum</a:t>
            </a:r>
            <a:r>
              <a:rPr lang="zh-CN" altLang="en-US" sz="1800" b="1" smtClean="0">
                <a:sym typeface="Symbol" pitchFamily="18" charset="2"/>
              </a:rPr>
              <a:t>）加在帧尾，使带校验和的帧的多项式能被</a:t>
            </a:r>
            <a:r>
              <a:rPr lang="en-US" altLang="zh-CN" sz="1800" b="1" smtClean="0">
                <a:sym typeface="Symbol" pitchFamily="18" charset="2"/>
              </a:rPr>
              <a:t>G(x)</a:t>
            </a:r>
            <a:r>
              <a:rPr lang="zh-CN" altLang="en-US" sz="1800" b="1" smtClean="0">
                <a:sym typeface="Symbol" pitchFamily="18" charset="2"/>
              </a:rPr>
              <a:t>除尽；收方接收时，用</a:t>
            </a:r>
            <a:r>
              <a:rPr lang="en-US" altLang="zh-CN" sz="1800" b="1" smtClean="0">
                <a:sym typeface="Symbol" pitchFamily="18" charset="2"/>
              </a:rPr>
              <a:t>G(x)</a:t>
            </a:r>
            <a:r>
              <a:rPr lang="zh-CN" altLang="en-US" sz="1800" b="1" smtClean="0">
                <a:sym typeface="Symbol" pitchFamily="18" charset="2"/>
              </a:rPr>
              <a:t>去除它，若有余数，则传输出错。</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srcRect/>
          <a:stretch>
            <a:fillRect/>
          </a:stretch>
        </p:blipFill>
        <p:spPr bwMode="auto">
          <a:xfrm>
            <a:off x="762000" y="571500"/>
            <a:ext cx="7620000" cy="5715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竖排文字占位符 2"/>
          <p:cNvSpPr>
            <a:spLocks noGrp="1"/>
          </p:cNvSpPr>
          <p:nvPr>
            <p:ph type="body" orient="vert" idx="1"/>
          </p:nvPr>
        </p:nvSpPr>
        <p:spPr/>
        <p:txBody>
          <a:bodyPr/>
          <a:lstStyle/>
          <a:p>
            <a:pPr>
              <a:lnSpc>
                <a:spcPct val="80000"/>
              </a:lnSpc>
            </a:pPr>
            <a:r>
              <a:rPr lang="zh-CN" altLang="en-US" b="1" dirty="0" smtClean="0">
                <a:sym typeface="Symbol" pitchFamily="18" charset="2"/>
              </a:rPr>
              <a:t>海明码工作过程</a:t>
            </a:r>
          </a:p>
          <a:p>
            <a:pPr lvl="1">
              <a:lnSpc>
                <a:spcPct val="80000"/>
              </a:lnSpc>
            </a:pPr>
            <a:r>
              <a:rPr lang="zh-CN" altLang="en-US" b="1" dirty="0" smtClean="0"/>
              <a:t>每个码字到来前，接收方计数器清零；</a:t>
            </a:r>
          </a:p>
          <a:p>
            <a:pPr lvl="1">
              <a:lnSpc>
                <a:spcPct val="80000"/>
              </a:lnSpc>
            </a:pPr>
            <a:r>
              <a:rPr lang="zh-CN" altLang="en-US" b="1" dirty="0" smtClean="0"/>
              <a:t>接收方检查每个校验位</a:t>
            </a:r>
            <a:r>
              <a:rPr lang="en-US" altLang="zh-CN" b="1" dirty="0" smtClean="0"/>
              <a:t>k (k = 1, 2, 4 …)</a:t>
            </a:r>
            <a:r>
              <a:rPr lang="zh-CN" altLang="en-US" b="1" dirty="0" smtClean="0"/>
              <a:t>的奇偶值是否正确；</a:t>
            </a:r>
          </a:p>
          <a:p>
            <a:pPr lvl="1">
              <a:lnSpc>
                <a:spcPct val="80000"/>
              </a:lnSpc>
            </a:pPr>
            <a:r>
              <a:rPr lang="zh-CN" altLang="en-US" b="1" dirty="0" smtClean="0"/>
              <a:t>若第 </a:t>
            </a:r>
            <a:r>
              <a:rPr lang="en-US" altLang="zh-CN" b="1" dirty="0" smtClean="0"/>
              <a:t>k </a:t>
            </a:r>
            <a:r>
              <a:rPr lang="zh-CN" altLang="en-US" b="1" dirty="0" smtClean="0"/>
              <a:t>位奇偶值不对，计数器加 </a:t>
            </a:r>
            <a:r>
              <a:rPr lang="en-US" altLang="zh-CN" b="1" dirty="0" smtClean="0"/>
              <a:t>k</a:t>
            </a:r>
            <a:r>
              <a:rPr lang="zh-CN" altLang="en-US" b="1" dirty="0" smtClean="0"/>
              <a:t>；</a:t>
            </a:r>
          </a:p>
          <a:p>
            <a:pPr lvl="1">
              <a:lnSpc>
                <a:spcPct val="80000"/>
              </a:lnSpc>
            </a:pPr>
            <a:r>
              <a:rPr lang="zh-CN" altLang="en-US" b="1" dirty="0" smtClean="0"/>
              <a:t>所有校验位检查完后，若计数器值为</a:t>
            </a:r>
            <a:r>
              <a:rPr lang="en-US" altLang="zh-CN" b="1" dirty="0" smtClean="0"/>
              <a:t>0</a:t>
            </a:r>
            <a:r>
              <a:rPr lang="zh-CN" altLang="en-US" b="1" dirty="0" smtClean="0"/>
              <a:t>，则码字有效；若计数器值为</a:t>
            </a:r>
            <a:r>
              <a:rPr lang="en-US" altLang="zh-CN" b="1" dirty="0" smtClean="0"/>
              <a:t>m</a:t>
            </a:r>
            <a:r>
              <a:rPr lang="zh-CN" altLang="en-US" b="1" dirty="0" smtClean="0"/>
              <a:t>，则第</a:t>
            </a:r>
            <a:r>
              <a:rPr lang="en-US" altLang="zh-CN" b="1" dirty="0" smtClean="0"/>
              <a:t>m</a:t>
            </a:r>
            <a:r>
              <a:rPr lang="zh-CN" altLang="en-US" b="1" dirty="0" smtClean="0"/>
              <a:t>位出错。</a:t>
            </a:r>
          </a:p>
          <a:p>
            <a:pPr lvl="1">
              <a:lnSpc>
                <a:spcPct val="80000"/>
              </a:lnSpc>
            </a:pPr>
            <a:r>
              <a:rPr lang="zh-CN" altLang="en-US" b="1" dirty="0" smtClean="0"/>
              <a:t>若校验位</a:t>
            </a:r>
            <a:r>
              <a:rPr lang="en-US" altLang="zh-CN" b="1" dirty="0" smtClean="0"/>
              <a:t>1</a:t>
            </a:r>
            <a:r>
              <a:rPr lang="zh-CN" altLang="en-US" b="1" dirty="0" smtClean="0"/>
              <a:t>、</a:t>
            </a:r>
            <a:r>
              <a:rPr lang="en-US" altLang="zh-CN" b="1" dirty="0" smtClean="0"/>
              <a:t>2</a:t>
            </a:r>
            <a:r>
              <a:rPr lang="zh-CN" altLang="en-US" b="1" dirty="0" smtClean="0"/>
              <a:t>、</a:t>
            </a:r>
            <a:r>
              <a:rPr lang="en-US" altLang="zh-CN" b="1" dirty="0" smtClean="0"/>
              <a:t>8</a:t>
            </a:r>
            <a:r>
              <a:rPr lang="zh-CN" altLang="en-US" b="1" dirty="0" smtClean="0"/>
              <a:t>出错，则第</a:t>
            </a:r>
            <a:r>
              <a:rPr lang="en-US" altLang="zh-CN" b="1" dirty="0" smtClean="0"/>
              <a:t>11</a:t>
            </a:r>
            <a:r>
              <a:rPr lang="zh-CN" altLang="en-US" b="1" dirty="0" smtClean="0"/>
              <a:t>位变反。</a:t>
            </a:r>
          </a:p>
          <a:p>
            <a:pPr lvl="1">
              <a:lnSpc>
                <a:spcPct val="80000"/>
              </a:lnSpc>
            </a:pPr>
            <a:r>
              <a:rPr lang="en-US" altLang="zh-CN" b="1" dirty="0" smtClean="0"/>
              <a:t>Fig. 3-6</a:t>
            </a:r>
          </a:p>
          <a:p>
            <a:pPr>
              <a:lnSpc>
                <a:spcPct val="80000"/>
              </a:lnSpc>
            </a:pPr>
            <a:r>
              <a:rPr lang="zh-CN" altLang="en-US" b="1" dirty="0" smtClean="0"/>
              <a:t>使用海明码纠正突发错误</a:t>
            </a:r>
          </a:p>
          <a:p>
            <a:pPr lvl="1">
              <a:lnSpc>
                <a:spcPct val="80000"/>
              </a:lnSpc>
            </a:pPr>
            <a:r>
              <a:rPr lang="zh-CN" altLang="en-US" b="1" dirty="0" smtClean="0"/>
              <a:t>可采用</a:t>
            </a:r>
            <a:r>
              <a:rPr lang="en-US" altLang="zh-CN" b="1" dirty="0" smtClean="0"/>
              <a:t>k</a:t>
            </a:r>
            <a:r>
              <a:rPr lang="zh-CN" altLang="en-US" b="1" dirty="0" smtClean="0"/>
              <a:t>个码字（</a:t>
            </a:r>
            <a:r>
              <a:rPr lang="en-US" altLang="zh-CN" b="1" dirty="0" smtClean="0"/>
              <a:t>n = m + r</a:t>
            </a:r>
            <a:r>
              <a:rPr lang="zh-CN" altLang="en-US" b="1" dirty="0" smtClean="0"/>
              <a:t>）</a:t>
            </a:r>
            <a:r>
              <a:rPr lang="zh-CN" altLang="zh-CN" b="1" dirty="0" smtClean="0"/>
              <a:t>组成</a:t>
            </a:r>
            <a:r>
              <a:rPr lang="zh-CN" altLang="en-US" b="1" dirty="0" smtClean="0"/>
              <a:t> </a:t>
            </a:r>
            <a:r>
              <a:rPr lang="en-US" altLang="zh-CN" b="1" dirty="0" smtClean="0"/>
              <a:t>k </a:t>
            </a:r>
            <a:r>
              <a:rPr lang="en-US" altLang="zh-CN" b="1" dirty="0" smtClean="0">
                <a:sym typeface="Symbol" pitchFamily="18" charset="2"/>
              </a:rPr>
              <a:t> n </a:t>
            </a:r>
            <a:r>
              <a:rPr lang="zh-CN" altLang="en-US" b="1" dirty="0" smtClean="0">
                <a:sym typeface="Symbol" pitchFamily="18" charset="2"/>
              </a:rPr>
              <a:t>矩阵，按列发送，接收方恢复成</a:t>
            </a:r>
            <a:r>
              <a:rPr lang="zh-CN" altLang="en-US" b="1" dirty="0" smtClean="0"/>
              <a:t> </a:t>
            </a:r>
            <a:r>
              <a:rPr lang="en-US" altLang="zh-CN" b="1" dirty="0" smtClean="0"/>
              <a:t>k </a:t>
            </a:r>
            <a:r>
              <a:rPr lang="en-US" altLang="zh-CN" b="1" dirty="0" smtClean="0">
                <a:sym typeface="Symbol" pitchFamily="18" charset="2"/>
              </a:rPr>
              <a:t> n </a:t>
            </a:r>
            <a:r>
              <a:rPr lang="zh-CN" altLang="en-US" b="1" dirty="0" smtClean="0">
                <a:sym typeface="Symbol" pitchFamily="18" charset="2"/>
              </a:rPr>
              <a:t>矩阵</a:t>
            </a:r>
          </a:p>
          <a:p>
            <a:pPr lvl="1">
              <a:lnSpc>
                <a:spcPct val="80000"/>
              </a:lnSpc>
            </a:pPr>
            <a:r>
              <a:rPr lang="en-US" altLang="zh-CN" b="1" dirty="0" err="1" smtClean="0">
                <a:sym typeface="Symbol" pitchFamily="18" charset="2"/>
              </a:rPr>
              <a:t>kr</a:t>
            </a:r>
            <a:r>
              <a:rPr lang="zh-CN" altLang="zh-CN" b="1" dirty="0" smtClean="0">
                <a:sym typeface="Symbol" pitchFamily="18" charset="2"/>
              </a:rPr>
              <a:t>个校验位，</a:t>
            </a:r>
            <a:r>
              <a:rPr lang="en-US" altLang="zh-CN" b="1" dirty="0" smtClean="0">
                <a:sym typeface="Symbol" pitchFamily="18" charset="2"/>
              </a:rPr>
              <a:t>km</a:t>
            </a:r>
            <a:r>
              <a:rPr lang="zh-CN" altLang="zh-CN" b="1" dirty="0" smtClean="0">
                <a:sym typeface="Symbol" pitchFamily="18" charset="2"/>
              </a:rPr>
              <a:t>个数据位，可纠正最多为</a:t>
            </a:r>
            <a:r>
              <a:rPr lang="en-US" altLang="zh-CN" b="1" dirty="0" smtClean="0">
                <a:sym typeface="Symbol" pitchFamily="18" charset="2"/>
              </a:rPr>
              <a:t>k</a:t>
            </a:r>
            <a:r>
              <a:rPr lang="zh-CN" altLang="zh-CN" b="1" dirty="0" smtClean="0">
                <a:sym typeface="Symbol" pitchFamily="18" charset="2"/>
              </a:rPr>
              <a:t>个的突发性连续比特错。</a:t>
            </a:r>
            <a:endParaRPr lang="zh-CN" altLang="en-US" b="1" dirty="0" smtClean="0">
              <a:sym typeface="Symbol" pitchFamily="18" charset="2"/>
            </a:endParaRPr>
          </a:p>
          <a:p>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26"/>
          <p:cNvSpPr>
            <a:spLocks noGrp="1" noChangeArrowheads="1"/>
          </p:cNvSpPr>
          <p:nvPr>
            <p:ph type="title"/>
          </p:nvPr>
        </p:nvSpPr>
        <p:spPr/>
        <p:txBody>
          <a:bodyPr/>
          <a:lstStyle/>
          <a:p>
            <a:r>
              <a:rPr lang="en-US" altLang="zh-CN" smtClean="0"/>
              <a:t>3.2	</a:t>
            </a:r>
            <a:r>
              <a:rPr lang="zh-CN" altLang="en-US" smtClean="0"/>
              <a:t>错误检测和纠正（</a:t>
            </a:r>
            <a:r>
              <a:rPr lang="en-US" altLang="zh-CN" smtClean="0"/>
              <a:t>6</a:t>
            </a:r>
            <a:r>
              <a:rPr lang="zh-CN" altLang="en-US" smtClean="0"/>
              <a:t>）</a:t>
            </a:r>
          </a:p>
        </p:txBody>
      </p:sp>
      <p:sp>
        <p:nvSpPr>
          <p:cNvPr id="26627" name="Rectangle 1027"/>
          <p:cNvSpPr>
            <a:spLocks noGrp="1" noChangeArrowheads="1"/>
          </p:cNvSpPr>
          <p:nvPr>
            <p:ph type="body" idx="1"/>
          </p:nvPr>
        </p:nvSpPr>
        <p:spPr>
          <a:xfrm>
            <a:off x="990600" y="1676400"/>
            <a:ext cx="7467600" cy="4267200"/>
          </a:xfrm>
        </p:spPr>
        <p:txBody>
          <a:bodyPr/>
          <a:lstStyle/>
          <a:p>
            <a:r>
              <a:rPr lang="zh-CN" altLang="en-US" b="1" smtClean="0"/>
              <a:t>校验和计算算法</a:t>
            </a:r>
          </a:p>
          <a:p>
            <a:pPr lvl="1"/>
            <a:r>
              <a:rPr lang="zh-CN" altLang="en-US" b="1" smtClean="0"/>
              <a:t>设</a:t>
            </a:r>
            <a:r>
              <a:rPr lang="en-US" altLang="zh-CN" b="1" smtClean="0"/>
              <a:t>G(x)</a:t>
            </a:r>
            <a:r>
              <a:rPr lang="zh-CN" altLang="en-US" b="1" smtClean="0"/>
              <a:t>为 </a:t>
            </a:r>
            <a:r>
              <a:rPr lang="en-US" altLang="zh-CN" b="1" smtClean="0"/>
              <a:t>r </a:t>
            </a:r>
            <a:r>
              <a:rPr lang="zh-CN" altLang="en-US" b="1" smtClean="0"/>
              <a:t>阶，在</a:t>
            </a:r>
            <a:r>
              <a:rPr lang="zh-CN" altLang="en-US" b="1" smtClean="0">
                <a:sym typeface="Symbol" pitchFamily="18" charset="2"/>
              </a:rPr>
              <a:t>帧的末尾加 </a:t>
            </a:r>
            <a:r>
              <a:rPr lang="en-US" altLang="zh-CN" b="1" smtClean="0">
                <a:sym typeface="Symbol" pitchFamily="18" charset="2"/>
              </a:rPr>
              <a:t>r </a:t>
            </a:r>
            <a:r>
              <a:rPr lang="zh-CN" altLang="en-US" b="1" smtClean="0">
                <a:sym typeface="Symbol" pitchFamily="18" charset="2"/>
              </a:rPr>
              <a:t>个</a:t>
            </a:r>
            <a:r>
              <a:rPr lang="en-US" altLang="zh-CN" b="1" smtClean="0">
                <a:sym typeface="Symbol" pitchFamily="18" charset="2"/>
              </a:rPr>
              <a:t>0</a:t>
            </a:r>
            <a:r>
              <a:rPr lang="zh-CN" altLang="en-US" b="1" smtClean="0">
                <a:sym typeface="Symbol" pitchFamily="18" charset="2"/>
              </a:rPr>
              <a:t>，使帧为</a:t>
            </a:r>
            <a:r>
              <a:rPr lang="en-US" altLang="zh-CN" b="1" smtClean="0">
                <a:sym typeface="Symbol" pitchFamily="18" charset="2"/>
              </a:rPr>
              <a:t>m + r</a:t>
            </a:r>
            <a:r>
              <a:rPr lang="zh-CN" altLang="en-US" b="1" smtClean="0">
                <a:sym typeface="Symbol" pitchFamily="18" charset="2"/>
              </a:rPr>
              <a:t>位，相应多项式为</a:t>
            </a:r>
            <a:r>
              <a:rPr lang="en-US" altLang="zh-CN" b="1" smtClean="0">
                <a:sym typeface="Symbol" pitchFamily="18" charset="2"/>
              </a:rPr>
              <a:t>x</a:t>
            </a:r>
            <a:r>
              <a:rPr lang="en-US" altLang="zh-CN" b="1" baseline="30000" smtClean="0">
                <a:sym typeface="Symbol" pitchFamily="18" charset="2"/>
              </a:rPr>
              <a:t>r</a:t>
            </a:r>
            <a:r>
              <a:rPr lang="en-US" altLang="zh-CN" b="1" smtClean="0">
                <a:sym typeface="Symbol" pitchFamily="18" charset="2"/>
              </a:rPr>
              <a:t>M(x)</a:t>
            </a:r>
            <a:r>
              <a:rPr lang="zh-CN" altLang="en-US" b="1" smtClean="0">
                <a:sym typeface="Symbol" pitchFamily="18" charset="2"/>
              </a:rPr>
              <a:t>；</a:t>
            </a:r>
          </a:p>
          <a:p>
            <a:pPr lvl="1"/>
            <a:r>
              <a:rPr lang="zh-CN" altLang="en-US" b="1" smtClean="0">
                <a:sym typeface="Symbol" pitchFamily="18" charset="2"/>
              </a:rPr>
              <a:t>按模</a:t>
            </a:r>
            <a:r>
              <a:rPr lang="en-US" altLang="zh-CN" b="1" smtClean="0">
                <a:sym typeface="Symbol" pitchFamily="18" charset="2"/>
              </a:rPr>
              <a:t>2</a:t>
            </a:r>
            <a:r>
              <a:rPr lang="zh-CN" altLang="en-US" b="1" smtClean="0">
                <a:sym typeface="Symbol" pitchFamily="18" charset="2"/>
              </a:rPr>
              <a:t>除法用对应于</a:t>
            </a:r>
            <a:r>
              <a:rPr lang="en-US" altLang="zh-CN" b="1" smtClean="0">
                <a:sym typeface="Symbol" pitchFamily="18" charset="2"/>
              </a:rPr>
              <a:t>G(x)</a:t>
            </a:r>
            <a:r>
              <a:rPr lang="zh-CN" altLang="en-US" b="1" smtClean="0">
                <a:sym typeface="Symbol" pitchFamily="18" charset="2"/>
              </a:rPr>
              <a:t>的位串去除对应于</a:t>
            </a:r>
            <a:r>
              <a:rPr lang="en-US" altLang="zh-CN" b="1" smtClean="0">
                <a:sym typeface="Symbol" pitchFamily="18" charset="2"/>
              </a:rPr>
              <a:t>x</a:t>
            </a:r>
            <a:r>
              <a:rPr lang="en-US" altLang="zh-CN" b="1" baseline="30000" smtClean="0">
                <a:sym typeface="Symbol" pitchFamily="18" charset="2"/>
              </a:rPr>
              <a:t>r</a:t>
            </a:r>
            <a:r>
              <a:rPr lang="en-US" altLang="zh-CN" b="1" smtClean="0">
                <a:sym typeface="Symbol" pitchFamily="18" charset="2"/>
              </a:rPr>
              <a:t>M(x)</a:t>
            </a:r>
            <a:r>
              <a:rPr lang="zh-CN" altLang="en-US" b="1" smtClean="0">
                <a:sym typeface="Symbol" pitchFamily="18" charset="2"/>
              </a:rPr>
              <a:t>的位串；</a:t>
            </a:r>
          </a:p>
          <a:p>
            <a:pPr lvl="1"/>
            <a:r>
              <a:rPr lang="zh-CN" altLang="en-US" b="1" smtClean="0">
                <a:sym typeface="Symbol" pitchFamily="18" charset="2"/>
              </a:rPr>
              <a:t>按模</a:t>
            </a:r>
            <a:r>
              <a:rPr lang="en-US" altLang="zh-CN" b="1" smtClean="0">
                <a:sym typeface="Symbol" pitchFamily="18" charset="2"/>
              </a:rPr>
              <a:t>2</a:t>
            </a:r>
            <a:r>
              <a:rPr lang="zh-CN" altLang="en-US" b="1" smtClean="0">
                <a:sym typeface="Symbol" pitchFamily="18" charset="2"/>
              </a:rPr>
              <a:t>减法从对应于</a:t>
            </a:r>
            <a:r>
              <a:rPr lang="en-US" altLang="zh-CN" b="1" smtClean="0">
                <a:sym typeface="Symbol" pitchFamily="18" charset="2"/>
              </a:rPr>
              <a:t>x</a:t>
            </a:r>
            <a:r>
              <a:rPr lang="en-US" altLang="zh-CN" b="1" baseline="30000" smtClean="0">
                <a:sym typeface="Symbol" pitchFamily="18" charset="2"/>
              </a:rPr>
              <a:t>r</a:t>
            </a:r>
            <a:r>
              <a:rPr lang="en-US" altLang="zh-CN" b="1" smtClean="0">
                <a:sym typeface="Symbol" pitchFamily="18" charset="2"/>
              </a:rPr>
              <a:t>M(x)</a:t>
            </a:r>
            <a:r>
              <a:rPr lang="zh-CN" altLang="en-US" b="1" smtClean="0">
                <a:sym typeface="Symbol" pitchFamily="18" charset="2"/>
              </a:rPr>
              <a:t>的位串中减去余数</a:t>
            </a:r>
            <a:r>
              <a:rPr lang="en-US" altLang="zh-CN" b="1" smtClean="0">
                <a:sym typeface="Symbol" pitchFamily="18" charset="2"/>
              </a:rPr>
              <a:t>R(x) </a:t>
            </a:r>
            <a:r>
              <a:rPr lang="zh-CN" altLang="en-US" b="1" smtClean="0">
                <a:sym typeface="Symbol" pitchFamily="18" charset="2"/>
              </a:rPr>
              <a:t>（等于或小于</a:t>
            </a:r>
            <a:r>
              <a:rPr lang="en-US" altLang="zh-CN" b="1" smtClean="0">
                <a:sym typeface="Symbol" pitchFamily="18" charset="2"/>
              </a:rPr>
              <a:t>r</a:t>
            </a:r>
            <a:r>
              <a:rPr lang="zh-CN" altLang="en-US" b="1" smtClean="0">
                <a:sym typeface="Symbol" pitchFamily="18" charset="2"/>
              </a:rPr>
              <a:t>位），结果就是要传送的带校验和的多项式</a:t>
            </a:r>
            <a:r>
              <a:rPr lang="en-US" altLang="zh-CN" b="1" smtClean="0">
                <a:sym typeface="Symbol" pitchFamily="18" charset="2"/>
              </a:rPr>
              <a:t>T(x)</a:t>
            </a:r>
            <a:r>
              <a:rPr lang="zh-CN" altLang="en-US" b="1" smtClean="0">
                <a:sym typeface="Symbol" pitchFamily="18" charset="2"/>
              </a:rPr>
              <a:t>。</a:t>
            </a:r>
          </a:p>
          <a:p>
            <a:pPr lvl="1"/>
            <a:r>
              <a:rPr lang="en-US" altLang="zh-CN" b="1" smtClean="0">
                <a:sym typeface="Symbol" pitchFamily="18" charset="2"/>
                <a:hlinkClick r:id="rId2" action="ppaction://hlinksldjump"/>
              </a:rPr>
              <a:t>Fig. 3-7</a:t>
            </a:r>
            <a:endParaRPr lang="en-US" altLang="zh-CN" b="1" smtClean="0">
              <a:sym typeface="Symbol" pitchFamily="18" charset="2"/>
            </a:endParaRPr>
          </a:p>
          <a:p>
            <a:r>
              <a:rPr lang="en-US" altLang="zh-CN" b="1" smtClean="0"/>
              <a:t>CRC</a:t>
            </a:r>
            <a:r>
              <a:rPr lang="zh-CN" altLang="zh-CN" b="1" smtClean="0"/>
              <a:t>的检错能力</a:t>
            </a:r>
          </a:p>
          <a:p>
            <a:pPr lvl="1"/>
            <a:r>
              <a:rPr lang="zh-CN" altLang="en-US" b="1" smtClean="0"/>
              <a:t>发送：</a:t>
            </a:r>
            <a:r>
              <a:rPr lang="en-US" altLang="zh-CN" b="1" smtClean="0"/>
              <a:t>T(x)</a:t>
            </a:r>
            <a:r>
              <a:rPr lang="zh-CN" altLang="en-US" b="1" smtClean="0"/>
              <a:t>；接收：</a:t>
            </a:r>
            <a:r>
              <a:rPr lang="en-US" altLang="zh-CN" b="1" smtClean="0"/>
              <a:t>T(x) + E(x)</a:t>
            </a:r>
            <a:r>
              <a:rPr lang="zh-CN" altLang="en-US" b="1" smtClean="0"/>
              <a:t>；</a:t>
            </a:r>
          </a:p>
          <a:p>
            <a:pPr lvl="1"/>
            <a:r>
              <a:rPr lang="zh-CN" altLang="zh-CN" b="1" smtClean="0"/>
              <a:t>余数</a:t>
            </a:r>
            <a:r>
              <a:rPr lang="en-US" altLang="zh-CN" b="1" smtClean="0">
                <a:sym typeface="Symbol" pitchFamily="18" charset="2"/>
              </a:rPr>
              <a:t>R(x) =</a:t>
            </a:r>
            <a:r>
              <a:rPr lang="en-US" altLang="zh-CN" b="1" smtClean="0"/>
              <a:t>((T(x) + E(x)) / G(x)) = 0 + </a:t>
            </a:r>
            <a:r>
              <a:rPr lang="zh-CN" altLang="zh-CN" b="1" smtClean="0"/>
              <a:t>余数</a:t>
            </a:r>
            <a:r>
              <a:rPr lang="en-US" altLang="zh-CN" b="1" smtClean="0"/>
              <a:t>(E(x) / G(x))</a:t>
            </a:r>
          </a:p>
          <a:p>
            <a:pPr lvl="1"/>
            <a:r>
              <a:rPr lang="zh-CN" altLang="en-US" b="1" smtClean="0"/>
              <a:t>若 </a:t>
            </a:r>
            <a:r>
              <a:rPr lang="zh-CN" altLang="zh-CN" b="1" smtClean="0"/>
              <a:t>余数</a:t>
            </a:r>
            <a:r>
              <a:rPr lang="en-US" altLang="zh-CN" b="1" smtClean="0">
                <a:sym typeface="Symbol" pitchFamily="18" charset="2"/>
              </a:rPr>
              <a:t>R(x) </a:t>
            </a:r>
            <a:r>
              <a:rPr lang="en-US" altLang="zh-CN" b="1" smtClean="0"/>
              <a:t>= 0</a:t>
            </a:r>
            <a:r>
              <a:rPr lang="zh-CN" altLang="en-US" b="1" smtClean="0"/>
              <a:t>，则差错不能发现；否则，可以发现。</a:t>
            </a:r>
          </a:p>
          <a:p>
            <a:pPr lvl="1"/>
            <a:endParaRPr lang="en-US" altLang="zh-CN" b="1" smtClean="0">
              <a:sym typeface="Symbol" pitchFamily="18" charset="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zh-CN" smtClean="0"/>
              <a:t>3.2	</a:t>
            </a:r>
            <a:r>
              <a:rPr lang="zh-CN" altLang="en-US" smtClean="0"/>
              <a:t>错误检测和纠正（</a:t>
            </a:r>
            <a:r>
              <a:rPr lang="en-US" altLang="zh-CN" smtClean="0"/>
              <a:t>7</a:t>
            </a:r>
            <a:r>
              <a:rPr lang="zh-CN" altLang="en-US" smtClean="0"/>
              <a:t>）</a:t>
            </a:r>
          </a:p>
        </p:txBody>
      </p:sp>
      <p:sp>
        <p:nvSpPr>
          <p:cNvPr id="28675" name="Rectangle 3"/>
          <p:cNvSpPr>
            <a:spLocks noGrp="1" noChangeArrowheads="1"/>
          </p:cNvSpPr>
          <p:nvPr>
            <p:ph type="body" idx="1"/>
          </p:nvPr>
        </p:nvSpPr>
        <p:spPr/>
        <p:txBody>
          <a:bodyPr/>
          <a:lstStyle/>
          <a:p>
            <a:pPr lvl="1">
              <a:lnSpc>
                <a:spcPct val="80000"/>
              </a:lnSpc>
            </a:pPr>
            <a:r>
              <a:rPr lang="zh-CN" altLang="en-US" b="1" smtClean="0"/>
              <a:t>如果只有单比特错，即</a:t>
            </a:r>
            <a:r>
              <a:rPr lang="en-US" altLang="zh-CN" b="1" smtClean="0"/>
              <a:t>E(x) = x</a:t>
            </a:r>
            <a:r>
              <a:rPr lang="en-US" altLang="zh-CN" b="1" baseline="30000" smtClean="0"/>
              <a:t>i</a:t>
            </a:r>
            <a:r>
              <a:rPr lang="zh-CN" altLang="en-US" b="1" smtClean="0"/>
              <a:t>，而</a:t>
            </a:r>
            <a:r>
              <a:rPr lang="en-US" altLang="zh-CN" b="1" smtClean="0"/>
              <a:t>G(x)</a:t>
            </a:r>
            <a:r>
              <a:rPr lang="zh-CN" altLang="en-US" b="1" smtClean="0"/>
              <a:t>中至少有两项，</a:t>
            </a:r>
            <a:r>
              <a:rPr lang="zh-CN" altLang="zh-CN" sz="1800" b="1" smtClean="0"/>
              <a:t>余数</a:t>
            </a:r>
            <a:r>
              <a:rPr lang="en-US" altLang="zh-CN" sz="1800" b="1" smtClean="0"/>
              <a:t>(E(x) / G(x))</a:t>
            </a:r>
            <a:r>
              <a:rPr lang="en-US" altLang="zh-CN" b="1" smtClean="0"/>
              <a:t> </a:t>
            </a:r>
            <a:r>
              <a:rPr lang="en-US" altLang="zh-CN" b="1" smtClean="0">
                <a:sym typeface="Symbol" pitchFamily="18" charset="2"/>
              </a:rPr>
              <a:t> 0</a:t>
            </a:r>
            <a:r>
              <a:rPr lang="zh-CN" altLang="en-US" b="1" smtClean="0">
                <a:sym typeface="Symbol" pitchFamily="18" charset="2"/>
              </a:rPr>
              <a:t>，所以可以查出单比特错；</a:t>
            </a:r>
          </a:p>
          <a:p>
            <a:pPr lvl="1">
              <a:lnSpc>
                <a:spcPct val="80000"/>
              </a:lnSpc>
            </a:pPr>
            <a:r>
              <a:rPr lang="zh-CN" altLang="en-US" b="1" smtClean="0">
                <a:sym typeface="Symbol" pitchFamily="18" charset="2"/>
              </a:rPr>
              <a:t>如果发生两个孤立单比特错，即</a:t>
            </a:r>
            <a:r>
              <a:rPr lang="en-US" altLang="zh-CN" b="1" smtClean="0">
                <a:sym typeface="Symbol" pitchFamily="18" charset="2"/>
              </a:rPr>
              <a:t>E(x) = x</a:t>
            </a:r>
            <a:r>
              <a:rPr lang="en-US" altLang="zh-CN" b="1" baseline="30000" smtClean="0">
                <a:sym typeface="Symbol" pitchFamily="18" charset="2"/>
              </a:rPr>
              <a:t>i</a:t>
            </a:r>
            <a:r>
              <a:rPr lang="en-US" altLang="zh-CN" b="1" smtClean="0">
                <a:sym typeface="Symbol" pitchFamily="18" charset="2"/>
              </a:rPr>
              <a:t> + x</a:t>
            </a:r>
            <a:r>
              <a:rPr lang="en-US" altLang="zh-CN" b="1" baseline="30000" smtClean="0">
                <a:sym typeface="Symbol" pitchFamily="18" charset="2"/>
              </a:rPr>
              <a:t>j</a:t>
            </a:r>
            <a:r>
              <a:rPr lang="en-US" altLang="zh-CN" b="1" smtClean="0">
                <a:sym typeface="Symbol" pitchFamily="18" charset="2"/>
              </a:rPr>
              <a:t> = x</a:t>
            </a:r>
            <a:r>
              <a:rPr lang="en-US" altLang="zh-CN" b="1" baseline="30000" smtClean="0">
                <a:sym typeface="Symbol" pitchFamily="18" charset="2"/>
              </a:rPr>
              <a:t>j</a:t>
            </a:r>
            <a:r>
              <a:rPr lang="en-US" altLang="zh-CN" b="1" smtClean="0">
                <a:sym typeface="Symbol" pitchFamily="18" charset="2"/>
              </a:rPr>
              <a:t> (x</a:t>
            </a:r>
            <a:r>
              <a:rPr lang="en-US" altLang="zh-CN" b="1" baseline="30000" smtClean="0">
                <a:sym typeface="Symbol" pitchFamily="18" charset="2"/>
              </a:rPr>
              <a:t>i-j</a:t>
            </a:r>
            <a:r>
              <a:rPr lang="en-US" altLang="zh-CN" b="1" smtClean="0">
                <a:sym typeface="Symbol" pitchFamily="18" charset="2"/>
              </a:rPr>
              <a:t> + 1)</a:t>
            </a:r>
            <a:r>
              <a:rPr lang="zh-CN" altLang="en-US" b="1" smtClean="0">
                <a:sym typeface="Symbol" pitchFamily="18" charset="2"/>
              </a:rPr>
              <a:t>，假定</a:t>
            </a:r>
            <a:r>
              <a:rPr lang="en-US" altLang="zh-CN" b="1" smtClean="0">
                <a:sym typeface="Symbol" pitchFamily="18" charset="2"/>
              </a:rPr>
              <a:t>G(x)</a:t>
            </a:r>
            <a:r>
              <a:rPr lang="zh-CN" altLang="en-US" b="1" smtClean="0">
                <a:sym typeface="Symbol" pitchFamily="18" charset="2"/>
              </a:rPr>
              <a:t>不能被</a:t>
            </a:r>
            <a:r>
              <a:rPr lang="en-US" altLang="zh-CN" b="1" smtClean="0">
                <a:sym typeface="Symbol" pitchFamily="18" charset="2"/>
              </a:rPr>
              <a:t>x</a:t>
            </a:r>
            <a:r>
              <a:rPr lang="zh-CN" altLang="en-US" b="1" smtClean="0">
                <a:sym typeface="Symbol" pitchFamily="18" charset="2"/>
              </a:rPr>
              <a:t>整除，那么能够发现两个比特错的充分条件是：</a:t>
            </a:r>
            <a:r>
              <a:rPr lang="en-US" altLang="zh-CN" b="1" smtClean="0">
                <a:sym typeface="Symbol" pitchFamily="18" charset="2"/>
              </a:rPr>
              <a:t>x</a:t>
            </a:r>
            <a:r>
              <a:rPr lang="en-US" altLang="zh-CN" b="1" baseline="30000" smtClean="0">
                <a:sym typeface="Symbol" pitchFamily="18" charset="2"/>
              </a:rPr>
              <a:t>k</a:t>
            </a:r>
            <a:r>
              <a:rPr lang="en-US" altLang="zh-CN" b="1" smtClean="0">
                <a:sym typeface="Symbol" pitchFamily="18" charset="2"/>
              </a:rPr>
              <a:t> + 1</a:t>
            </a:r>
            <a:r>
              <a:rPr lang="zh-CN" altLang="en-US" b="1" smtClean="0">
                <a:sym typeface="Symbol" pitchFamily="18" charset="2"/>
              </a:rPr>
              <a:t>不能被</a:t>
            </a:r>
            <a:r>
              <a:rPr lang="en-US" altLang="zh-CN" b="1" smtClean="0">
                <a:sym typeface="Symbol" pitchFamily="18" charset="2"/>
              </a:rPr>
              <a:t>G(x)</a:t>
            </a:r>
            <a:r>
              <a:rPr lang="zh-CN" altLang="en-US" b="1" smtClean="0">
                <a:sym typeface="Symbol" pitchFamily="18" charset="2"/>
              </a:rPr>
              <a:t>整除 </a:t>
            </a:r>
            <a:r>
              <a:rPr lang="en-US" altLang="zh-CN" b="1" smtClean="0">
                <a:sym typeface="Symbol" pitchFamily="18" charset="2"/>
              </a:rPr>
              <a:t>(k  i - j)</a:t>
            </a:r>
            <a:r>
              <a:rPr lang="zh-CN" altLang="en-US" b="1" smtClean="0">
                <a:sym typeface="Symbol" pitchFamily="18" charset="2"/>
              </a:rPr>
              <a:t>；</a:t>
            </a:r>
          </a:p>
          <a:p>
            <a:pPr lvl="1">
              <a:lnSpc>
                <a:spcPct val="80000"/>
              </a:lnSpc>
            </a:pPr>
            <a:r>
              <a:rPr lang="zh-CN" altLang="en-US" b="1" smtClean="0">
                <a:sym typeface="Symbol" pitchFamily="18" charset="2"/>
              </a:rPr>
              <a:t>如果有奇数个比特错，即</a:t>
            </a:r>
            <a:r>
              <a:rPr lang="en-US" altLang="zh-CN" b="1" smtClean="0">
                <a:sym typeface="Symbol" pitchFamily="18" charset="2"/>
              </a:rPr>
              <a:t>E(x)</a:t>
            </a:r>
            <a:r>
              <a:rPr lang="zh-CN" altLang="en-US" b="1" smtClean="0">
                <a:sym typeface="Symbol" pitchFamily="18" charset="2"/>
              </a:rPr>
              <a:t>包括奇数个项，</a:t>
            </a:r>
            <a:r>
              <a:rPr lang="en-US" altLang="zh-CN" b="1" smtClean="0">
                <a:sym typeface="Symbol" pitchFamily="18" charset="2"/>
              </a:rPr>
              <a:t>G(x)</a:t>
            </a:r>
            <a:r>
              <a:rPr lang="zh-CN" altLang="en-US" b="1" smtClean="0">
                <a:sym typeface="Symbol" pitchFamily="18" charset="2"/>
              </a:rPr>
              <a:t>选</a:t>
            </a:r>
            <a:r>
              <a:rPr lang="en-US" altLang="zh-CN" b="1" smtClean="0">
                <a:sym typeface="Symbol" pitchFamily="18" charset="2"/>
              </a:rPr>
              <a:t>(x + 1)</a:t>
            </a:r>
            <a:r>
              <a:rPr lang="zh-CN" altLang="zh-CN" b="1" smtClean="0">
                <a:sym typeface="Symbol" pitchFamily="18" charset="2"/>
              </a:rPr>
              <a:t>的倍数就能查出奇数个比特错；</a:t>
            </a:r>
          </a:p>
          <a:p>
            <a:pPr lvl="1">
              <a:lnSpc>
                <a:spcPct val="80000"/>
              </a:lnSpc>
            </a:pPr>
            <a:r>
              <a:rPr lang="zh-CN" altLang="zh-CN" b="1" smtClean="0">
                <a:sym typeface="Symbol" pitchFamily="18" charset="2"/>
              </a:rPr>
              <a:t>具有</a:t>
            </a:r>
            <a:r>
              <a:rPr lang="en-US" altLang="zh-CN" b="1" smtClean="0">
                <a:sym typeface="Symbol" pitchFamily="18" charset="2"/>
              </a:rPr>
              <a:t>r</a:t>
            </a:r>
            <a:r>
              <a:rPr lang="zh-CN" altLang="zh-CN" b="1" smtClean="0">
                <a:sym typeface="Symbol" pitchFamily="18" charset="2"/>
              </a:rPr>
              <a:t>个校验位的多项式能检查出所有长度 </a:t>
            </a:r>
            <a:r>
              <a:rPr lang="zh-CN" altLang="en-US" b="1" smtClean="0">
                <a:sym typeface="Symbol" pitchFamily="18" charset="2"/>
              </a:rPr>
              <a:t> </a:t>
            </a:r>
            <a:r>
              <a:rPr lang="en-US" altLang="zh-CN" b="1" smtClean="0">
                <a:sym typeface="Symbol" pitchFamily="18" charset="2"/>
              </a:rPr>
              <a:t>r </a:t>
            </a:r>
            <a:r>
              <a:rPr lang="zh-CN" altLang="en-US" b="1" smtClean="0">
                <a:sym typeface="Symbol" pitchFamily="18" charset="2"/>
              </a:rPr>
              <a:t>的突发性差错。长度为</a:t>
            </a:r>
            <a:r>
              <a:rPr lang="en-US" altLang="zh-CN" b="1" smtClean="0">
                <a:sym typeface="Symbol" pitchFamily="18" charset="2"/>
              </a:rPr>
              <a:t>k</a:t>
            </a:r>
            <a:r>
              <a:rPr lang="zh-CN" altLang="en-US" b="1" smtClean="0">
                <a:sym typeface="Symbol" pitchFamily="18" charset="2"/>
              </a:rPr>
              <a:t>的突发性连续差错（并不表示有</a:t>
            </a:r>
            <a:r>
              <a:rPr lang="en-US" altLang="zh-CN" b="1" smtClean="0">
                <a:sym typeface="Symbol" pitchFamily="18" charset="2"/>
              </a:rPr>
              <a:t>k</a:t>
            </a:r>
            <a:r>
              <a:rPr lang="zh-CN" altLang="en-US" b="1" smtClean="0">
                <a:sym typeface="Symbol" pitchFamily="18" charset="2"/>
              </a:rPr>
              <a:t>个单比特错）可表示为 </a:t>
            </a:r>
            <a:r>
              <a:rPr lang="en-US" altLang="zh-CN" b="1" smtClean="0">
                <a:sym typeface="Symbol" pitchFamily="18" charset="2"/>
              </a:rPr>
              <a:t>x</a:t>
            </a:r>
            <a:r>
              <a:rPr lang="en-US" altLang="zh-CN" b="1" baseline="30000" smtClean="0">
                <a:sym typeface="Symbol" pitchFamily="18" charset="2"/>
              </a:rPr>
              <a:t>i</a:t>
            </a:r>
            <a:r>
              <a:rPr lang="en-US" altLang="zh-CN" b="1" smtClean="0">
                <a:sym typeface="Symbol" pitchFamily="18" charset="2"/>
              </a:rPr>
              <a:t> (x</a:t>
            </a:r>
            <a:r>
              <a:rPr lang="en-US" altLang="zh-CN" b="1" baseline="30000" smtClean="0">
                <a:sym typeface="Symbol" pitchFamily="18" charset="2"/>
              </a:rPr>
              <a:t>k-1</a:t>
            </a:r>
            <a:r>
              <a:rPr lang="en-US" altLang="zh-CN" b="1" smtClean="0">
                <a:sym typeface="Symbol" pitchFamily="18" charset="2"/>
              </a:rPr>
              <a:t> + … + 1)</a:t>
            </a:r>
            <a:r>
              <a:rPr lang="zh-CN" altLang="en-US" b="1" smtClean="0">
                <a:sym typeface="Symbol" pitchFamily="18" charset="2"/>
              </a:rPr>
              <a:t>，若</a:t>
            </a:r>
            <a:r>
              <a:rPr lang="en-US" altLang="zh-CN" b="1" smtClean="0">
                <a:sym typeface="Symbol" pitchFamily="18" charset="2"/>
              </a:rPr>
              <a:t>G(x)</a:t>
            </a:r>
            <a:r>
              <a:rPr lang="zh-CN" altLang="en-US" b="1" smtClean="0">
                <a:sym typeface="Symbol" pitchFamily="18" charset="2"/>
              </a:rPr>
              <a:t>包括</a:t>
            </a:r>
            <a:r>
              <a:rPr lang="en-US" altLang="zh-CN" b="1" smtClean="0">
                <a:sym typeface="Symbol" pitchFamily="18" charset="2"/>
              </a:rPr>
              <a:t>x</a:t>
            </a:r>
            <a:r>
              <a:rPr lang="en-US" altLang="zh-CN" b="1" baseline="30000" smtClean="0">
                <a:sym typeface="Symbol" pitchFamily="18" charset="2"/>
              </a:rPr>
              <a:t>0</a:t>
            </a:r>
            <a:r>
              <a:rPr lang="zh-CN" altLang="en-US" b="1" smtClean="0">
                <a:sym typeface="Symbol" pitchFamily="18" charset="2"/>
              </a:rPr>
              <a:t>项，且 </a:t>
            </a:r>
            <a:r>
              <a:rPr lang="en-US" altLang="zh-CN" b="1" smtClean="0">
                <a:sym typeface="Symbol" pitchFamily="18" charset="2"/>
              </a:rPr>
              <a:t>k - 1</a:t>
            </a:r>
            <a:r>
              <a:rPr lang="zh-CN" altLang="zh-CN" b="1" smtClean="0">
                <a:sym typeface="Symbol" pitchFamily="18" charset="2"/>
              </a:rPr>
              <a:t>小于</a:t>
            </a:r>
            <a:r>
              <a:rPr lang="en-US" altLang="zh-CN" b="1" smtClean="0">
                <a:sym typeface="Symbol" pitchFamily="18" charset="2"/>
              </a:rPr>
              <a:t>G(x)</a:t>
            </a:r>
            <a:r>
              <a:rPr lang="zh-CN" altLang="zh-CN" b="1" smtClean="0">
                <a:sym typeface="Symbol" pitchFamily="18" charset="2"/>
              </a:rPr>
              <a:t>的阶，则</a:t>
            </a:r>
            <a:r>
              <a:rPr lang="zh-CN" altLang="en-US" b="1" smtClean="0">
                <a:sym typeface="Symbol" pitchFamily="18" charset="2"/>
              </a:rPr>
              <a:t> </a:t>
            </a:r>
            <a:r>
              <a:rPr lang="zh-CN" altLang="zh-CN" b="1" smtClean="0">
                <a:sym typeface="Symbol" pitchFamily="18" charset="2"/>
              </a:rPr>
              <a:t>余数(</a:t>
            </a:r>
            <a:r>
              <a:rPr lang="en-US" altLang="zh-CN" b="1" smtClean="0">
                <a:sym typeface="Symbol" pitchFamily="18" charset="2"/>
              </a:rPr>
              <a:t>E(x) / G(x))  0;</a:t>
            </a:r>
          </a:p>
          <a:p>
            <a:pPr lvl="1">
              <a:lnSpc>
                <a:spcPct val="80000"/>
              </a:lnSpc>
            </a:pPr>
            <a:r>
              <a:rPr lang="zh-CN" altLang="en-US" b="1" smtClean="0">
                <a:sym typeface="Symbol" pitchFamily="18" charset="2"/>
              </a:rPr>
              <a:t>如果突发差错长度为 </a:t>
            </a:r>
            <a:r>
              <a:rPr lang="en-US" altLang="zh-CN" b="1" smtClean="0">
                <a:sym typeface="Symbol" pitchFamily="18" charset="2"/>
              </a:rPr>
              <a:t>r + 1</a:t>
            </a:r>
            <a:r>
              <a:rPr lang="zh-CN" altLang="en-US" b="1" smtClean="0">
                <a:sym typeface="Symbol" pitchFamily="18" charset="2"/>
              </a:rPr>
              <a:t>，当且仅当突发差错和</a:t>
            </a:r>
            <a:r>
              <a:rPr lang="en-US" altLang="zh-CN" b="1" smtClean="0">
                <a:sym typeface="Symbol" pitchFamily="18" charset="2"/>
              </a:rPr>
              <a:t>G(x)</a:t>
            </a:r>
            <a:r>
              <a:rPr lang="zh-CN" altLang="en-US" b="1" smtClean="0">
                <a:sym typeface="Symbol" pitchFamily="18" charset="2"/>
              </a:rPr>
              <a:t>一样时， 余数</a:t>
            </a:r>
            <a:r>
              <a:rPr lang="en-US" altLang="zh-CN" b="1" smtClean="0">
                <a:sym typeface="Symbol" pitchFamily="18" charset="2"/>
              </a:rPr>
              <a:t>(</a:t>
            </a:r>
            <a:r>
              <a:rPr lang="en-US" altLang="zh-CN" b="1" smtClean="0"/>
              <a:t>E(x) / G(x)) </a:t>
            </a:r>
            <a:r>
              <a:rPr lang="en-US" altLang="zh-CN" b="1" smtClean="0">
                <a:sym typeface="Symbol" pitchFamily="18" charset="2"/>
              </a:rPr>
              <a:t>= 0</a:t>
            </a:r>
            <a:r>
              <a:rPr lang="zh-CN" altLang="en-US" b="1" smtClean="0">
                <a:sym typeface="Symbol" pitchFamily="18" charset="2"/>
              </a:rPr>
              <a:t>，概率为</a:t>
            </a:r>
            <a:r>
              <a:rPr lang="en-US" altLang="zh-CN" b="1" smtClean="0">
                <a:sym typeface="Symbol" pitchFamily="18" charset="2"/>
              </a:rPr>
              <a:t>1/2</a:t>
            </a:r>
            <a:r>
              <a:rPr lang="en-US" altLang="zh-CN" b="1" baseline="30000" smtClean="0">
                <a:sym typeface="Symbol" pitchFamily="18" charset="2"/>
              </a:rPr>
              <a:t>r-1</a:t>
            </a:r>
            <a:r>
              <a:rPr lang="en-US" altLang="zh-CN" b="1" smtClean="0">
                <a:sym typeface="Symbol" pitchFamily="18" charset="2"/>
              </a:rPr>
              <a:t>;</a:t>
            </a:r>
          </a:p>
          <a:p>
            <a:pPr lvl="1">
              <a:lnSpc>
                <a:spcPct val="80000"/>
              </a:lnSpc>
            </a:pPr>
            <a:r>
              <a:rPr lang="zh-CN" altLang="zh-CN" b="1" smtClean="0">
                <a:sym typeface="Symbol" pitchFamily="18" charset="2"/>
              </a:rPr>
              <a:t>长度大于</a:t>
            </a:r>
            <a:r>
              <a:rPr lang="zh-CN" altLang="en-US" b="1" smtClean="0">
                <a:sym typeface="Symbol" pitchFamily="18" charset="2"/>
              </a:rPr>
              <a:t> </a:t>
            </a:r>
            <a:r>
              <a:rPr lang="en-US" altLang="zh-CN" b="1" smtClean="0">
                <a:sym typeface="Symbol" pitchFamily="18" charset="2"/>
              </a:rPr>
              <a:t>r + 1</a:t>
            </a:r>
            <a:r>
              <a:rPr lang="zh-CN" altLang="zh-CN" b="1" smtClean="0">
                <a:sym typeface="Symbol" pitchFamily="18" charset="2"/>
              </a:rPr>
              <a:t>的突发差错或几个较短的突发差错发生后，坏</a:t>
            </a:r>
            <a:r>
              <a:rPr lang="zh-CN" altLang="en-US" b="1" smtClean="0">
                <a:sym typeface="Symbol" pitchFamily="18" charset="2"/>
              </a:rPr>
              <a:t>帧被接收的概率为 </a:t>
            </a:r>
            <a:r>
              <a:rPr lang="en-US" altLang="zh-CN" b="1" smtClean="0">
                <a:sym typeface="Symbol" pitchFamily="18" charset="2"/>
              </a:rPr>
              <a:t>1/2</a:t>
            </a:r>
            <a:r>
              <a:rPr lang="en-US" altLang="zh-CN" b="1" baseline="30000" smtClean="0">
                <a:sym typeface="Symbol" pitchFamily="18" charset="2"/>
              </a:rPr>
              <a:t>r</a:t>
            </a:r>
            <a:r>
              <a:rPr lang="zh-CN" altLang="en-US" b="1" smtClean="0">
                <a:sym typeface="Symbol" pitchFamily="18" charset="2"/>
              </a:rPr>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p:txBody>
          <a:bodyPr/>
          <a:lstStyle/>
          <a:p>
            <a:r>
              <a:rPr lang="en-US" altLang="zh-CN" smtClean="0"/>
              <a:t>3.2	</a:t>
            </a:r>
            <a:r>
              <a:rPr lang="zh-CN" altLang="en-US" smtClean="0"/>
              <a:t>错误检测和纠正（</a:t>
            </a:r>
            <a:r>
              <a:rPr lang="en-US" altLang="zh-CN" smtClean="0"/>
              <a:t>8</a:t>
            </a:r>
            <a:r>
              <a:rPr lang="zh-CN" altLang="en-US" smtClean="0"/>
              <a:t>）</a:t>
            </a:r>
          </a:p>
        </p:txBody>
      </p:sp>
      <p:sp>
        <p:nvSpPr>
          <p:cNvPr id="29699" name="Rectangle 1027"/>
          <p:cNvSpPr>
            <a:spLocks noGrp="1" noChangeArrowheads="1"/>
          </p:cNvSpPr>
          <p:nvPr>
            <p:ph type="body" idx="1"/>
          </p:nvPr>
        </p:nvSpPr>
        <p:spPr/>
        <p:txBody>
          <a:bodyPr/>
          <a:lstStyle/>
          <a:p>
            <a:r>
              <a:rPr lang="zh-CN" altLang="en-US" b="1" smtClean="0"/>
              <a:t>四个多项式已成为国际标准</a:t>
            </a:r>
          </a:p>
          <a:p>
            <a:pPr lvl="1"/>
            <a:r>
              <a:rPr lang="en-US" altLang="zh-CN" b="1" smtClean="0"/>
              <a:t>CRC-12 		= x</a:t>
            </a:r>
            <a:r>
              <a:rPr lang="en-US" altLang="zh-CN" b="1" baseline="30000" smtClean="0"/>
              <a:t>12</a:t>
            </a:r>
            <a:r>
              <a:rPr lang="en-US" altLang="zh-CN" b="1" smtClean="0"/>
              <a:t> + x</a:t>
            </a:r>
            <a:r>
              <a:rPr lang="en-US" altLang="zh-CN" b="1" baseline="30000" smtClean="0"/>
              <a:t>11</a:t>
            </a:r>
            <a:r>
              <a:rPr lang="en-US" altLang="zh-CN" b="1" smtClean="0"/>
              <a:t> + x</a:t>
            </a:r>
            <a:r>
              <a:rPr lang="en-US" altLang="zh-CN" b="1" baseline="30000" smtClean="0"/>
              <a:t>3</a:t>
            </a:r>
            <a:r>
              <a:rPr lang="en-US" altLang="zh-CN" b="1" smtClean="0"/>
              <a:t> + x</a:t>
            </a:r>
            <a:r>
              <a:rPr lang="en-US" altLang="zh-CN" b="1" baseline="30000" smtClean="0"/>
              <a:t>2</a:t>
            </a:r>
            <a:r>
              <a:rPr lang="en-US" altLang="zh-CN" b="1" smtClean="0"/>
              <a:t> + x + 1</a:t>
            </a:r>
          </a:p>
          <a:p>
            <a:pPr lvl="1"/>
            <a:r>
              <a:rPr lang="en-US" altLang="zh-CN" b="1" smtClean="0"/>
              <a:t>CRC-16 		= x</a:t>
            </a:r>
            <a:r>
              <a:rPr lang="en-US" altLang="zh-CN" b="1" baseline="30000" smtClean="0"/>
              <a:t>16</a:t>
            </a:r>
            <a:r>
              <a:rPr lang="en-US" altLang="zh-CN" b="1" smtClean="0"/>
              <a:t> + x</a:t>
            </a:r>
            <a:r>
              <a:rPr lang="en-US" altLang="zh-CN" b="1" baseline="30000" smtClean="0"/>
              <a:t>15</a:t>
            </a:r>
            <a:r>
              <a:rPr lang="en-US" altLang="zh-CN" b="1" smtClean="0"/>
              <a:t> + x</a:t>
            </a:r>
            <a:r>
              <a:rPr lang="en-US" altLang="zh-CN" b="1" baseline="30000" smtClean="0"/>
              <a:t>2</a:t>
            </a:r>
            <a:r>
              <a:rPr lang="en-US" altLang="zh-CN" b="1" smtClean="0"/>
              <a:t> + 1</a:t>
            </a:r>
          </a:p>
          <a:p>
            <a:pPr lvl="1"/>
            <a:r>
              <a:rPr lang="en-US" altLang="zh-CN" b="1" smtClean="0"/>
              <a:t>CRC-CCITT 	= x</a:t>
            </a:r>
            <a:r>
              <a:rPr lang="en-US" altLang="zh-CN" b="1" baseline="30000" smtClean="0"/>
              <a:t>16</a:t>
            </a:r>
            <a:r>
              <a:rPr lang="en-US" altLang="zh-CN" b="1" smtClean="0"/>
              <a:t> + x</a:t>
            </a:r>
            <a:r>
              <a:rPr lang="en-US" altLang="zh-CN" b="1" baseline="30000" smtClean="0"/>
              <a:t>12</a:t>
            </a:r>
            <a:r>
              <a:rPr lang="en-US" altLang="zh-CN" b="1" smtClean="0"/>
              <a:t> + x</a:t>
            </a:r>
            <a:r>
              <a:rPr lang="en-US" altLang="zh-CN" b="1" baseline="30000" smtClean="0"/>
              <a:t>5</a:t>
            </a:r>
            <a:r>
              <a:rPr lang="en-US" altLang="zh-CN" b="1" smtClean="0"/>
              <a:t> + 1</a:t>
            </a:r>
          </a:p>
          <a:p>
            <a:pPr lvl="1"/>
            <a:r>
              <a:rPr lang="en-US" altLang="zh-CN" b="1" smtClean="0"/>
              <a:t>CRC-32</a:t>
            </a:r>
          </a:p>
          <a:p>
            <a:r>
              <a:rPr lang="zh-CN" altLang="en-US" b="1" smtClean="0"/>
              <a:t>硬件实现</a:t>
            </a:r>
            <a:r>
              <a:rPr lang="en-US" altLang="zh-CN" b="1" smtClean="0"/>
              <a:t>CRC</a:t>
            </a:r>
            <a:r>
              <a:rPr lang="zh-CN" altLang="en-US" b="1" smtClean="0"/>
              <a:t>校验</a:t>
            </a:r>
          </a:p>
          <a:p>
            <a:pPr lvl="1"/>
            <a:r>
              <a:rPr lang="zh-CN" altLang="en-US" b="1" smtClean="0"/>
              <a:t>网卡</a:t>
            </a:r>
            <a:r>
              <a:rPr lang="en-US" altLang="zh-CN" b="1" smtClean="0"/>
              <a:t>NIC</a:t>
            </a:r>
            <a:r>
              <a:rPr lang="zh-CN" altLang="en-US" b="1" smtClean="0"/>
              <a:t>（</a:t>
            </a:r>
            <a:r>
              <a:rPr lang="en-US" altLang="zh-CN" b="1" smtClean="0"/>
              <a:t>Network Interface Card</a:t>
            </a:r>
            <a:r>
              <a:rPr lang="zh-CN" altLang="en-US" b="1" smtClean="0"/>
              <a:t>）</a:t>
            </a:r>
          </a:p>
          <a:p>
            <a:pPr lvl="1"/>
            <a:endParaRPr lang="en-US" altLang="zh-CN" b="1"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r>
              <a:rPr lang="en-US" altLang="zh-CN" smtClean="0"/>
              <a:t>3.3	</a:t>
            </a:r>
            <a:r>
              <a:rPr lang="zh-CN" altLang="en-US" smtClean="0"/>
              <a:t>基本的数据链路层协议（</a:t>
            </a:r>
            <a:r>
              <a:rPr lang="en-US" altLang="zh-CN" smtClean="0"/>
              <a:t>0</a:t>
            </a:r>
            <a:r>
              <a:rPr lang="zh-CN" altLang="en-US" smtClean="0"/>
              <a:t>）</a:t>
            </a:r>
          </a:p>
        </p:txBody>
      </p:sp>
      <p:sp>
        <p:nvSpPr>
          <p:cNvPr id="30723" name="Rectangle 1027"/>
          <p:cNvSpPr>
            <a:spLocks noGrp="1" noChangeArrowheads="1"/>
          </p:cNvSpPr>
          <p:nvPr>
            <p:ph type="body" idx="1"/>
          </p:nvPr>
        </p:nvSpPr>
        <p:spPr>
          <a:xfrm>
            <a:off x="990600" y="1447800"/>
            <a:ext cx="7162800" cy="4953000"/>
          </a:xfrm>
        </p:spPr>
        <p:txBody>
          <a:bodyPr/>
          <a:lstStyle/>
          <a:p>
            <a:pPr>
              <a:lnSpc>
                <a:spcPct val="80000"/>
              </a:lnSpc>
            </a:pPr>
            <a:r>
              <a:rPr lang="zh-CN" altLang="en-US" sz="2000" smtClean="0"/>
              <a:t>发送数据：网络层</a:t>
            </a:r>
            <a:r>
              <a:rPr lang="zh-CN" altLang="en-US" sz="2000" smtClean="0">
                <a:sym typeface="Wingdings" pitchFamily="2" charset="2"/>
              </a:rPr>
              <a:t>数据链路层物理层</a:t>
            </a:r>
          </a:p>
          <a:p>
            <a:pPr>
              <a:lnSpc>
                <a:spcPct val="80000"/>
              </a:lnSpc>
            </a:pPr>
            <a:r>
              <a:rPr lang="zh-CN" altLang="en-US" sz="2000" smtClean="0">
                <a:sym typeface="Wingdings" pitchFamily="2" charset="2"/>
              </a:rPr>
              <a:t>接收数据</a:t>
            </a:r>
            <a:r>
              <a:rPr lang="zh-CN" altLang="en-US" sz="2000" smtClean="0"/>
              <a:t>：</a:t>
            </a:r>
            <a:r>
              <a:rPr lang="zh-CN" altLang="en-US" sz="2000" smtClean="0">
                <a:sym typeface="Wingdings" pitchFamily="2" charset="2"/>
              </a:rPr>
              <a:t>物理层数据链路层</a:t>
            </a:r>
            <a:r>
              <a:rPr lang="zh-CN" altLang="en-US" sz="2000" smtClean="0"/>
              <a:t>网络层</a:t>
            </a:r>
          </a:p>
          <a:p>
            <a:pPr>
              <a:lnSpc>
                <a:spcPct val="80000"/>
              </a:lnSpc>
            </a:pPr>
            <a:r>
              <a:rPr lang="zh-CN" altLang="en-US" sz="2000" smtClean="0"/>
              <a:t>许多协议中的共同声明</a:t>
            </a:r>
            <a:r>
              <a:rPr lang="en-US" altLang="zh-CN" sz="2000" smtClean="0"/>
              <a:t>:</a:t>
            </a:r>
          </a:p>
          <a:p>
            <a:pPr lvl="1">
              <a:lnSpc>
                <a:spcPct val="80000"/>
              </a:lnSpc>
            </a:pPr>
            <a:r>
              <a:rPr lang="en-US" altLang="zh-CN" sz="1600" smtClean="0"/>
              <a:t># define MAX_PKT 1024</a:t>
            </a:r>
          </a:p>
          <a:p>
            <a:pPr lvl="1">
              <a:lnSpc>
                <a:spcPct val="80000"/>
              </a:lnSpc>
            </a:pPr>
            <a:r>
              <a:rPr lang="en-US" altLang="zh-CN" sz="1600" smtClean="0"/>
              <a:t>typedef enum {false, true} boolean;</a:t>
            </a:r>
          </a:p>
          <a:p>
            <a:pPr lvl="1">
              <a:lnSpc>
                <a:spcPct val="80000"/>
              </a:lnSpc>
            </a:pPr>
            <a:r>
              <a:rPr lang="en-US" altLang="zh-CN" sz="1600" smtClean="0"/>
              <a:t>typedef unsigned int seq_nr;  /*sequence or ack numbers */</a:t>
            </a:r>
          </a:p>
          <a:p>
            <a:pPr lvl="1">
              <a:lnSpc>
                <a:spcPct val="80000"/>
              </a:lnSpc>
            </a:pPr>
            <a:r>
              <a:rPr lang="en-US" altLang="zh-CN" sz="1600" smtClean="0"/>
              <a:t>typedef struct{unsigned char data[MAX_PKT];} packet;</a:t>
            </a:r>
          </a:p>
          <a:p>
            <a:pPr lvl="1">
              <a:lnSpc>
                <a:spcPct val="80000"/>
              </a:lnSpc>
            </a:pPr>
            <a:r>
              <a:rPr lang="en-US" altLang="zh-CN" sz="1600" smtClean="0"/>
              <a:t>typedef enum{data, ack, nak} frame_kind;</a:t>
            </a:r>
          </a:p>
          <a:p>
            <a:pPr lvl="1">
              <a:lnSpc>
                <a:spcPct val="80000"/>
              </a:lnSpc>
            </a:pPr>
            <a:r>
              <a:rPr lang="en-US" altLang="zh-CN" sz="1600" smtClean="0"/>
              <a:t>typedef struct{</a:t>
            </a:r>
          </a:p>
          <a:p>
            <a:pPr lvl="2">
              <a:lnSpc>
                <a:spcPct val="80000"/>
              </a:lnSpc>
              <a:buFontTx/>
              <a:buNone/>
            </a:pPr>
            <a:r>
              <a:rPr lang="en-US" altLang="zh-CN" sz="1600" smtClean="0"/>
              <a:t>Frame_kind kind;</a:t>
            </a:r>
          </a:p>
          <a:p>
            <a:pPr lvl="2">
              <a:lnSpc>
                <a:spcPct val="80000"/>
              </a:lnSpc>
              <a:buFontTx/>
              <a:buNone/>
            </a:pPr>
            <a:r>
              <a:rPr lang="en-US" altLang="zh-CN" sz="1600" smtClean="0"/>
              <a:t>Seq_nr seq;              /*sequence number */</a:t>
            </a:r>
          </a:p>
          <a:p>
            <a:pPr lvl="2">
              <a:lnSpc>
                <a:spcPct val="80000"/>
              </a:lnSpc>
              <a:buFontTx/>
              <a:buNone/>
            </a:pPr>
            <a:r>
              <a:rPr lang="en-US" altLang="zh-CN" sz="1600" smtClean="0"/>
              <a:t>Seq_nr ack;              /* acknoledgement number */</a:t>
            </a:r>
          </a:p>
          <a:p>
            <a:pPr lvl="2">
              <a:lnSpc>
                <a:spcPct val="80000"/>
              </a:lnSpc>
              <a:buFontTx/>
              <a:buNone/>
            </a:pPr>
            <a:r>
              <a:rPr lang="en-US" altLang="zh-CN" sz="1600" smtClean="0"/>
              <a:t>Packet info;              /*the network layer packet */</a:t>
            </a:r>
          </a:p>
          <a:p>
            <a:pPr lvl="1">
              <a:lnSpc>
                <a:spcPct val="80000"/>
              </a:lnSpc>
              <a:buFontTx/>
              <a:buNone/>
            </a:pPr>
            <a:r>
              <a:rPr lang="en-US" altLang="zh-CN" sz="1600" smtClean="0"/>
              <a:t>     } frame;</a:t>
            </a:r>
          </a:p>
          <a:p>
            <a:pPr lvl="1">
              <a:lnSpc>
                <a:spcPct val="80000"/>
              </a:lnSpc>
            </a:pPr>
            <a:r>
              <a:rPr lang="en-US" altLang="zh-CN" sz="1600" smtClean="0"/>
              <a:t>wait_for_event(&amp;event)</a:t>
            </a:r>
          </a:p>
          <a:p>
            <a:pPr lvl="1">
              <a:lnSpc>
                <a:spcPct val="80000"/>
              </a:lnSpc>
            </a:pPr>
            <a:r>
              <a:rPr lang="en-US" altLang="zh-CN" sz="1600" smtClean="0"/>
              <a:t>to_physical_layer, from _physical_layer</a:t>
            </a:r>
          </a:p>
          <a:p>
            <a:pPr lvl="1">
              <a:lnSpc>
                <a:spcPct val="80000"/>
              </a:lnSpc>
            </a:pPr>
            <a:r>
              <a:rPr lang="en-US" altLang="zh-CN" sz="1600" smtClean="0"/>
              <a:t>to_network_layer, from _network_layer</a:t>
            </a:r>
          </a:p>
          <a:p>
            <a:pPr lvl="1">
              <a:lnSpc>
                <a:spcPct val="80000"/>
              </a:lnSpc>
            </a:pPr>
            <a:endParaRPr lang="en-US" altLang="zh-CN" sz="1600" smtClean="0"/>
          </a:p>
        </p:txBody>
      </p:sp>
      <p:sp>
        <p:nvSpPr>
          <p:cNvPr id="30724" name="Text Box 1029"/>
          <p:cNvSpPr txBox="1">
            <a:spLocks noChangeArrowheads="1"/>
          </p:cNvSpPr>
          <p:nvPr/>
        </p:nvSpPr>
        <p:spPr bwMode="auto">
          <a:xfrm>
            <a:off x="1447800" y="3124200"/>
            <a:ext cx="5791200" cy="454025"/>
          </a:xfrm>
          <a:prstGeom prst="rect">
            <a:avLst/>
          </a:prstGeom>
          <a:noFill/>
          <a:ln w="12700">
            <a:noFill/>
            <a:miter lim="800000"/>
            <a:headEnd/>
            <a:tailEnd/>
          </a:ln>
        </p:spPr>
        <p:txBody>
          <a:bodyPr lIns="90488" tIns="44450" rIns="90488" bIns="44450">
            <a:spAutoFit/>
          </a:bodyPr>
          <a:lstStyle/>
          <a:p>
            <a:pPr>
              <a:spcBef>
                <a:spcPct val="50000"/>
              </a:spcBef>
            </a:pPr>
            <a:endParaRPr lang="zh-CN" altLang="zh-CN"/>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r>
              <a:rPr lang="en-US" altLang="zh-CN" smtClean="0"/>
              <a:t>3.3	</a:t>
            </a:r>
            <a:r>
              <a:rPr lang="zh-CN" altLang="en-US" smtClean="0"/>
              <a:t>基本的数据链路层协议（</a:t>
            </a:r>
            <a:r>
              <a:rPr lang="en-US" altLang="zh-CN" smtClean="0"/>
              <a:t>1</a:t>
            </a:r>
            <a:r>
              <a:rPr lang="zh-CN" altLang="en-US" smtClean="0"/>
              <a:t>）</a:t>
            </a:r>
          </a:p>
        </p:txBody>
      </p:sp>
      <p:sp>
        <p:nvSpPr>
          <p:cNvPr id="3076" name="Rectangle 3"/>
          <p:cNvSpPr>
            <a:spLocks noGrp="1" noChangeArrowheads="1"/>
          </p:cNvSpPr>
          <p:nvPr>
            <p:ph type="body" idx="1"/>
          </p:nvPr>
        </p:nvSpPr>
        <p:spPr>
          <a:xfrm>
            <a:off x="990600" y="1524000"/>
            <a:ext cx="7162800" cy="4064000"/>
          </a:xfrm>
        </p:spPr>
        <p:txBody>
          <a:bodyPr/>
          <a:lstStyle/>
          <a:p>
            <a:pPr>
              <a:lnSpc>
                <a:spcPct val="80000"/>
              </a:lnSpc>
              <a:buFont typeface="Wingdings" pitchFamily="2" charset="2"/>
              <a:buNone/>
            </a:pPr>
            <a:r>
              <a:rPr lang="en-US" altLang="zh-CN" b="1" smtClean="0"/>
              <a:t>3.3.1  </a:t>
            </a:r>
            <a:r>
              <a:rPr lang="zh-CN" altLang="en-US" b="1" smtClean="0"/>
              <a:t>无约束单工协议（</a:t>
            </a:r>
            <a:r>
              <a:rPr lang="en-US" altLang="zh-CN" b="1" smtClean="0"/>
              <a:t>An Unrestricted Simplex Protocol</a:t>
            </a:r>
            <a:r>
              <a:rPr lang="zh-CN" altLang="en-US" b="1" smtClean="0"/>
              <a:t>）</a:t>
            </a:r>
          </a:p>
          <a:p>
            <a:pPr>
              <a:lnSpc>
                <a:spcPct val="80000"/>
              </a:lnSpc>
            </a:pPr>
            <a:r>
              <a:rPr lang="zh-CN" altLang="en-US" b="1" smtClean="0"/>
              <a:t>工作在理想情况，几个前提：</a:t>
            </a:r>
          </a:p>
          <a:p>
            <a:pPr lvl="1">
              <a:lnSpc>
                <a:spcPct val="80000"/>
              </a:lnSpc>
            </a:pPr>
            <a:r>
              <a:rPr lang="zh-CN" altLang="en-US" b="1" smtClean="0"/>
              <a:t>单工传输</a:t>
            </a:r>
          </a:p>
          <a:p>
            <a:pPr lvl="1">
              <a:lnSpc>
                <a:spcPct val="80000"/>
              </a:lnSpc>
            </a:pPr>
            <a:r>
              <a:rPr lang="zh-CN" altLang="en-US" b="1" smtClean="0"/>
              <a:t>发送方无休止工作（要发送的信息无限多）</a:t>
            </a:r>
          </a:p>
          <a:p>
            <a:pPr lvl="1">
              <a:lnSpc>
                <a:spcPct val="80000"/>
              </a:lnSpc>
            </a:pPr>
            <a:r>
              <a:rPr lang="zh-CN" altLang="en-US" b="1" smtClean="0"/>
              <a:t>接收方无休止工作（缓冲区无限大）</a:t>
            </a:r>
          </a:p>
          <a:p>
            <a:pPr lvl="1">
              <a:lnSpc>
                <a:spcPct val="80000"/>
              </a:lnSpc>
            </a:pPr>
            <a:r>
              <a:rPr lang="zh-CN" altLang="en-US" b="1" smtClean="0"/>
              <a:t>通信线路（信道）不损坏或丢失信息帧</a:t>
            </a:r>
          </a:p>
          <a:p>
            <a:pPr>
              <a:lnSpc>
                <a:spcPct val="80000"/>
              </a:lnSpc>
            </a:pPr>
            <a:r>
              <a:rPr lang="zh-CN" altLang="en-US" b="1" smtClean="0"/>
              <a:t>工作过程</a:t>
            </a:r>
          </a:p>
          <a:p>
            <a:pPr lvl="1">
              <a:lnSpc>
                <a:spcPct val="80000"/>
              </a:lnSpc>
            </a:pPr>
            <a:r>
              <a:rPr lang="zh-CN" altLang="en-US" b="1" smtClean="0"/>
              <a:t>发送程序</a:t>
            </a:r>
            <a:r>
              <a:rPr lang="en-US" altLang="zh-CN" b="1" smtClean="0"/>
              <a:t>:</a:t>
            </a:r>
            <a:r>
              <a:rPr lang="zh-CN" altLang="en-US" b="1" smtClean="0"/>
              <a:t>取数据，构成帧，发送帧；</a:t>
            </a:r>
          </a:p>
          <a:p>
            <a:pPr lvl="1">
              <a:lnSpc>
                <a:spcPct val="80000"/>
              </a:lnSpc>
            </a:pPr>
            <a:r>
              <a:rPr lang="zh-CN" altLang="en-US" b="1" smtClean="0"/>
              <a:t>接收程序：等待，接收帧，送数据给高层</a:t>
            </a:r>
          </a:p>
          <a:p>
            <a:pPr lvl="1">
              <a:lnSpc>
                <a:spcPct val="80000"/>
              </a:lnSpc>
            </a:pPr>
            <a:r>
              <a:rPr lang="en-US" altLang="zh-CN" b="1" smtClean="0"/>
              <a:t>Fig. 3-9</a:t>
            </a:r>
          </a:p>
        </p:txBody>
      </p:sp>
      <p:graphicFrame>
        <p:nvGraphicFramePr>
          <p:cNvPr id="3074" name="Object 4"/>
          <p:cNvGraphicFramePr>
            <a:graphicFrameLocks noChangeAspect="1"/>
          </p:cNvGraphicFramePr>
          <p:nvPr/>
        </p:nvGraphicFramePr>
        <p:xfrm>
          <a:off x="1371600" y="5029200"/>
          <a:ext cx="6324600" cy="1581150"/>
        </p:xfrm>
        <a:graphic>
          <a:graphicData uri="http://schemas.openxmlformats.org/presentationml/2006/ole">
            <mc:AlternateContent xmlns:mc="http://schemas.openxmlformats.org/markup-compatibility/2006">
              <mc:Choice xmlns:v="urn:schemas-microsoft-com:vml" Requires="v">
                <p:oleObj spid="_x0000_s3075" name="位图图像" r:id="rId3" imgW="2847619" imgH="1580952" progId="PBrush">
                  <p:embed/>
                </p:oleObj>
              </mc:Choice>
              <mc:Fallback>
                <p:oleObj name="位图图像" r:id="rId3" imgW="2847619" imgH="1580952" progId="PBrush">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5029200"/>
                        <a:ext cx="6324600" cy="158115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altLang="zh-CN" smtClean="0"/>
              <a:t>3.3	</a:t>
            </a:r>
            <a:r>
              <a:rPr lang="zh-CN" altLang="en-US" smtClean="0"/>
              <a:t>基本的数据链路层协议（</a:t>
            </a:r>
            <a:r>
              <a:rPr lang="en-US" altLang="zh-CN" smtClean="0"/>
              <a:t>2</a:t>
            </a:r>
            <a:r>
              <a:rPr lang="zh-CN" altLang="en-US" smtClean="0"/>
              <a:t>）</a:t>
            </a:r>
          </a:p>
        </p:txBody>
      </p:sp>
      <p:sp>
        <p:nvSpPr>
          <p:cNvPr id="4100" name="Rectangle 3"/>
          <p:cNvSpPr>
            <a:spLocks noGrp="1" noChangeArrowheads="1"/>
          </p:cNvSpPr>
          <p:nvPr>
            <p:ph type="body" idx="1"/>
          </p:nvPr>
        </p:nvSpPr>
        <p:spPr>
          <a:xfrm>
            <a:off x="914400" y="1447800"/>
            <a:ext cx="7391400" cy="3927475"/>
          </a:xfrm>
        </p:spPr>
        <p:txBody>
          <a:bodyPr/>
          <a:lstStyle/>
          <a:p>
            <a:pPr>
              <a:spcAft>
                <a:spcPct val="50000"/>
              </a:spcAft>
              <a:buFont typeface="Wingdings" pitchFamily="2" charset="2"/>
              <a:buNone/>
            </a:pPr>
            <a:r>
              <a:rPr lang="en-US" altLang="zh-CN" b="1" smtClean="0"/>
              <a:t>3.3.2  </a:t>
            </a:r>
            <a:r>
              <a:rPr lang="zh-CN" altLang="en-US" b="1" smtClean="0"/>
              <a:t>单工停等协议（</a:t>
            </a:r>
            <a:r>
              <a:rPr lang="en-US" altLang="zh-CN" b="1" smtClean="0"/>
              <a:t>A Simplex Stop-and-Wait Protocol</a:t>
            </a:r>
            <a:r>
              <a:rPr lang="zh-CN" altLang="en-US" b="1" smtClean="0"/>
              <a:t>）</a:t>
            </a:r>
          </a:p>
          <a:p>
            <a:pPr>
              <a:lnSpc>
                <a:spcPct val="50000"/>
              </a:lnSpc>
            </a:pPr>
            <a:r>
              <a:rPr lang="zh-CN" altLang="en-US" b="1" smtClean="0"/>
              <a:t>增加约束条件：接收方不能无休止接收。</a:t>
            </a:r>
          </a:p>
          <a:p>
            <a:r>
              <a:rPr lang="zh-CN" altLang="en-US" b="1" smtClean="0"/>
              <a:t>解决办法：接收方每收到一个帧后，给发送方回送一个响应。</a:t>
            </a:r>
          </a:p>
          <a:p>
            <a:r>
              <a:rPr lang="zh-CN" altLang="en-US" b="1" smtClean="0"/>
              <a:t>工作过程</a:t>
            </a:r>
          </a:p>
          <a:p>
            <a:pPr lvl="1"/>
            <a:r>
              <a:rPr lang="zh-CN" altLang="en-US" b="1" smtClean="0"/>
              <a:t>发送程序：取数据，成帧，发送帧，等待响应帧；</a:t>
            </a:r>
          </a:p>
          <a:p>
            <a:pPr lvl="1"/>
            <a:r>
              <a:rPr lang="zh-CN" altLang="en-US" b="1" smtClean="0"/>
              <a:t>接收程序：等待，接收帧，送数据给高层，回送响应帧。</a:t>
            </a:r>
          </a:p>
          <a:p>
            <a:pPr lvl="1"/>
            <a:r>
              <a:rPr lang="en-US" altLang="zh-CN" b="1" smtClean="0"/>
              <a:t>Fig. 3-10</a:t>
            </a:r>
          </a:p>
        </p:txBody>
      </p:sp>
      <p:graphicFrame>
        <p:nvGraphicFramePr>
          <p:cNvPr id="4098" name="Object 0"/>
          <p:cNvGraphicFramePr>
            <a:graphicFrameLocks noChangeAspect="1"/>
          </p:cNvGraphicFramePr>
          <p:nvPr/>
        </p:nvGraphicFramePr>
        <p:xfrm>
          <a:off x="1295400" y="4648200"/>
          <a:ext cx="6477000" cy="1771650"/>
        </p:xfrm>
        <a:graphic>
          <a:graphicData uri="http://schemas.openxmlformats.org/presentationml/2006/ole">
            <mc:AlternateContent xmlns:mc="http://schemas.openxmlformats.org/markup-compatibility/2006">
              <mc:Choice xmlns:v="urn:schemas-microsoft-com:vml" Requires="v">
                <p:oleObj spid="_x0000_s4099" name="位图图像" r:id="rId3" imgW="2324424" imgH="1771429" progId="PBrush">
                  <p:embed/>
                </p:oleObj>
              </mc:Choice>
              <mc:Fallback>
                <p:oleObj name="位图图像" r:id="rId3" imgW="2324424" imgH="1771429" progId="PBrush">
                  <p:embed/>
                  <p:pic>
                    <p:nvPicPr>
                      <p:cNvPr id="0"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4648200"/>
                        <a:ext cx="6477000" cy="177165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ChangeArrowheads="1"/>
          </p:cNvSpPr>
          <p:nvPr/>
        </p:nvSpPr>
        <p:spPr bwMode="auto">
          <a:xfrm>
            <a:off x="0" y="914400"/>
            <a:ext cx="9144000" cy="533400"/>
          </a:xfrm>
          <a:prstGeom prst="rect">
            <a:avLst/>
          </a:prstGeom>
          <a:solidFill>
            <a:schemeClr val="tx1"/>
          </a:solidFill>
          <a:ln w="19050">
            <a:noFill/>
            <a:miter lim="800000"/>
            <a:headEnd/>
            <a:tailEnd/>
          </a:ln>
        </p:spPr>
        <p:txBody>
          <a:bodyPr wrap="none" anchor="ctr"/>
          <a:lstStyle/>
          <a:p>
            <a:endParaRPr lang="zh-CN" altLang="en-US"/>
          </a:p>
        </p:txBody>
      </p:sp>
      <p:pic>
        <p:nvPicPr>
          <p:cNvPr id="32771" name="Picture 2"/>
          <p:cNvPicPr>
            <a:picLocks noChangeAspect="1" noChangeArrowheads="1"/>
          </p:cNvPicPr>
          <p:nvPr/>
        </p:nvPicPr>
        <p:blipFill>
          <a:blip r:embed="rId2"/>
          <a:srcRect/>
          <a:stretch>
            <a:fillRect/>
          </a:stretch>
        </p:blipFill>
        <p:spPr bwMode="auto">
          <a:xfrm>
            <a:off x="1524000" y="0"/>
            <a:ext cx="6096000" cy="6858000"/>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zh-CN" smtClean="0"/>
              <a:t>3.3	</a:t>
            </a:r>
            <a:r>
              <a:rPr lang="zh-CN" altLang="en-US" smtClean="0"/>
              <a:t>基本的数据链路层协议（</a:t>
            </a:r>
            <a:r>
              <a:rPr lang="en-US" altLang="zh-CN" smtClean="0"/>
              <a:t>3</a:t>
            </a:r>
            <a:r>
              <a:rPr lang="zh-CN" altLang="en-US" smtClean="0"/>
              <a:t>）</a:t>
            </a:r>
          </a:p>
        </p:txBody>
      </p:sp>
      <p:sp>
        <p:nvSpPr>
          <p:cNvPr id="33795" name="Rectangle 3"/>
          <p:cNvSpPr>
            <a:spLocks noGrp="1" noChangeArrowheads="1"/>
          </p:cNvSpPr>
          <p:nvPr>
            <p:ph type="body" idx="1"/>
          </p:nvPr>
        </p:nvSpPr>
        <p:spPr/>
        <p:txBody>
          <a:bodyPr/>
          <a:lstStyle/>
          <a:p>
            <a:pPr>
              <a:buFont typeface="Wingdings" pitchFamily="2" charset="2"/>
              <a:buNone/>
            </a:pPr>
            <a:r>
              <a:rPr lang="en-US" altLang="zh-CN" sz="2000" b="1" smtClean="0"/>
              <a:t>3.3.3  </a:t>
            </a:r>
            <a:r>
              <a:rPr lang="zh-CN" altLang="en-US" sz="2000" b="1" smtClean="0"/>
              <a:t>有噪声信道的单工协议（</a:t>
            </a:r>
            <a:r>
              <a:rPr lang="en-US" altLang="zh-CN" sz="2000" b="1" smtClean="0"/>
              <a:t>A Simplex Protocol for a Noisy Channel</a:t>
            </a:r>
            <a:r>
              <a:rPr lang="zh-CN" altLang="en-US" sz="2000" b="1" smtClean="0"/>
              <a:t>）</a:t>
            </a:r>
          </a:p>
          <a:p>
            <a:r>
              <a:rPr lang="zh-CN" altLang="en-US" sz="2000" b="1" smtClean="0"/>
              <a:t>增加约束条件：信道（线路）有差错，信息帧可能损坏或丢失。</a:t>
            </a:r>
          </a:p>
          <a:p>
            <a:r>
              <a:rPr lang="zh-CN" altLang="en-US" sz="2000" b="1" smtClean="0"/>
              <a:t>解决办法：出错重传。</a:t>
            </a:r>
          </a:p>
          <a:p>
            <a:r>
              <a:rPr lang="zh-CN" altLang="en-US" sz="2000" b="1" smtClean="0"/>
              <a:t>带来的问题：</a:t>
            </a:r>
          </a:p>
          <a:p>
            <a:pPr lvl="1"/>
            <a:r>
              <a:rPr lang="zh-CN" altLang="en-US" sz="1800" b="1" smtClean="0"/>
              <a:t>什么时候重传 </a:t>
            </a:r>
            <a:r>
              <a:rPr lang="en-US" altLang="zh-CN" sz="1800" b="1" smtClean="0"/>
              <a:t>—— </a:t>
            </a:r>
            <a:r>
              <a:rPr lang="zh-CN" altLang="en-US" sz="1800" b="1" smtClean="0"/>
              <a:t>定时</a:t>
            </a:r>
          </a:p>
          <a:p>
            <a:pPr lvl="1"/>
            <a:r>
              <a:rPr lang="zh-CN" altLang="en-US" sz="1800" b="1" smtClean="0"/>
              <a:t>响应帧损坏怎么办（重复帧）</a:t>
            </a:r>
            <a:r>
              <a:rPr lang="en-US" altLang="zh-CN" sz="1800" b="1" smtClean="0"/>
              <a:t>—— </a:t>
            </a:r>
            <a:r>
              <a:rPr lang="zh-CN" altLang="en-US" sz="1800" b="1" smtClean="0"/>
              <a:t>发送帧头中放入序号</a:t>
            </a:r>
          </a:p>
          <a:p>
            <a:pPr lvl="1"/>
            <a:r>
              <a:rPr lang="zh-CN" altLang="en-US" sz="1800" b="1" smtClean="0"/>
              <a:t>为了使帧头精简，序号取多少位 </a:t>
            </a:r>
            <a:r>
              <a:rPr lang="en-US" altLang="zh-CN" sz="1800" b="1" smtClean="0"/>
              <a:t>—— 1</a:t>
            </a:r>
            <a:r>
              <a:rPr lang="zh-CN" altLang="en-US" sz="1800" b="1" smtClean="0"/>
              <a:t>位</a:t>
            </a:r>
          </a:p>
          <a:p>
            <a:r>
              <a:rPr lang="zh-CN" altLang="en-US" sz="2000" b="1" smtClean="0"/>
              <a:t>发方在发下一个帧之前等待一个肯定确认的协议叫做</a:t>
            </a:r>
            <a:r>
              <a:rPr lang="en-US" altLang="zh-CN" sz="2000" b="1" smtClean="0"/>
              <a:t>PAR</a:t>
            </a:r>
            <a:r>
              <a:rPr lang="zh-CN" altLang="en-US" sz="2000" b="1" smtClean="0"/>
              <a:t>（</a:t>
            </a:r>
            <a:r>
              <a:rPr lang="en-US" altLang="zh-CN" sz="2000" b="1" smtClean="0"/>
              <a:t>Positive Acknowledgement with Retransmission</a:t>
            </a:r>
            <a:r>
              <a:rPr lang="zh-CN" altLang="en-US" sz="2000" b="1" smtClean="0"/>
              <a:t>）或</a:t>
            </a:r>
            <a:r>
              <a:rPr lang="en-US" altLang="zh-CN" sz="2000" b="1" smtClean="0"/>
              <a:t>ARQ</a:t>
            </a:r>
            <a:r>
              <a:rPr lang="zh-CN" altLang="en-US" sz="2000" b="1" smtClean="0"/>
              <a:t>（</a:t>
            </a:r>
            <a:r>
              <a:rPr lang="en-US" altLang="zh-CN" sz="2000" b="1" smtClean="0"/>
              <a:t>Automatic Repeat reQuest</a:t>
            </a:r>
            <a:r>
              <a:rPr lang="zh-CN" altLang="en-US" sz="2000" b="1" smtClean="0"/>
              <a: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zh-CN" smtClean="0"/>
              <a:t>3.4	</a:t>
            </a:r>
            <a:r>
              <a:rPr lang="zh-CN" altLang="en-US" smtClean="0"/>
              <a:t>滑动窗口协议（</a:t>
            </a:r>
            <a:r>
              <a:rPr lang="en-US" altLang="zh-CN" smtClean="0"/>
              <a:t>1</a:t>
            </a:r>
            <a:r>
              <a:rPr lang="zh-CN" altLang="en-US" smtClean="0"/>
              <a:t>）</a:t>
            </a:r>
          </a:p>
        </p:txBody>
      </p:sp>
      <p:sp>
        <p:nvSpPr>
          <p:cNvPr id="35843" name="Rectangle 3"/>
          <p:cNvSpPr>
            <a:spLocks noGrp="1" noChangeArrowheads="1"/>
          </p:cNvSpPr>
          <p:nvPr>
            <p:ph type="body" idx="1"/>
          </p:nvPr>
        </p:nvSpPr>
        <p:spPr>
          <a:xfrm>
            <a:off x="990600" y="1947863"/>
            <a:ext cx="7162800" cy="3995737"/>
          </a:xfrm>
        </p:spPr>
        <p:txBody>
          <a:bodyPr/>
          <a:lstStyle/>
          <a:p>
            <a:r>
              <a:rPr lang="zh-CN" altLang="en-US" b="1" smtClean="0"/>
              <a:t>单工 </a:t>
            </a:r>
            <a:r>
              <a:rPr lang="en-US" altLang="zh-CN" b="1" smtClean="0"/>
              <a:t>——&gt; </a:t>
            </a:r>
            <a:r>
              <a:rPr lang="zh-CN" altLang="en-US" b="1" smtClean="0"/>
              <a:t>全双工（一条线路，双向传输）</a:t>
            </a:r>
          </a:p>
          <a:p>
            <a:r>
              <a:rPr lang="zh-CN" altLang="en-US" b="1" smtClean="0"/>
              <a:t>捎带</a:t>
            </a:r>
            <a:r>
              <a:rPr lang="en-US" altLang="zh-CN" b="1" smtClean="0"/>
              <a:t>/</a:t>
            </a:r>
            <a:r>
              <a:rPr lang="zh-CN" altLang="en-US" b="1" smtClean="0"/>
              <a:t>载答（</a:t>
            </a:r>
            <a:r>
              <a:rPr lang="en-US" altLang="zh-CN" b="1" smtClean="0"/>
              <a:t>piggybacking</a:t>
            </a:r>
            <a:r>
              <a:rPr lang="zh-CN" altLang="en-US" b="1" smtClean="0"/>
              <a:t>）：暂时延迟待发确认帧，以便附加在下一个待发数据帧的技术。</a:t>
            </a:r>
          </a:p>
          <a:p>
            <a:pPr lvl="1"/>
            <a:r>
              <a:rPr lang="zh-CN" altLang="en-US" b="1" smtClean="0"/>
              <a:t>优点：充分利用信道带宽，减少帧的数目意味着减少   “帧到达”中断；</a:t>
            </a:r>
          </a:p>
          <a:p>
            <a:pPr lvl="1"/>
            <a:r>
              <a:rPr lang="zh-CN" altLang="en-US" b="1" smtClean="0"/>
              <a:t>带来的问题：复杂，发送方等待多久。</a:t>
            </a:r>
          </a:p>
          <a:p>
            <a:r>
              <a:rPr lang="zh-CN" altLang="en-US" b="1" smtClean="0"/>
              <a:t>本节的三个协议统称滑动窗口协议，都能在实际（非理想）环境下正常工作，区别仅在于效率、复杂性和对缓冲区的要求。</a:t>
            </a:r>
          </a:p>
          <a:p>
            <a:endParaRPr lang="en-US" altLang="zh-CN" b="1"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srcRect/>
          <a:stretch>
            <a:fillRect/>
          </a:stretch>
        </p:blipFill>
        <p:spPr bwMode="auto">
          <a:xfrm>
            <a:off x="762000" y="609600"/>
            <a:ext cx="7620000" cy="57150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竖排文字占位符 2"/>
          <p:cNvSpPr>
            <a:spLocks noGrp="1"/>
          </p:cNvSpPr>
          <p:nvPr>
            <p:ph type="body" orient="vert" idx="1"/>
          </p:nvPr>
        </p:nvSpPr>
        <p:spPr/>
        <p:txBody>
          <a:bodyPr/>
          <a:lstStyle/>
          <a:p>
            <a:pPr>
              <a:lnSpc>
                <a:spcPct val="80000"/>
              </a:lnSpc>
            </a:pPr>
            <a:r>
              <a:rPr lang="zh-CN" altLang="en-US" b="1" dirty="0" smtClean="0">
                <a:sym typeface="Symbol" pitchFamily="18" charset="2"/>
              </a:rPr>
              <a:t>海明码工作过程</a:t>
            </a:r>
          </a:p>
          <a:p>
            <a:pPr lvl="1">
              <a:lnSpc>
                <a:spcPct val="80000"/>
              </a:lnSpc>
            </a:pPr>
            <a:r>
              <a:rPr lang="zh-CN" altLang="en-US" b="1" dirty="0" smtClean="0"/>
              <a:t>每个码字到来前，接收方计数器清零；</a:t>
            </a:r>
          </a:p>
          <a:p>
            <a:pPr lvl="1">
              <a:lnSpc>
                <a:spcPct val="80000"/>
              </a:lnSpc>
            </a:pPr>
            <a:r>
              <a:rPr lang="zh-CN" altLang="en-US" b="1" dirty="0" smtClean="0"/>
              <a:t>接收方检查每个校验位</a:t>
            </a:r>
            <a:r>
              <a:rPr lang="en-US" altLang="zh-CN" b="1" dirty="0" smtClean="0"/>
              <a:t>k (k = 1, 2, 4 …)</a:t>
            </a:r>
            <a:r>
              <a:rPr lang="zh-CN" altLang="en-US" b="1" dirty="0" smtClean="0"/>
              <a:t>的奇偶值是否正确；</a:t>
            </a:r>
          </a:p>
          <a:p>
            <a:pPr lvl="1">
              <a:lnSpc>
                <a:spcPct val="80000"/>
              </a:lnSpc>
            </a:pPr>
            <a:r>
              <a:rPr lang="zh-CN" altLang="en-US" b="1" dirty="0" smtClean="0"/>
              <a:t>若第 </a:t>
            </a:r>
            <a:r>
              <a:rPr lang="en-US" altLang="zh-CN" b="1" dirty="0" smtClean="0"/>
              <a:t>k </a:t>
            </a:r>
            <a:r>
              <a:rPr lang="zh-CN" altLang="en-US" b="1" dirty="0" smtClean="0"/>
              <a:t>位奇偶值不对，计数器加 </a:t>
            </a:r>
            <a:r>
              <a:rPr lang="en-US" altLang="zh-CN" b="1" dirty="0" smtClean="0"/>
              <a:t>k</a:t>
            </a:r>
            <a:r>
              <a:rPr lang="zh-CN" altLang="en-US" b="1" dirty="0" smtClean="0"/>
              <a:t>；</a:t>
            </a:r>
          </a:p>
          <a:p>
            <a:pPr lvl="1">
              <a:lnSpc>
                <a:spcPct val="80000"/>
              </a:lnSpc>
            </a:pPr>
            <a:r>
              <a:rPr lang="zh-CN" altLang="en-US" b="1" dirty="0" smtClean="0"/>
              <a:t>所有校验位检查完后，若计数器值为</a:t>
            </a:r>
            <a:r>
              <a:rPr lang="en-US" altLang="zh-CN" b="1" dirty="0" smtClean="0"/>
              <a:t>0</a:t>
            </a:r>
            <a:r>
              <a:rPr lang="zh-CN" altLang="en-US" b="1" dirty="0" smtClean="0"/>
              <a:t>，则码字有效；若计数器值为</a:t>
            </a:r>
            <a:r>
              <a:rPr lang="en-US" altLang="zh-CN" b="1" dirty="0" smtClean="0"/>
              <a:t>m</a:t>
            </a:r>
            <a:r>
              <a:rPr lang="zh-CN" altLang="en-US" b="1" dirty="0" smtClean="0"/>
              <a:t>，则第</a:t>
            </a:r>
            <a:r>
              <a:rPr lang="en-US" altLang="zh-CN" b="1" dirty="0" smtClean="0"/>
              <a:t>m</a:t>
            </a:r>
            <a:r>
              <a:rPr lang="zh-CN" altLang="en-US" b="1" dirty="0" smtClean="0"/>
              <a:t>位出错。</a:t>
            </a:r>
          </a:p>
          <a:p>
            <a:pPr lvl="1">
              <a:lnSpc>
                <a:spcPct val="80000"/>
              </a:lnSpc>
            </a:pPr>
            <a:r>
              <a:rPr lang="zh-CN" altLang="en-US" b="1" dirty="0" smtClean="0"/>
              <a:t>若校验位</a:t>
            </a:r>
            <a:r>
              <a:rPr lang="en-US" altLang="zh-CN" b="1" dirty="0" smtClean="0"/>
              <a:t>1</a:t>
            </a:r>
            <a:r>
              <a:rPr lang="zh-CN" altLang="en-US" b="1" dirty="0" smtClean="0"/>
              <a:t>、</a:t>
            </a:r>
            <a:r>
              <a:rPr lang="en-US" altLang="zh-CN" b="1" dirty="0" smtClean="0"/>
              <a:t>2</a:t>
            </a:r>
            <a:r>
              <a:rPr lang="zh-CN" altLang="en-US" b="1" dirty="0" smtClean="0"/>
              <a:t>、</a:t>
            </a:r>
            <a:r>
              <a:rPr lang="en-US" altLang="zh-CN" b="1" dirty="0" smtClean="0"/>
              <a:t>8</a:t>
            </a:r>
            <a:r>
              <a:rPr lang="zh-CN" altLang="en-US" b="1" dirty="0" smtClean="0"/>
              <a:t>出错，则第</a:t>
            </a:r>
            <a:r>
              <a:rPr lang="en-US" altLang="zh-CN" b="1" dirty="0" smtClean="0"/>
              <a:t>11</a:t>
            </a:r>
            <a:r>
              <a:rPr lang="zh-CN" altLang="en-US" b="1" dirty="0" smtClean="0"/>
              <a:t>位变反。</a:t>
            </a:r>
          </a:p>
          <a:p>
            <a:pPr lvl="1">
              <a:lnSpc>
                <a:spcPct val="80000"/>
              </a:lnSpc>
            </a:pPr>
            <a:r>
              <a:rPr lang="en-US" altLang="zh-CN" b="1" dirty="0" smtClean="0"/>
              <a:t>Fig. 3-6</a:t>
            </a:r>
          </a:p>
          <a:p>
            <a:pPr>
              <a:lnSpc>
                <a:spcPct val="80000"/>
              </a:lnSpc>
            </a:pPr>
            <a:r>
              <a:rPr lang="zh-CN" altLang="en-US" b="1" dirty="0" smtClean="0"/>
              <a:t>使用海明码纠正突发错误</a:t>
            </a:r>
          </a:p>
          <a:p>
            <a:pPr lvl="1">
              <a:lnSpc>
                <a:spcPct val="80000"/>
              </a:lnSpc>
            </a:pPr>
            <a:r>
              <a:rPr lang="zh-CN" altLang="en-US" b="1" dirty="0" smtClean="0"/>
              <a:t>可采用</a:t>
            </a:r>
            <a:r>
              <a:rPr lang="en-US" altLang="zh-CN" b="1" dirty="0" smtClean="0"/>
              <a:t>k</a:t>
            </a:r>
            <a:r>
              <a:rPr lang="zh-CN" altLang="en-US" b="1" dirty="0" smtClean="0"/>
              <a:t>个码字（</a:t>
            </a:r>
            <a:r>
              <a:rPr lang="en-US" altLang="zh-CN" b="1" dirty="0" smtClean="0"/>
              <a:t>n = m + r</a:t>
            </a:r>
            <a:r>
              <a:rPr lang="zh-CN" altLang="en-US" b="1" dirty="0" smtClean="0"/>
              <a:t>）</a:t>
            </a:r>
            <a:r>
              <a:rPr lang="zh-CN" altLang="zh-CN" b="1" dirty="0" smtClean="0"/>
              <a:t>组成</a:t>
            </a:r>
            <a:r>
              <a:rPr lang="zh-CN" altLang="en-US" b="1" dirty="0" smtClean="0"/>
              <a:t> </a:t>
            </a:r>
            <a:r>
              <a:rPr lang="en-US" altLang="zh-CN" b="1" dirty="0" smtClean="0"/>
              <a:t>k </a:t>
            </a:r>
            <a:r>
              <a:rPr lang="en-US" altLang="zh-CN" b="1" dirty="0" smtClean="0">
                <a:sym typeface="Symbol" pitchFamily="18" charset="2"/>
              </a:rPr>
              <a:t> n </a:t>
            </a:r>
            <a:r>
              <a:rPr lang="zh-CN" altLang="en-US" b="1" dirty="0" smtClean="0">
                <a:sym typeface="Symbol" pitchFamily="18" charset="2"/>
              </a:rPr>
              <a:t>矩阵，按列发送，接收方恢复成</a:t>
            </a:r>
            <a:r>
              <a:rPr lang="zh-CN" altLang="en-US" b="1" dirty="0" smtClean="0"/>
              <a:t> </a:t>
            </a:r>
            <a:r>
              <a:rPr lang="en-US" altLang="zh-CN" b="1" dirty="0" smtClean="0"/>
              <a:t>k </a:t>
            </a:r>
            <a:r>
              <a:rPr lang="en-US" altLang="zh-CN" b="1" dirty="0" smtClean="0">
                <a:sym typeface="Symbol" pitchFamily="18" charset="2"/>
              </a:rPr>
              <a:t> n </a:t>
            </a:r>
            <a:r>
              <a:rPr lang="zh-CN" altLang="en-US" b="1" dirty="0" smtClean="0">
                <a:sym typeface="Symbol" pitchFamily="18" charset="2"/>
              </a:rPr>
              <a:t>矩阵</a:t>
            </a:r>
          </a:p>
          <a:p>
            <a:pPr lvl="1">
              <a:lnSpc>
                <a:spcPct val="80000"/>
              </a:lnSpc>
            </a:pPr>
            <a:r>
              <a:rPr lang="en-US" altLang="zh-CN" b="1" dirty="0" err="1" smtClean="0">
                <a:sym typeface="Symbol" pitchFamily="18" charset="2"/>
              </a:rPr>
              <a:t>kr</a:t>
            </a:r>
            <a:r>
              <a:rPr lang="zh-CN" altLang="zh-CN" b="1" dirty="0" smtClean="0">
                <a:sym typeface="Symbol" pitchFamily="18" charset="2"/>
              </a:rPr>
              <a:t>个校验位，</a:t>
            </a:r>
            <a:r>
              <a:rPr lang="en-US" altLang="zh-CN" b="1" dirty="0" smtClean="0">
                <a:sym typeface="Symbol" pitchFamily="18" charset="2"/>
              </a:rPr>
              <a:t>km</a:t>
            </a:r>
            <a:r>
              <a:rPr lang="zh-CN" altLang="zh-CN" b="1" dirty="0" smtClean="0">
                <a:sym typeface="Symbol" pitchFamily="18" charset="2"/>
              </a:rPr>
              <a:t>个数据位，可纠正最多为</a:t>
            </a:r>
            <a:r>
              <a:rPr lang="en-US" altLang="zh-CN" b="1" dirty="0" smtClean="0">
                <a:sym typeface="Symbol" pitchFamily="18" charset="2"/>
              </a:rPr>
              <a:t>k</a:t>
            </a:r>
            <a:r>
              <a:rPr lang="zh-CN" altLang="zh-CN" b="1" dirty="0" smtClean="0">
                <a:sym typeface="Symbol" pitchFamily="18" charset="2"/>
              </a:rPr>
              <a:t>个的突发性连续比特错。</a:t>
            </a:r>
            <a:endParaRPr lang="zh-CN" altLang="en-US" b="1" dirty="0" smtClean="0">
              <a:sym typeface="Symbol" pitchFamily="18" charset="2"/>
            </a:endParaRPr>
          </a:p>
          <a:p>
            <a:endParaRPr lang="zh-CN"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zh-CN" smtClean="0"/>
              <a:t>3.4	</a:t>
            </a:r>
            <a:r>
              <a:rPr lang="zh-CN" altLang="en-US" smtClean="0"/>
              <a:t>滑动窗口协议（</a:t>
            </a:r>
            <a:r>
              <a:rPr lang="en-US" altLang="zh-CN" smtClean="0"/>
              <a:t>2</a:t>
            </a:r>
            <a:r>
              <a:rPr lang="zh-CN" altLang="en-US" smtClean="0"/>
              <a:t>）</a:t>
            </a:r>
          </a:p>
        </p:txBody>
      </p:sp>
      <p:sp>
        <p:nvSpPr>
          <p:cNvPr id="36867" name="Rectangle 3"/>
          <p:cNvSpPr>
            <a:spLocks noGrp="1" noChangeArrowheads="1"/>
          </p:cNvSpPr>
          <p:nvPr>
            <p:ph type="body" idx="1"/>
          </p:nvPr>
        </p:nvSpPr>
        <p:spPr>
          <a:xfrm>
            <a:off x="609600" y="1447800"/>
            <a:ext cx="8229600" cy="4572000"/>
          </a:xfrm>
        </p:spPr>
        <p:txBody>
          <a:bodyPr/>
          <a:lstStyle/>
          <a:p>
            <a:r>
              <a:rPr lang="zh-CN" altLang="en-US" sz="2000" b="1" smtClean="0"/>
              <a:t>滑动窗口协议（</a:t>
            </a:r>
            <a:r>
              <a:rPr lang="en-US" altLang="zh-CN" sz="2000" b="1" smtClean="0"/>
              <a:t>Sliding Window Protocol</a:t>
            </a:r>
            <a:r>
              <a:rPr lang="zh-CN" altLang="en-US" sz="2000" b="1" smtClean="0"/>
              <a:t>）工作原理：</a:t>
            </a:r>
          </a:p>
          <a:p>
            <a:pPr lvl="1"/>
            <a:r>
              <a:rPr lang="zh-CN" altLang="en-US" sz="1800" b="1" smtClean="0"/>
              <a:t>发送的信息帧都有一个序号（从</a:t>
            </a:r>
            <a:r>
              <a:rPr lang="en-US" altLang="zh-CN" sz="1800" b="1" smtClean="0"/>
              <a:t>0</a:t>
            </a:r>
            <a:r>
              <a:rPr lang="zh-CN" altLang="en-US" sz="1800" b="1" smtClean="0"/>
              <a:t>到某个最大值</a:t>
            </a:r>
            <a:r>
              <a:rPr lang="en-US" altLang="zh-CN" sz="1800" b="1" smtClean="0"/>
              <a:t>2</a:t>
            </a:r>
            <a:r>
              <a:rPr lang="en-US" altLang="zh-CN" sz="1800" b="1" baseline="30000" smtClean="0"/>
              <a:t>n</a:t>
            </a:r>
            <a:r>
              <a:rPr lang="en-US" altLang="zh-CN" sz="1800" b="1" smtClean="0"/>
              <a:t> – 1</a:t>
            </a:r>
            <a:r>
              <a:rPr lang="zh-CN" altLang="en-US" sz="1800" b="1" smtClean="0"/>
              <a:t>），一般用</a:t>
            </a:r>
            <a:r>
              <a:rPr lang="en-US" altLang="zh-CN" sz="1800" b="1" smtClean="0"/>
              <a:t>n</a:t>
            </a:r>
            <a:r>
              <a:rPr lang="zh-CN" altLang="en-US" sz="1800" b="1" smtClean="0"/>
              <a:t>个二进制位表示；</a:t>
            </a:r>
          </a:p>
          <a:p>
            <a:pPr lvl="1"/>
            <a:r>
              <a:rPr lang="zh-CN" altLang="en-US" sz="1800" b="1" smtClean="0"/>
              <a:t>发送端始终保持着一组序号，对应于允许发送的帧</a:t>
            </a:r>
            <a:r>
              <a:rPr lang="en-US" altLang="zh-CN" sz="1800" b="1" smtClean="0"/>
              <a:t>——</a:t>
            </a:r>
            <a:r>
              <a:rPr lang="zh-CN" altLang="en-US" sz="1800" b="1" smtClean="0"/>
              <a:t>发送窗口；接收方也保持着一组序号，对应于一组允许接收的帧</a:t>
            </a:r>
            <a:r>
              <a:rPr lang="en-US" altLang="zh-CN" sz="1800" b="1" smtClean="0"/>
              <a:t>——</a:t>
            </a:r>
            <a:r>
              <a:rPr lang="zh-CN" altLang="en-US" sz="1800" b="1" smtClean="0"/>
              <a:t>接收窗口。</a:t>
            </a:r>
          </a:p>
          <a:p>
            <a:pPr lvl="1"/>
            <a:r>
              <a:rPr lang="zh-CN" altLang="en-US" sz="1800" b="1" smtClean="0"/>
              <a:t>发送窗口的上界表示要发送的下一个帧的序号，下界表示未得到确认的帧的最小编号。发送窗口大小 </a:t>
            </a:r>
            <a:r>
              <a:rPr lang="en-US" altLang="zh-CN" sz="1800" b="1" smtClean="0"/>
              <a:t>= </a:t>
            </a:r>
            <a:r>
              <a:rPr lang="zh-CN" altLang="en-US" sz="1800" b="1" smtClean="0"/>
              <a:t>上界 </a:t>
            </a:r>
            <a:r>
              <a:rPr lang="en-US" altLang="zh-CN" sz="1800" b="1" smtClean="0"/>
              <a:t>- </a:t>
            </a:r>
            <a:r>
              <a:rPr lang="zh-CN" altLang="en-US" sz="1800" b="1" smtClean="0"/>
              <a:t>下界，大小可变；</a:t>
            </a:r>
          </a:p>
          <a:p>
            <a:pPr lvl="1"/>
            <a:r>
              <a:rPr lang="zh-CN" altLang="en-US" sz="1800" b="1" smtClean="0"/>
              <a:t>发送端每发送一个帧，序号取上界值，上界加</a:t>
            </a:r>
            <a:r>
              <a:rPr lang="en-US" altLang="zh-CN" sz="1800" b="1" smtClean="0"/>
              <a:t>1</a:t>
            </a:r>
            <a:r>
              <a:rPr lang="zh-CN" altLang="en-US" sz="1800" b="1" smtClean="0"/>
              <a:t>；每接收到一个正确响应帧，下界加</a:t>
            </a:r>
            <a:r>
              <a:rPr lang="en-US" altLang="zh-CN" sz="1800" b="1" smtClean="0"/>
              <a:t>1</a:t>
            </a:r>
            <a:r>
              <a:rPr lang="zh-CN" altLang="en-US" sz="1800" b="1" smtClean="0"/>
              <a:t>；</a:t>
            </a:r>
          </a:p>
          <a:p>
            <a:pPr lvl="1"/>
            <a:r>
              <a:rPr lang="zh-CN" altLang="en-US" sz="1800" b="1" smtClean="0"/>
              <a:t>接收端有一个接收窗口，大小固定，但不一定与发送窗口相同。接收窗口的上界表示允许接收的序号最大的帧，下界表示希望接收的帧；</a:t>
            </a:r>
          </a:p>
          <a:p>
            <a:pPr lvl="1"/>
            <a:r>
              <a:rPr lang="zh-CN" altLang="en-US" sz="1800" b="1" smtClean="0"/>
              <a:t>接收窗口容纳允许接收的信息帧，落在窗口外的帧均被丢弃。序号等于下界的帧被正确接收，并产生一个响应帧，上界、下界都加</a:t>
            </a:r>
            <a:r>
              <a:rPr lang="en-US" altLang="zh-CN" sz="1800" b="1" smtClean="0"/>
              <a:t>1</a:t>
            </a:r>
            <a:r>
              <a:rPr lang="zh-CN" altLang="en-US" sz="1800" b="1" smtClean="0"/>
              <a:t>。接收窗口大小不变。</a:t>
            </a:r>
          </a:p>
          <a:p>
            <a:pPr lvl="1"/>
            <a:r>
              <a:rPr lang="en-US" altLang="zh-CN" sz="1800" b="1" smtClean="0"/>
              <a:t>Fig. 3-12</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ChangeArrowheads="1"/>
          </p:cNvSpPr>
          <p:nvPr/>
        </p:nvSpPr>
        <p:spPr bwMode="auto">
          <a:xfrm>
            <a:off x="0" y="914400"/>
            <a:ext cx="9144000" cy="533400"/>
          </a:xfrm>
          <a:prstGeom prst="rect">
            <a:avLst/>
          </a:prstGeom>
          <a:solidFill>
            <a:schemeClr val="tx1"/>
          </a:solidFill>
          <a:ln w="19050">
            <a:noFill/>
            <a:miter lim="800000"/>
            <a:headEnd/>
            <a:tailEnd/>
          </a:ln>
        </p:spPr>
        <p:txBody>
          <a:bodyPr wrap="none" anchor="ctr"/>
          <a:lstStyle/>
          <a:p>
            <a:endParaRPr lang="zh-CN" altLang="en-US"/>
          </a:p>
        </p:txBody>
      </p:sp>
      <p:pic>
        <p:nvPicPr>
          <p:cNvPr id="37891" name="Picture 3"/>
          <p:cNvPicPr>
            <a:picLocks noChangeAspect="1" noChangeArrowheads="1"/>
          </p:cNvPicPr>
          <p:nvPr/>
        </p:nvPicPr>
        <p:blipFill>
          <a:blip r:embed="rId2"/>
          <a:srcRect/>
          <a:stretch>
            <a:fillRect/>
          </a:stretch>
        </p:blipFill>
        <p:spPr bwMode="auto">
          <a:xfrm>
            <a:off x="762000" y="609600"/>
            <a:ext cx="7620000" cy="5715000"/>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srcRect/>
          <a:stretch>
            <a:fillRect/>
          </a:stretch>
        </p:blipFill>
        <p:spPr bwMode="auto">
          <a:xfrm>
            <a:off x="762000" y="609600"/>
            <a:ext cx="7620000" cy="5715000"/>
          </a:xfrm>
          <a:prstGeom prst="rect">
            <a:avLst/>
          </a:prstGeom>
          <a:noFill/>
          <a:ln w="9525">
            <a:no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zh-CN" smtClean="0"/>
              <a:t>3.4	</a:t>
            </a:r>
            <a:r>
              <a:rPr lang="zh-CN" altLang="en-US" smtClean="0"/>
              <a:t>滑动窗口协议（</a:t>
            </a:r>
            <a:r>
              <a:rPr lang="en-US" altLang="zh-CN" smtClean="0"/>
              <a:t>3</a:t>
            </a:r>
            <a:r>
              <a:rPr lang="zh-CN" altLang="en-US" smtClean="0"/>
              <a:t>）</a:t>
            </a:r>
          </a:p>
        </p:txBody>
      </p:sp>
      <p:sp>
        <p:nvSpPr>
          <p:cNvPr id="38915" name="Rectangle 3"/>
          <p:cNvSpPr>
            <a:spLocks noGrp="1" noChangeArrowheads="1"/>
          </p:cNvSpPr>
          <p:nvPr>
            <p:ph type="body" idx="1"/>
          </p:nvPr>
        </p:nvSpPr>
        <p:spPr>
          <a:xfrm>
            <a:off x="990600" y="2016125"/>
            <a:ext cx="7162800" cy="3927475"/>
          </a:xfrm>
        </p:spPr>
        <p:txBody>
          <a:bodyPr/>
          <a:lstStyle/>
          <a:p>
            <a:pPr>
              <a:buFont typeface="Wingdings" pitchFamily="2" charset="2"/>
              <a:buNone/>
            </a:pPr>
            <a:r>
              <a:rPr lang="en-US" altLang="zh-CN" b="1" dirty="0" smtClean="0"/>
              <a:t>3.4.1	</a:t>
            </a:r>
            <a:r>
              <a:rPr lang="zh-CN" altLang="en-US" b="1" dirty="0" smtClean="0"/>
              <a:t>一比特滑动窗口协议（</a:t>
            </a:r>
            <a:r>
              <a:rPr lang="en-US" altLang="zh-CN" b="1" dirty="0" smtClean="0"/>
              <a:t>A One Bit Sliding Window Protocol</a:t>
            </a:r>
            <a:r>
              <a:rPr lang="zh-CN" altLang="en-US" b="1" dirty="0" smtClean="0"/>
              <a:t>）</a:t>
            </a:r>
            <a:endParaRPr lang="zh-CN" altLang="en-US" sz="2000" b="1" dirty="0" smtClean="0"/>
          </a:p>
          <a:p>
            <a:r>
              <a:rPr lang="zh-CN" altLang="en-US" b="1" dirty="0" smtClean="0"/>
              <a:t>协议特点</a:t>
            </a:r>
          </a:p>
          <a:p>
            <a:pPr lvl="1"/>
            <a:r>
              <a:rPr lang="zh-CN" altLang="en-US" b="1" dirty="0" smtClean="0"/>
              <a:t>窗口大小：</a:t>
            </a:r>
            <a:r>
              <a:rPr lang="en-US" altLang="zh-CN" b="1" dirty="0" smtClean="0"/>
              <a:t>N = 1</a:t>
            </a:r>
            <a:r>
              <a:rPr lang="zh-CN" altLang="en-US" b="1" dirty="0" smtClean="0"/>
              <a:t>，发送序号和接收序号的取值范围：   </a:t>
            </a:r>
            <a:r>
              <a:rPr lang="en-US" altLang="zh-CN" b="1" dirty="0" smtClean="0"/>
              <a:t>0</a:t>
            </a:r>
            <a:r>
              <a:rPr lang="zh-CN" altLang="en-US" b="1" dirty="0" smtClean="0"/>
              <a:t>，</a:t>
            </a:r>
            <a:r>
              <a:rPr lang="en-US" altLang="zh-CN" b="1" dirty="0" smtClean="0"/>
              <a:t>1</a:t>
            </a:r>
            <a:r>
              <a:rPr lang="zh-CN" altLang="en-US" b="1" dirty="0" smtClean="0"/>
              <a:t>；</a:t>
            </a:r>
          </a:p>
          <a:p>
            <a:pPr lvl="1"/>
            <a:r>
              <a:rPr lang="zh-CN" altLang="en-US" b="1" dirty="0" smtClean="0"/>
              <a:t>可进行数据双向传输，信息帧中可含有确认信息          （</a:t>
            </a:r>
            <a:r>
              <a:rPr lang="en-US" altLang="zh-CN" b="1" dirty="0" smtClean="0"/>
              <a:t>piggybacking</a:t>
            </a:r>
            <a:r>
              <a:rPr lang="zh-CN" altLang="en-US" b="1" dirty="0" smtClean="0"/>
              <a:t>技术）；</a:t>
            </a:r>
          </a:p>
          <a:p>
            <a:pPr lvl="1"/>
            <a:r>
              <a:rPr lang="zh-CN" altLang="en-US" b="1" dirty="0" smtClean="0"/>
              <a:t>信息帧中包括两个序号域：发送序号和接收序号（已经正确收到的帧的序号）</a:t>
            </a:r>
          </a:p>
          <a:p>
            <a:r>
              <a:rPr lang="zh-CN" altLang="en-US" b="1" dirty="0" smtClean="0"/>
              <a:t>工作过程</a:t>
            </a:r>
          </a:p>
          <a:p>
            <a:pPr lvl="1"/>
            <a:r>
              <a:rPr lang="en-US" altLang="zh-CN" b="1" dirty="0" smtClean="0"/>
              <a:t>Fig. 3-13</a:t>
            </a:r>
          </a:p>
          <a:p>
            <a:pPr lvl="1"/>
            <a:endParaRPr lang="en-US" altLang="zh-CN" b="1"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竖排文字占位符 2"/>
          <p:cNvSpPr>
            <a:spLocks noGrp="1"/>
          </p:cNvSpPr>
          <p:nvPr>
            <p:ph type="body" orient="vert" idx="1"/>
          </p:nvPr>
        </p:nvSpPr>
        <p:spPr>
          <a:xfrm>
            <a:off x="1428728" y="1676400"/>
            <a:ext cx="6858048" cy="4267200"/>
          </a:xfrm>
        </p:spPr>
        <p:txBody>
          <a:bodyPr/>
          <a:lstStyle/>
          <a:p>
            <a:pPr>
              <a:buNone/>
            </a:pPr>
            <a:r>
              <a:rPr lang="en-US" altLang="zh-CN" sz="1400" b="1" dirty="0" smtClean="0"/>
              <a:t>3.4.1	</a:t>
            </a:r>
            <a:r>
              <a:rPr lang="zh-CN" altLang="en-US" sz="1400" b="1" dirty="0" smtClean="0"/>
              <a:t>一比特滑动窗口协议（</a:t>
            </a:r>
            <a:r>
              <a:rPr lang="en-US" altLang="zh-CN" sz="1400" b="1" dirty="0" smtClean="0"/>
              <a:t>A One Bit Sliding Window Protocol</a:t>
            </a:r>
            <a:r>
              <a:rPr lang="zh-CN" altLang="en-US" sz="1400" b="1" dirty="0" smtClean="0"/>
              <a:t>）</a:t>
            </a:r>
          </a:p>
          <a:p>
            <a:r>
              <a:rPr lang="zh-CN" altLang="en-US" sz="1400" b="1" dirty="0" smtClean="0"/>
              <a:t>协议特点</a:t>
            </a:r>
          </a:p>
          <a:p>
            <a:pPr lvl="1"/>
            <a:r>
              <a:rPr lang="zh-CN" altLang="en-US" sz="1400" b="1" dirty="0" smtClean="0"/>
              <a:t>窗口大小：</a:t>
            </a:r>
            <a:r>
              <a:rPr lang="en-US" altLang="zh-CN" sz="1400" b="1" dirty="0" smtClean="0"/>
              <a:t>N = 1</a:t>
            </a:r>
            <a:r>
              <a:rPr lang="zh-CN" altLang="en-US" sz="1400" b="1" dirty="0" smtClean="0"/>
              <a:t>，发送序号和接收序号的取值范围：   </a:t>
            </a:r>
            <a:r>
              <a:rPr lang="en-US" altLang="zh-CN" sz="1400" b="1" dirty="0" smtClean="0"/>
              <a:t>0</a:t>
            </a:r>
            <a:r>
              <a:rPr lang="zh-CN" altLang="en-US" sz="1400" b="1" dirty="0" smtClean="0"/>
              <a:t>，</a:t>
            </a:r>
            <a:r>
              <a:rPr lang="en-US" altLang="zh-CN" sz="1400" b="1" dirty="0" smtClean="0"/>
              <a:t>1</a:t>
            </a:r>
            <a:r>
              <a:rPr lang="zh-CN" altLang="en-US" sz="1400" b="1" dirty="0" smtClean="0"/>
              <a:t>；</a:t>
            </a:r>
          </a:p>
          <a:p>
            <a:pPr lvl="1"/>
            <a:r>
              <a:rPr lang="zh-CN" altLang="en-US" sz="1400" b="1" dirty="0" smtClean="0"/>
              <a:t>可进行数据双向传输，信息帧中可含有确认信息          （</a:t>
            </a:r>
            <a:r>
              <a:rPr lang="en-US" altLang="zh-CN" sz="1400" b="1" dirty="0" smtClean="0"/>
              <a:t>piggybacking</a:t>
            </a:r>
            <a:r>
              <a:rPr lang="zh-CN" altLang="en-US" sz="1400" b="1" dirty="0" smtClean="0"/>
              <a:t>技术）；</a:t>
            </a:r>
          </a:p>
          <a:p>
            <a:pPr lvl="1"/>
            <a:r>
              <a:rPr lang="zh-CN" altLang="en-US" sz="1400" b="1" dirty="0" smtClean="0"/>
              <a:t>信息帧中包括两个序号域：发送序号和接收序号（已经正确收到的帧的序号）</a:t>
            </a:r>
          </a:p>
          <a:p>
            <a:r>
              <a:rPr lang="zh-CN" altLang="en-US" sz="1400" b="1" dirty="0" smtClean="0"/>
              <a:t>工作过程</a:t>
            </a:r>
          </a:p>
          <a:p>
            <a:pPr lvl="1"/>
            <a:r>
              <a:rPr lang="en-US" altLang="zh-CN" sz="1400" b="1" dirty="0" smtClean="0"/>
              <a:t>Fig. 3-13</a:t>
            </a:r>
          </a:p>
          <a:p>
            <a:pPr>
              <a:buNone/>
            </a:pPr>
            <a:r>
              <a:rPr lang="en-US" altLang="zh-CN" sz="1400" b="1" dirty="0" smtClean="0"/>
              <a:t>3.4.1	</a:t>
            </a:r>
            <a:r>
              <a:rPr lang="zh-CN" altLang="en-US" sz="1400" b="1" dirty="0" smtClean="0"/>
              <a:t>一比特滑动窗口协议（</a:t>
            </a:r>
            <a:r>
              <a:rPr lang="en-US" altLang="zh-CN" sz="1400" b="1" dirty="0" smtClean="0"/>
              <a:t>A One Bit Sliding Window Protocol</a:t>
            </a:r>
            <a:r>
              <a:rPr lang="zh-CN" altLang="en-US" sz="1400" b="1" dirty="0" smtClean="0"/>
              <a:t>）</a:t>
            </a:r>
          </a:p>
          <a:p>
            <a:r>
              <a:rPr lang="zh-CN" altLang="en-US" sz="1400" b="1" dirty="0" smtClean="0"/>
              <a:t>协议特点</a:t>
            </a:r>
          </a:p>
          <a:p>
            <a:pPr lvl="1"/>
            <a:r>
              <a:rPr lang="zh-CN" altLang="en-US" sz="1400" b="1" dirty="0" smtClean="0"/>
              <a:t>窗口大小：</a:t>
            </a:r>
            <a:r>
              <a:rPr lang="en-US" altLang="zh-CN" sz="1400" b="1" dirty="0" smtClean="0"/>
              <a:t>N = 1</a:t>
            </a:r>
            <a:r>
              <a:rPr lang="zh-CN" altLang="en-US" sz="1400" b="1" dirty="0" smtClean="0"/>
              <a:t>，发送序号和接收序号的取值范围：   </a:t>
            </a:r>
            <a:r>
              <a:rPr lang="en-US" altLang="zh-CN" sz="1400" b="1" dirty="0" smtClean="0"/>
              <a:t>0</a:t>
            </a:r>
            <a:r>
              <a:rPr lang="zh-CN" altLang="en-US" sz="1400" b="1" dirty="0" smtClean="0"/>
              <a:t>，</a:t>
            </a:r>
            <a:r>
              <a:rPr lang="en-US" altLang="zh-CN" sz="1400" b="1" dirty="0" smtClean="0"/>
              <a:t>1</a:t>
            </a:r>
            <a:r>
              <a:rPr lang="zh-CN" altLang="en-US" sz="1400" b="1" dirty="0" smtClean="0"/>
              <a:t>；</a:t>
            </a:r>
          </a:p>
          <a:p>
            <a:pPr lvl="1"/>
            <a:r>
              <a:rPr lang="zh-CN" altLang="en-US" sz="1400" b="1" dirty="0" smtClean="0"/>
              <a:t>可进行数据双向传输，信息帧中可含有确认信息          （</a:t>
            </a:r>
            <a:r>
              <a:rPr lang="en-US" altLang="zh-CN" sz="1400" b="1" dirty="0" smtClean="0"/>
              <a:t>piggybacking</a:t>
            </a:r>
            <a:r>
              <a:rPr lang="zh-CN" altLang="en-US" sz="1400" b="1" dirty="0" smtClean="0"/>
              <a:t>技术）；</a:t>
            </a:r>
          </a:p>
          <a:p>
            <a:pPr lvl="1"/>
            <a:r>
              <a:rPr lang="zh-CN" altLang="en-US" sz="1400" b="1" dirty="0" smtClean="0"/>
              <a:t>信息帧中包括两个序号域：发送序号和接收序号（已经正确收到的帧的序号）</a:t>
            </a:r>
          </a:p>
          <a:p>
            <a:r>
              <a:rPr lang="zh-CN" altLang="en-US" sz="1400" b="1" dirty="0" smtClean="0"/>
              <a:t>工作过程</a:t>
            </a:r>
          </a:p>
          <a:p>
            <a:pPr lvl="1"/>
            <a:r>
              <a:rPr lang="en-US" altLang="zh-CN" sz="1400" b="1" dirty="0" smtClean="0"/>
              <a:t>Fig. 3-13</a:t>
            </a:r>
          </a:p>
          <a:p>
            <a:endParaRPr lang="zh-CN"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286000" y="1500175"/>
            <a:ext cx="4572000" cy="5262979"/>
          </a:xfrm>
          <a:prstGeom prst="rect">
            <a:avLst/>
          </a:prstGeom>
        </p:spPr>
        <p:txBody>
          <a:bodyPr wrap="square">
            <a:spAutoFit/>
          </a:bodyPr>
          <a:lstStyle/>
          <a:p>
            <a:pPr>
              <a:buFont typeface="Wingdings" pitchFamily="2" charset="2"/>
              <a:buNone/>
            </a:pPr>
            <a:r>
              <a:rPr lang="en-US" altLang="zh-CN" dirty="0" smtClean="0"/>
              <a:t>3.4.1	</a:t>
            </a:r>
            <a:r>
              <a:rPr lang="zh-CN" altLang="en-US" dirty="0" smtClean="0"/>
              <a:t>一比特滑动窗口协议（</a:t>
            </a:r>
            <a:r>
              <a:rPr lang="en-US" altLang="zh-CN" dirty="0" smtClean="0"/>
              <a:t>A One Bit Sliding Window Protocol</a:t>
            </a:r>
            <a:r>
              <a:rPr lang="zh-CN" altLang="en-US" dirty="0" smtClean="0"/>
              <a:t>）</a:t>
            </a:r>
            <a:endParaRPr lang="zh-CN" altLang="en-US" sz="2000" dirty="0" smtClean="0"/>
          </a:p>
          <a:p>
            <a:r>
              <a:rPr lang="zh-CN" altLang="en-US" dirty="0" smtClean="0"/>
              <a:t>协议特点</a:t>
            </a:r>
          </a:p>
          <a:p>
            <a:pPr lvl="1"/>
            <a:r>
              <a:rPr lang="zh-CN" altLang="en-US" dirty="0" smtClean="0"/>
              <a:t>窗口大小：</a:t>
            </a:r>
            <a:r>
              <a:rPr lang="en-US" altLang="zh-CN" dirty="0" smtClean="0"/>
              <a:t>N = 1</a:t>
            </a:r>
            <a:r>
              <a:rPr lang="zh-CN" altLang="en-US" dirty="0" smtClean="0"/>
              <a:t>，发送序号和接收序号的取值范围：   </a:t>
            </a:r>
            <a:r>
              <a:rPr lang="en-US" altLang="zh-CN" dirty="0" smtClean="0"/>
              <a:t>0</a:t>
            </a:r>
            <a:r>
              <a:rPr lang="zh-CN" altLang="en-US" dirty="0" smtClean="0"/>
              <a:t>，</a:t>
            </a:r>
            <a:r>
              <a:rPr lang="en-US" altLang="zh-CN" dirty="0" smtClean="0"/>
              <a:t>1</a:t>
            </a:r>
            <a:r>
              <a:rPr lang="zh-CN" altLang="en-US" dirty="0" smtClean="0"/>
              <a:t>；</a:t>
            </a:r>
          </a:p>
          <a:p>
            <a:pPr lvl="1"/>
            <a:r>
              <a:rPr lang="zh-CN" altLang="en-US" dirty="0" smtClean="0"/>
              <a:t>可进行数据双向传输，信息帧中可含有确认信息          （</a:t>
            </a:r>
            <a:r>
              <a:rPr lang="en-US" altLang="zh-CN" dirty="0" smtClean="0"/>
              <a:t>piggybacking</a:t>
            </a:r>
            <a:r>
              <a:rPr lang="zh-CN" altLang="en-US" dirty="0" smtClean="0"/>
              <a:t>技术）；</a:t>
            </a:r>
          </a:p>
          <a:p>
            <a:pPr lvl="1"/>
            <a:r>
              <a:rPr lang="zh-CN" altLang="en-US" dirty="0" smtClean="0"/>
              <a:t>信息帧中包括两个序号域：发送序号和接收序号（已经正确收到的帧的序号）</a:t>
            </a:r>
          </a:p>
          <a:p>
            <a:r>
              <a:rPr lang="zh-CN" altLang="en-US" dirty="0" smtClean="0"/>
              <a:t>工作过程</a:t>
            </a:r>
          </a:p>
          <a:p>
            <a:pPr lvl="1"/>
            <a:r>
              <a:rPr lang="en-US" altLang="zh-CN" dirty="0" smtClean="0"/>
              <a:t>Fig. 3-13</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357299"/>
            <a:ext cx="7772400" cy="2000264"/>
          </a:xfrm>
        </p:spPr>
        <p:txBody>
          <a:bodyPr/>
          <a:lstStyle/>
          <a:p>
            <a:r>
              <a:rPr lang="en-US" altLang="zh-CN" sz="1400" dirty="0" smtClean="0"/>
              <a:t>3.4.1	</a:t>
            </a:r>
            <a:r>
              <a:rPr lang="zh-CN" altLang="en-US" sz="1400" dirty="0" smtClean="0"/>
              <a:t>一比特滑动窗口协议（</a:t>
            </a:r>
            <a:r>
              <a:rPr lang="en-US" altLang="zh-CN" sz="1400" dirty="0" smtClean="0"/>
              <a:t>A One Bit Sliding Window Protocol</a:t>
            </a:r>
            <a:r>
              <a:rPr lang="zh-CN" altLang="en-US" sz="1400" dirty="0" smtClean="0"/>
              <a:t>）</a:t>
            </a:r>
            <a:br>
              <a:rPr lang="zh-CN" altLang="en-US" sz="1400" dirty="0" smtClean="0"/>
            </a:br>
            <a:r>
              <a:rPr lang="zh-CN" altLang="en-US" sz="1400" dirty="0" smtClean="0"/>
              <a:t>协议特点</a:t>
            </a:r>
            <a:br>
              <a:rPr lang="zh-CN" altLang="en-US" sz="1400" dirty="0" smtClean="0"/>
            </a:br>
            <a:r>
              <a:rPr lang="zh-CN" altLang="en-US" sz="1400" dirty="0" smtClean="0"/>
              <a:t>窗口大小：</a:t>
            </a:r>
            <a:r>
              <a:rPr lang="en-US" altLang="zh-CN" sz="1400" dirty="0" smtClean="0"/>
              <a:t>N = 1</a:t>
            </a:r>
            <a:r>
              <a:rPr lang="zh-CN" altLang="en-US" sz="1400" dirty="0" smtClean="0"/>
              <a:t>，发送序号和接收序号的取值范围：   </a:t>
            </a:r>
            <a:r>
              <a:rPr lang="en-US" altLang="zh-CN" sz="1400" dirty="0" smtClean="0"/>
              <a:t>0</a:t>
            </a:r>
            <a:r>
              <a:rPr lang="zh-CN" altLang="en-US" sz="1400" dirty="0" smtClean="0"/>
              <a:t>，</a:t>
            </a:r>
            <a:r>
              <a:rPr lang="en-US" altLang="zh-CN" sz="1400" dirty="0" smtClean="0"/>
              <a:t>1</a:t>
            </a:r>
            <a:r>
              <a:rPr lang="zh-CN" altLang="en-US" sz="1400" dirty="0" smtClean="0"/>
              <a:t>；</a:t>
            </a:r>
            <a:br>
              <a:rPr lang="zh-CN" altLang="en-US" sz="1400" dirty="0" smtClean="0"/>
            </a:br>
            <a:r>
              <a:rPr lang="zh-CN" altLang="en-US" sz="1400" dirty="0" smtClean="0"/>
              <a:t>可进行数据双向传输，信息帧中可含有确认信息          （</a:t>
            </a:r>
            <a:r>
              <a:rPr lang="en-US" altLang="zh-CN" sz="1400" dirty="0" smtClean="0"/>
              <a:t>piggybacking</a:t>
            </a:r>
            <a:r>
              <a:rPr lang="zh-CN" altLang="en-US" sz="1400" dirty="0" smtClean="0"/>
              <a:t>技术）；</a:t>
            </a:r>
            <a:br>
              <a:rPr lang="zh-CN" altLang="en-US" sz="1400" dirty="0" smtClean="0"/>
            </a:br>
            <a:r>
              <a:rPr lang="zh-CN" altLang="en-US" sz="1400" dirty="0" smtClean="0"/>
              <a:t>信息帧中包括两个序号域：发送序号和接收序号（已经正确收到的帧的序号）</a:t>
            </a:r>
            <a:br>
              <a:rPr lang="zh-CN" altLang="en-US" sz="1400" dirty="0" smtClean="0"/>
            </a:br>
            <a:r>
              <a:rPr lang="zh-CN" altLang="en-US" sz="1400" dirty="0" smtClean="0"/>
              <a:t>工作过程</a:t>
            </a:r>
            <a:br>
              <a:rPr lang="zh-CN" altLang="en-US" sz="1400" dirty="0" smtClean="0"/>
            </a:br>
            <a:r>
              <a:rPr lang="en-US" altLang="zh-CN" sz="1400" dirty="0" smtClean="0"/>
              <a:t>Fig. 3-13</a:t>
            </a:r>
            <a:r>
              <a:rPr lang="en-US" altLang="zh-CN" dirty="0" smtClean="0"/>
              <a:t/>
            </a:r>
            <a:br>
              <a:rPr lang="en-US" altLang="zh-CN" dirty="0" smtClean="0"/>
            </a:br>
            <a:endParaRPr lang="zh-CN" altLang="en-US" dirty="0"/>
          </a:p>
        </p:txBody>
      </p:sp>
      <p:sp>
        <p:nvSpPr>
          <p:cNvPr id="3" name="副标题 2"/>
          <p:cNvSpPr>
            <a:spLocks noGrp="1"/>
          </p:cNvSpPr>
          <p:nvPr>
            <p:ph type="subTitle" idx="1"/>
          </p:nvPr>
        </p:nvSpPr>
        <p:spPr>
          <a:xfrm>
            <a:off x="1371600" y="3886200"/>
            <a:ext cx="6400800" cy="2471758"/>
          </a:xfrm>
        </p:spPr>
        <p:txBody>
          <a:bodyPr/>
          <a:lstStyle/>
          <a:p>
            <a:r>
              <a:rPr lang="en-US" altLang="zh-CN" sz="1400" b="1" dirty="0" smtClean="0"/>
              <a:t>3.4.1	</a:t>
            </a:r>
            <a:r>
              <a:rPr lang="zh-CN" altLang="en-US" sz="1400" b="1" dirty="0" smtClean="0"/>
              <a:t>一比特滑动窗口协议（</a:t>
            </a:r>
            <a:r>
              <a:rPr lang="en-US" altLang="zh-CN" sz="1400" b="1" dirty="0" smtClean="0"/>
              <a:t>A One Bit Sliding Window Protocol</a:t>
            </a:r>
            <a:r>
              <a:rPr lang="zh-CN" altLang="en-US" sz="1400" b="1" dirty="0" smtClean="0"/>
              <a:t>）</a:t>
            </a:r>
          </a:p>
          <a:p>
            <a:r>
              <a:rPr lang="zh-CN" altLang="en-US" sz="1400" b="1" dirty="0" smtClean="0"/>
              <a:t>协议特点</a:t>
            </a:r>
          </a:p>
          <a:p>
            <a:pPr lvl="1"/>
            <a:r>
              <a:rPr lang="zh-CN" altLang="en-US" sz="1400" b="1" dirty="0" smtClean="0"/>
              <a:t>窗口大小：</a:t>
            </a:r>
            <a:r>
              <a:rPr lang="en-US" altLang="zh-CN" sz="1400" b="1" dirty="0" smtClean="0"/>
              <a:t>N = 1</a:t>
            </a:r>
            <a:r>
              <a:rPr lang="zh-CN" altLang="en-US" sz="1400" b="1" dirty="0" smtClean="0"/>
              <a:t>，发送序号和接收序号的取值范围：   </a:t>
            </a:r>
            <a:r>
              <a:rPr lang="en-US" altLang="zh-CN" sz="1400" b="1" dirty="0" smtClean="0"/>
              <a:t>0</a:t>
            </a:r>
            <a:r>
              <a:rPr lang="zh-CN" altLang="en-US" sz="1400" b="1" dirty="0" smtClean="0"/>
              <a:t>，</a:t>
            </a:r>
            <a:r>
              <a:rPr lang="en-US" altLang="zh-CN" sz="1400" b="1" dirty="0" smtClean="0"/>
              <a:t>1</a:t>
            </a:r>
            <a:r>
              <a:rPr lang="zh-CN" altLang="en-US" sz="1400" b="1" dirty="0" smtClean="0"/>
              <a:t>；</a:t>
            </a:r>
          </a:p>
          <a:p>
            <a:pPr lvl="1"/>
            <a:r>
              <a:rPr lang="zh-CN" altLang="en-US" sz="1400" b="1" dirty="0" smtClean="0"/>
              <a:t>可进行数据双向传输，信息帧中可含有确认信息          （</a:t>
            </a:r>
            <a:r>
              <a:rPr lang="en-US" altLang="zh-CN" sz="1400" b="1" dirty="0" smtClean="0"/>
              <a:t>piggybacking</a:t>
            </a:r>
            <a:r>
              <a:rPr lang="zh-CN" altLang="en-US" sz="1400" b="1" dirty="0" smtClean="0"/>
              <a:t>技术）；</a:t>
            </a:r>
          </a:p>
          <a:p>
            <a:pPr lvl="1"/>
            <a:r>
              <a:rPr lang="zh-CN" altLang="en-US" sz="1400" b="1" dirty="0" smtClean="0"/>
              <a:t>信息帧中包括两个序号域：发送序号和接收序号（已经正确收到的帧的序号）</a:t>
            </a:r>
          </a:p>
          <a:p>
            <a:r>
              <a:rPr lang="zh-CN" altLang="en-US" sz="1400" b="1" dirty="0" smtClean="0"/>
              <a:t>工作过程</a:t>
            </a:r>
          </a:p>
          <a:p>
            <a:pPr lvl="1"/>
            <a:r>
              <a:rPr lang="en-US" altLang="zh-CN" sz="1400" b="1" dirty="0" smtClean="0"/>
              <a:t>Fig. 3-13</a:t>
            </a:r>
          </a:p>
          <a:p>
            <a:endParaRPr lang="zh-CN"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ChangeArrowheads="1"/>
          </p:cNvSpPr>
          <p:nvPr/>
        </p:nvSpPr>
        <p:spPr bwMode="auto">
          <a:xfrm>
            <a:off x="0" y="914400"/>
            <a:ext cx="9144000" cy="533400"/>
          </a:xfrm>
          <a:prstGeom prst="rect">
            <a:avLst/>
          </a:prstGeom>
          <a:solidFill>
            <a:schemeClr val="tx1"/>
          </a:solidFill>
          <a:ln w="19050">
            <a:noFill/>
            <a:miter lim="800000"/>
            <a:headEnd/>
            <a:tailEnd/>
          </a:ln>
        </p:spPr>
        <p:txBody>
          <a:bodyPr wrap="none" anchor="ctr"/>
          <a:lstStyle/>
          <a:p>
            <a:endParaRPr lang="zh-CN" altLang="en-US"/>
          </a:p>
        </p:txBody>
      </p:sp>
      <p:pic>
        <p:nvPicPr>
          <p:cNvPr id="39939" name="Picture 3"/>
          <p:cNvPicPr>
            <a:picLocks noChangeAspect="1" noChangeArrowheads="1"/>
          </p:cNvPicPr>
          <p:nvPr/>
        </p:nvPicPr>
        <p:blipFill>
          <a:blip r:embed="rId2"/>
          <a:srcRect/>
          <a:stretch>
            <a:fillRect/>
          </a:stretch>
        </p:blipFill>
        <p:spPr bwMode="auto">
          <a:xfrm>
            <a:off x="609600" y="685800"/>
            <a:ext cx="7924800" cy="5638800"/>
          </a:xfrm>
          <a:prstGeom prst="rect">
            <a:avLst/>
          </a:prstGeom>
          <a:noFill/>
          <a:ln w="9525">
            <a:noFill/>
            <a:miter lim="800000"/>
            <a:headEnd/>
            <a:tailEnd/>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ChangeArrowheads="1"/>
          </p:cNvSpPr>
          <p:nvPr/>
        </p:nvSpPr>
        <p:spPr bwMode="auto">
          <a:xfrm>
            <a:off x="0" y="914400"/>
            <a:ext cx="9144000" cy="533400"/>
          </a:xfrm>
          <a:prstGeom prst="rect">
            <a:avLst/>
          </a:prstGeom>
          <a:solidFill>
            <a:schemeClr val="tx1"/>
          </a:solidFill>
          <a:ln w="19050">
            <a:noFill/>
            <a:miter lim="800000"/>
            <a:headEnd/>
            <a:tailEnd/>
          </a:ln>
        </p:spPr>
        <p:txBody>
          <a:bodyPr wrap="none" anchor="ctr"/>
          <a:lstStyle/>
          <a:p>
            <a:endParaRPr lang="zh-CN" altLang="en-US"/>
          </a:p>
        </p:txBody>
      </p:sp>
      <p:pic>
        <p:nvPicPr>
          <p:cNvPr id="40963" name="Picture 2"/>
          <p:cNvPicPr>
            <a:picLocks noChangeAspect="1" noChangeArrowheads="1"/>
          </p:cNvPicPr>
          <p:nvPr/>
        </p:nvPicPr>
        <p:blipFill>
          <a:blip r:embed="rId2"/>
          <a:srcRect/>
          <a:stretch>
            <a:fillRect/>
          </a:stretch>
        </p:blipFill>
        <p:spPr bwMode="auto">
          <a:xfrm>
            <a:off x="609600" y="381000"/>
            <a:ext cx="8001000" cy="64770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JMeter</a:t>
            </a:r>
            <a:endParaRPr lang="zh-CN" altLang="en-US" dirty="0"/>
          </a:p>
        </p:txBody>
      </p:sp>
      <p:sp>
        <p:nvSpPr>
          <p:cNvPr id="3" name="竖排文字占位符 2"/>
          <p:cNvSpPr>
            <a:spLocks noGrp="1"/>
          </p:cNvSpPr>
          <p:nvPr>
            <p:ph type="body" orient="vert" idx="1"/>
          </p:nvPr>
        </p:nvSpPr>
        <p:spPr>
          <a:xfrm>
            <a:off x="571472" y="1676400"/>
            <a:ext cx="7858180" cy="4267200"/>
          </a:xfrm>
        </p:spPr>
        <p:txBody>
          <a:bodyPr/>
          <a:lstStyle/>
          <a:p>
            <a:r>
              <a:rPr lang="en-US" altLang="zh-CN" sz="1400" dirty="0" smtClean="0"/>
              <a:t>Apache</a:t>
            </a:r>
            <a:r>
              <a:rPr lang="zh-CN" altLang="en-US" sz="1400" dirty="0" smtClean="0"/>
              <a:t>组织的开放源代码项目，它是功能和性能测试的工具。</a:t>
            </a:r>
            <a:r>
              <a:rPr lang="en-US" altLang="zh-CN" sz="1400" dirty="0" err="1" smtClean="0"/>
              <a:t>JMeter</a:t>
            </a:r>
            <a:r>
              <a:rPr lang="zh-CN" altLang="en-US" sz="1400" dirty="0" smtClean="0"/>
              <a:t>可以用于测试静态或者动态资源的性能（文件、</a:t>
            </a:r>
            <a:r>
              <a:rPr lang="en-US" altLang="zh-CN" sz="1400" dirty="0" err="1" smtClean="0"/>
              <a:t>Servlets</a:t>
            </a:r>
            <a:r>
              <a:rPr lang="zh-CN" altLang="en-US" sz="1400" dirty="0" smtClean="0"/>
              <a:t>、</a:t>
            </a:r>
            <a:r>
              <a:rPr lang="en-US" altLang="zh-CN" sz="1400" dirty="0" smtClean="0"/>
              <a:t>Perl</a:t>
            </a:r>
            <a:r>
              <a:rPr lang="zh-CN" altLang="en-US" sz="1400" dirty="0" smtClean="0"/>
              <a:t>脚本、</a:t>
            </a:r>
            <a:r>
              <a:rPr lang="en-US" altLang="zh-CN" sz="1400" dirty="0" smtClean="0"/>
              <a:t>Java</a:t>
            </a:r>
            <a:r>
              <a:rPr lang="zh-CN" altLang="en-US" sz="1400" dirty="0" smtClean="0"/>
              <a:t>对象、数据库和查询、</a:t>
            </a:r>
            <a:r>
              <a:rPr lang="en-US" altLang="zh-CN" sz="1400" dirty="0" smtClean="0"/>
              <a:t>ftp</a:t>
            </a:r>
            <a:r>
              <a:rPr lang="zh-CN" altLang="en-US" sz="1400" dirty="0" smtClean="0"/>
              <a:t>服务器或者其他资源）。原先</a:t>
            </a:r>
            <a:r>
              <a:rPr lang="en-US" altLang="zh-CN" sz="1400" dirty="0" err="1" smtClean="0"/>
              <a:t>Jmemer</a:t>
            </a:r>
            <a:r>
              <a:rPr lang="zh-CN" altLang="en-US" sz="1400" dirty="0" smtClean="0"/>
              <a:t>是为</a:t>
            </a:r>
            <a:r>
              <a:rPr lang="en-US" altLang="zh-CN" sz="1400" dirty="0" smtClean="0"/>
              <a:t>Web/HTTP</a:t>
            </a:r>
            <a:r>
              <a:rPr lang="zh-CN" altLang="en-US" sz="1400" dirty="0" smtClean="0"/>
              <a:t>测试而设计的，但是它已经扩展以支持各种各样的测试模块。它和用于</a:t>
            </a:r>
            <a:r>
              <a:rPr lang="en-US" altLang="zh-CN" sz="1400" dirty="0" smtClean="0"/>
              <a:t>HTTP</a:t>
            </a:r>
            <a:r>
              <a:rPr lang="zh-CN" altLang="en-US" sz="1400" dirty="0" smtClean="0"/>
              <a:t>和</a:t>
            </a:r>
            <a:r>
              <a:rPr lang="en-US" altLang="zh-CN" sz="1400" dirty="0" smtClean="0"/>
              <a:t>SQL</a:t>
            </a:r>
            <a:r>
              <a:rPr lang="zh-CN" altLang="en-US" sz="1400" dirty="0" smtClean="0"/>
              <a:t>数据库（使用</a:t>
            </a:r>
            <a:r>
              <a:rPr lang="en-US" altLang="zh-CN" sz="1400" dirty="0" smtClean="0"/>
              <a:t>JDBC</a:t>
            </a:r>
            <a:r>
              <a:rPr lang="zh-CN" altLang="en-US" sz="1400" dirty="0" smtClean="0"/>
              <a:t>）的模块一起运送。它可以用来测试静止资料库或者活动资料库中的服务器的运行情况，可以用来模拟对服务器或者网络系统加以重负荷以测试它的抵抗力，或者用来分析不同负荷类型下的所有运行情况。它也提供了一个可替换的界面用来定制数据显示，测试同步及测试的创建和执行。</a:t>
            </a:r>
            <a:br>
              <a:rPr lang="zh-CN" altLang="en-US" sz="1400" dirty="0" smtClean="0"/>
            </a:br>
            <a:r>
              <a:rPr lang="zh-CN" altLang="en-US" sz="1400" dirty="0" smtClean="0"/>
              <a:t>　　</a:t>
            </a:r>
            <a:r>
              <a:rPr lang="en-US" altLang="zh-CN" sz="1400" dirty="0" err="1" smtClean="0"/>
              <a:t>Jmeter</a:t>
            </a:r>
            <a:r>
              <a:rPr lang="zh-CN" altLang="en-US" sz="1400" dirty="0" smtClean="0"/>
              <a:t>的下载地址：</a:t>
            </a:r>
            <a:r>
              <a:rPr lang="en-US" altLang="zh-CN" sz="1400" dirty="0" smtClean="0"/>
              <a:t>http://jakarta.apache.org/jmeter/usermanual/index.html</a:t>
            </a:r>
            <a:br>
              <a:rPr lang="en-US" altLang="zh-CN" sz="1400" dirty="0" smtClean="0"/>
            </a:br>
            <a:r>
              <a:rPr lang="zh-CN" altLang="en-US" sz="1400" dirty="0" smtClean="0"/>
              <a:t>　　</a:t>
            </a:r>
            <a:r>
              <a:rPr lang="en-US" altLang="zh-CN" sz="1400" dirty="0" err="1" smtClean="0"/>
              <a:t>JMeter</a:t>
            </a:r>
            <a:r>
              <a:rPr lang="en-US" altLang="zh-CN" sz="1400" dirty="0" smtClean="0"/>
              <a:t> </a:t>
            </a:r>
            <a:r>
              <a:rPr lang="zh-CN" altLang="en-US" sz="1400" dirty="0" smtClean="0"/>
              <a:t>的特性：</a:t>
            </a:r>
            <a:br>
              <a:rPr lang="zh-CN" altLang="en-US" sz="1400" dirty="0" smtClean="0"/>
            </a:br>
            <a:r>
              <a:rPr lang="zh-CN" altLang="en-US" sz="1400" dirty="0" smtClean="0"/>
              <a:t>　　</a:t>
            </a:r>
            <a:r>
              <a:rPr lang="en-US" altLang="zh-CN" sz="1400" dirty="0" smtClean="0"/>
              <a:t>a) </a:t>
            </a:r>
            <a:r>
              <a:rPr lang="zh-CN" altLang="en-US" sz="1400" dirty="0" smtClean="0"/>
              <a:t>能够对</a:t>
            </a:r>
            <a:r>
              <a:rPr lang="en-US" altLang="zh-CN" sz="1400" dirty="0" smtClean="0"/>
              <a:t>HTTP</a:t>
            </a:r>
            <a:r>
              <a:rPr lang="zh-CN" altLang="en-US" sz="1400" dirty="0" smtClean="0"/>
              <a:t>和</a:t>
            </a:r>
            <a:r>
              <a:rPr lang="en-US" altLang="zh-CN" sz="1400" dirty="0" smtClean="0"/>
              <a:t>FTP</a:t>
            </a:r>
            <a:r>
              <a:rPr lang="zh-CN" altLang="en-US" sz="1400" dirty="0" smtClean="0"/>
              <a:t>服务器进行压力和性能测试， 也可以对任何数据库进行同样的测试（通过</a:t>
            </a:r>
            <a:r>
              <a:rPr lang="en-US" altLang="zh-CN" sz="1400" dirty="0" smtClean="0"/>
              <a:t>JDBC</a:t>
            </a:r>
            <a:r>
              <a:rPr lang="zh-CN" altLang="en-US" sz="1400" dirty="0" smtClean="0"/>
              <a:t>）。</a:t>
            </a:r>
            <a:br>
              <a:rPr lang="zh-CN" altLang="en-US" sz="1400" dirty="0" smtClean="0"/>
            </a:br>
            <a:r>
              <a:rPr lang="zh-CN" altLang="en-US" sz="1400" dirty="0" smtClean="0"/>
              <a:t>　　</a:t>
            </a:r>
            <a:r>
              <a:rPr lang="en-US" altLang="zh-CN" sz="1400" dirty="0" smtClean="0"/>
              <a:t>b) </a:t>
            </a:r>
            <a:r>
              <a:rPr lang="zh-CN" altLang="en-US" sz="1400" dirty="0" smtClean="0"/>
              <a:t>完全的可移植性和</a:t>
            </a:r>
            <a:r>
              <a:rPr lang="en-US" altLang="zh-CN" sz="1400" dirty="0" smtClean="0"/>
              <a:t>100</a:t>
            </a:r>
            <a:r>
              <a:rPr lang="zh-CN" altLang="en-US" sz="1400" dirty="0" smtClean="0"/>
              <a:t>％ 纯</a:t>
            </a:r>
            <a:r>
              <a:rPr lang="en-US" altLang="zh-CN" sz="1400" dirty="0" smtClean="0"/>
              <a:t>Java</a:t>
            </a:r>
            <a:r>
              <a:rPr lang="zh-CN" altLang="en-US" sz="1400" dirty="0" smtClean="0"/>
              <a:t>。</a:t>
            </a:r>
            <a:br>
              <a:rPr lang="zh-CN" altLang="en-US" sz="1400" dirty="0" smtClean="0"/>
            </a:br>
            <a:r>
              <a:rPr lang="zh-CN" altLang="en-US" sz="1400" dirty="0" smtClean="0"/>
              <a:t>　　</a:t>
            </a:r>
            <a:r>
              <a:rPr lang="en-US" altLang="zh-CN" sz="1400" dirty="0" smtClean="0"/>
              <a:t>c) </a:t>
            </a:r>
            <a:r>
              <a:rPr lang="zh-CN" altLang="en-US" sz="1400" dirty="0" smtClean="0"/>
              <a:t>完全 </a:t>
            </a:r>
            <a:r>
              <a:rPr lang="en-US" altLang="zh-CN" sz="1400" dirty="0" smtClean="0"/>
              <a:t>Swing </a:t>
            </a:r>
            <a:r>
              <a:rPr lang="zh-CN" altLang="en-US" sz="1400" dirty="0" smtClean="0"/>
              <a:t>和轻量组件支持（预编译的</a:t>
            </a:r>
            <a:r>
              <a:rPr lang="en-US" altLang="zh-CN" sz="1400" dirty="0" smtClean="0"/>
              <a:t>JAR</a:t>
            </a:r>
            <a:r>
              <a:rPr lang="zh-CN" altLang="en-US" sz="1400" dirty="0" smtClean="0"/>
              <a:t>使用 </a:t>
            </a:r>
            <a:r>
              <a:rPr lang="en-US" altLang="zh-CN" sz="1400" dirty="0" err="1" smtClean="0"/>
              <a:t>javax.swing</a:t>
            </a:r>
            <a:r>
              <a:rPr lang="en-US" altLang="zh-CN" sz="1400" dirty="0" smtClean="0"/>
              <a:t>.*)</a:t>
            </a:r>
            <a:r>
              <a:rPr lang="zh-CN" altLang="en-US" sz="1400" dirty="0" smtClean="0"/>
              <a:t>包。</a:t>
            </a:r>
            <a:br>
              <a:rPr lang="zh-CN" altLang="en-US" sz="1400" dirty="0" smtClean="0"/>
            </a:br>
            <a:r>
              <a:rPr lang="zh-CN" altLang="en-US" sz="1400" dirty="0" smtClean="0"/>
              <a:t>　　</a:t>
            </a:r>
            <a:r>
              <a:rPr lang="en-US" altLang="zh-CN" sz="1400" dirty="0" smtClean="0"/>
              <a:t>d) </a:t>
            </a:r>
            <a:r>
              <a:rPr lang="zh-CN" altLang="en-US" sz="1400" dirty="0" smtClean="0"/>
              <a:t>完全多线程 框架允许通过多个线程并发取样和 通过单独的线程组对不同的功能同时取样。</a:t>
            </a:r>
            <a:br>
              <a:rPr lang="zh-CN" altLang="en-US" sz="1400" dirty="0" smtClean="0"/>
            </a:br>
            <a:r>
              <a:rPr lang="zh-CN" altLang="en-US" sz="1400" dirty="0" smtClean="0"/>
              <a:t>　　</a:t>
            </a:r>
            <a:r>
              <a:rPr lang="en-US" altLang="zh-CN" sz="1400" dirty="0" smtClean="0"/>
              <a:t>e) </a:t>
            </a:r>
            <a:r>
              <a:rPr lang="zh-CN" altLang="en-US" sz="1400" dirty="0" smtClean="0"/>
              <a:t>精心的</a:t>
            </a:r>
            <a:r>
              <a:rPr lang="en-US" altLang="zh-CN" sz="1400" dirty="0" smtClean="0"/>
              <a:t>GUI</a:t>
            </a:r>
            <a:r>
              <a:rPr lang="zh-CN" altLang="en-US" sz="1400" dirty="0" smtClean="0"/>
              <a:t>设计允许快速操作和更精确的计时。</a:t>
            </a:r>
            <a:br>
              <a:rPr lang="zh-CN" altLang="en-US" sz="1400" dirty="0" smtClean="0"/>
            </a:br>
            <a:r>
              <a:rPr lang="zh-CN" altLang="en-US" sz="1400" dirty="0" smtClean="0"/>
              <a:t>　　</a:t>
            </a:r>
            <a:r>
              <a:rPr lang="en-US" altLang="zh-CN" sz="1400" dirty="0" smtClean="0"/>
              <a:t>f) </a:t>
            </a:r>
            <a:r>
              <a:rPr lang="zh-CN" altLang="en-US" sz="1400" dirty="0" smtClean="0"/>
              <a:t>缓存和离线分析</a:t>
            </a:r>
            <a:r>
              <a:rPr lang="en-US" altLang="zh-CN" sz="1400" dirty="0" smtClean="0"/>
              <a:t>/</a:t>
            </a:r>
            <a:r>
              <a:rPr lang="zh-CN" altLang="en-US" sz="1400" dirty="0" smtClean="0"/>
              <a:t>回放测试结果。</a:t>
            </a:r>
            <a:br>
              <a:rPr lang="zh-CN" altLang="en-US" sz="1400" dirty="0" smtClean="0"/>
            </a:br>
            <a:r>
              <a:rPr lang="zh-CN" altLang="en-US" sz="1400" dirty="0" smtClean="0"/>
              <a:t>　　</a:t>
            </a:r>
            <a:r>
              <a:rPr lang="en-US" altLang="zh-CN" sz="1400" dirty="0" smtClean="0"/>
              <a:t>g) </a:t>
            </a:r>
            <a:r>
              <a:rPr lang="zh-CN" altLang="en-US" sz="1400" dirty="0" smtClean="0"/>
              <a:t>高可扩展性：</a:t>
            </a:r>
            <a:br>
              <a:rPr lang="zh-CN" altLang="en-US" sz="1400" dirty="0" smtClean="0"/>
            </a:br>
            <a:r>
              <a:rPr lang="zh-CN" altLang="en-US" sz="1400" dirty="0" smtClean="0"/>
              <a:t>　　</a:t>
            </a:r>
            <a:r>
              <a:rPr lang="en-US" altLang="zh-CN" sz="1400" dirty="0" smtClean="0"/>
              <a:t>h) </a:t>
            </a:r>
            <a:r>
              <a:rPr lang="zh-CN" altLang="en-US" sz="1400" dirty="0" smtClean="0"/>
              <a:t>可链接的取样器允许无限制的测试能力。</a:t>
            </a:r>
            <a:br>
              <a:rPr lang="zh-CN" altLang="en-US" sz="1400" dirty="0" smtClean="0"/>
            </a:br>
            <a:r>
              <a:rPr lang="zh-CN" altLang="en-US" sz="1400" dirty="0" smtClean="0"/>
              <a:t>　　</a:t>
            </a:r>
            <a:r>
              <a:rPr lang="en-US" altLang="zh-CN" sz="1400" dirty="0" err="1" smtClean="0"/>
              <a:t>i</a:t>
            </a:r>
            <a:r>
              <a:rPr lang="en-US" altLang="zh-CN" sz="1400" dirty="0" smtClean="0"/>
              <a:t>) </a:t>
            </a:r>
            <a:r>
              <a:rPr lang="zh-CN" altLang="en-US" sz="1400" dirty="0" smtClean="0"/>
              <a:t>各种负载统计表和可链接的计时器可供选择。</a:t>
            </a:r>
            <a:br>
              <a:rPr lang="zh-CN" altLang="en-US" sz="1400" dirty="0" smtClean="0"/>
            </a:br>
            <a:r>
              <a:rPr lang="zh-CN" altLang="en-US" sz="1400" dirty="0" smtClean="0"/>
              <a:t>　　</a:t>
            </a:r>
            <a:r>
              <a:rPr lang="en-US" altLang="zh-CN" sz="1400" dirty="0" smtClean="0"/>
              <a:t>j) </a:t>
            </a:r>
            <a:r>
              <a:rPr lang="zh-CN" altLang="en-US" sz="1400" dirty="0" smtClean="0"/>
              <a:t>数据分析和可视化插件提供了很好的可扩展性以及 以及个性化。</a:t>
            </a:r>
            <a:br>
              <a:rPr lang="zh-CN" altLang="en-US" sz="1400" dirty="0" smtClean="0"/>
            </a:br>
            <a:r>
              <a:rPr lang="zh-CN" altLang="en-US" sz="1400" dirty="0" smtClean="0"/>
              <a:t>　　</a:t>
            </a:r>
            <a:r>
              <a:rPr lang="en-US" altLang="zh-CN" sz="1400" dirty="0" smtClean="0"/>
              <a:t>k) </a:t>
            </a:r>
            <a:r>
              <a:rPr lang="zh-CN" altLang="en-US" sz="1400" dirty="0" smtClean="0"/>
              <a:t>具有提供动态输入到测试的功能（包括</a:t>
            </a:r>
            <a:r>
              <a:rPr lang="en-US" altLang="zh-CN" sz="1400" dirty="0" err="1" smtClean="0"/>
              <a:t>Javascrīpt</a:t>
            </a:r>
            <a:r>
              <a:rPr lang="zh-CN" altLang="en-US" sz="1400" dirty="0" smtClean="0"/>
              <a:t>）。</a:t>
            </a:r>
            <a:br>
              <a:rPr lang="zh-CN" altLang="en-US" sz="1400" dirty="0" smtClean="0"/>
            </a:br>
            <a:r>
              <a:rPr lang="zh-CN" altLang="en-US" sz="1400" dirty="0" smtClean="0"/>
              <a:t>　　</a:t>
            </a:r>
            <a:r>
              <a:rPr lang="en-US" altLang="zh-CN" sz="1400" dirty="0" smtClean="0"/>
              <a:t>l) </a:t>
            </a:r>
            <a:r>
              <a:rPr lang="zh-CN" altLang="en-US" sz="1400" dirty="0" smtClean="0"/>
              <a:t>支持脚本变成的取样器（在</a:t>
            </a:r>
            <a:r>
              <a:rPr lang="en-US" altLang="zh-CN" sz="1400" dirty="0" smtClean="0"/>
              <a:t>1.9.2</a:t>
            </a:r>
            <a:r>
              <a:rPr lang="zh-CN" altLang="en-US" sz="1400" dirty="0" smtClean="0"/>
              <a:t>及以上版本支持</a:t>
            </a:r>
            <a:r>
              <a:rPr lang="en-US" altLang="zh-CN" sz="1400" dirty="0" err="1" smtClean="0"/>
              <a:t>BeanShell</a:t>
            </a:r>
            <a:r>
              <a:rPr lang="zh-CN" altLang="en-US" sz="1400" dirty="0" smtClean="0"/>
              <a:t>）。</a:t>
            </a:r>
          </a:p>
          <a:p>
            <a:endParaRPr lang="zh-CN" alt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990600" y="304800"/>
            <a:ext cx="7162800" cy="838200"/>
          </a:xfrm>
          <a:prstGeom prst="rect">
            <a:avLst/>
          </a:prstGeom>
          <a:noFill/>
          <a:ln w="12700">
            <a:noFill/>
            <a:miter lim="800000"/>
            <a:headEnd/>
            <a:tailEnd/>
          </a:ln>
        </p:spPr>
        <p:txBody>
          <a:bodyPr lIns="90479" tIns="44446" rIns="90479" bIns="44446" anchor="b"/>
          <a:lstStyle/>
          <a:p>
            <a:r>
              <a:rPr lang="en-US" altLang="zh-CN" b="0"/>
              <a:t>3.4	 </a:t>
            </a:r>
            <a:r>
              <a:rPr kumimoji="0" lang="en-US" altLang="zh-CN" sz="3200">
                <a:solidFill>
                  <a:schemeClr val="bg1"/>
                </a:solidFill>
                <a:latin typeface="Arial" pitchFamily="34" charset="0"/>
              </a:rPr>
              <a:t>3.4	</a:t>
            </a:r>
            <a:r>
              <a:rPr kumimoji="0" lang="zh-CN" altLang="en-US" sz="3200">
                <a:solidFill>
                  <a:schemeClr val="bg1"/>
                </a:solidFill>
                <a:latin typeface="Arial" pitchFamily="34" charset="0"/>
              </a:rPr>
              <a:t>滑动窗口协议（</a:t>
            </a:r>
            <a:r>
              <a:rPr kumimoji="0" lang="en-US" altLang="zh-CN" sz="3200">
                <a:solidFill>
                  <a:schemeClr val="bg1"/>
                </a:solidFill>
                <a:latin typeface="Arial" pitchFamily="34" charset="0"/>
              </a:rPr>
              <a:t>4</a:t>
            </a:r>
            <a:r>
              <a:rPr kumimoji="0" lang="zh-CN" altLang="en-US" sz="3200">
                <a:solidFill>
                  <a:schemeClr val="bg1"/>
                </a:solidFill>
                <a:latin typeface="Arial" pitchFamily="34" charset="0"/>
              </a:rPr>
              <a:t>）</a:t>
            </a:r>
          </a:p>
        </p:txBody>
      </p:sp>
      <p:sp>
        <p:nvSpPr>
          <p:cNvPr id="41987" name="Rectangle 3"/>
          <p:cNvSpPr>
            <a:spLocks noChangeArrowheads="1"/>
          </p:cNvSpPr>
          <p:nvPr/>
        </p:nvSpPr>
        <p:spPr bwMode="auto">
          <a:xfrm>
            <a:off x="914400" y="1295400"/>
            <a:ext cx="7162800" cy="5410200"/>
          </a:xfrm>
          <a:prstGeom prst="rect">
            <a:avLst/>
          </a:prstGeom>
          <a:noFill/>
          <a:ln w="12700">
            <a:noFill/>
            <a:miter lim="800000"/>
            <a:headEnd/>
            <a:tailEnd/>
          </a:ln>
        </p:spPr>
        <p:txBody>
          <a:bodyPr lIns="90479" tIns="44446" rIns="90479" bIns="44446"/>
          <a:lstStyle/>
          <a:p>
            <a:r>
              <a:rPr lang="zh-CN" altLang="en-US" b="0">
                <a:solidFill>
                  <a:schemeClr val="bg1"/>
                </a:solidFill>
              </a:rPr>
              <a:t>存在问题</a:t>
            </a:r>
          </a:p>
          <a:p>
            <a:pPr lvl="1"/>
            <a:r>
              <a:rPr lang="zh-CN" altLang="en-US" b="0">
                <a:solidFill>
                  <a:schemeClr val="bg1"/>
                </a:solidFill>
              </a:rPr>
              <a:t>能保证无差错传输，但是基于停</a:t>
            </a:r>
            <a:r>
              <a:rPr lang="en-US" altLang="zh-CN" b="0">
                <a:solidFill>
                  <a:schemeClr val="bg1"/>
                </a:solidFill>
              </a:rPr>
              <a:t>-</a:t>
            </a:r>
            <a:r>
              <a:rPr lang="zh-CN" altLang="en-US" b="0">
                <a:solidFill>
                  <a:schemeClr val="bg1"/>
                </a:solidFill>
              </a:rPr>
              <a:t>等方式；</a:t>
            </a:r>
          </a:p>
          <a:p>
            <a:pPr lvl="1"/>
            <a:r>
              <a:rPr lang="zh-CN" altLang="en-US" b="0">
                <a:solidFill>
                  <a:schemeClr val="bg1"/>
                </a:solidFill>
              </a:rPr>
              <a:t>若双方同时开始发送，则会有一半重复帧；</a:t>
            </a:r>
          </a:p>
          <a:p>
            <a:pPr lvl="1"/>
            <a:r>
              <a:rPr lang="zh-CN" altLang="en-US" b="0">
                <a:solidFill>
                  <a:schemeClr val="bg1"/>
                </a:solidFill>
              </a:rPr>
              <a:t>效率低，传输时间长。</a:t>
            </a:r>
          </a:p>
          <a:p>
            <a:endParaRPr lang="en-US" altLang="zh-CN" b="0">
              <a:solidFill>
                <a:schemeClr val="bg1"/>
              </a:solidFill>
            </a:endParaRPr>
          </a:p>
        </p:txBody>
      </p:sp>
      <p:grpSp>
        <p:nvGrpSpPr>
          <p:cNvPr id="41988" name="Group 183"/>
          <p:cNvGrpSpPr>
            <a:grpSpLocks/>
          </p:cNvGrpSpPr>
          <p:nvPr/>
        </p:nvGrpSpPr>
        <p:grpSpPr bwMode="auto">
          <a:xfrm>
            <a:off x="685800" y="2895600"/>
            <a:ext cx="7134225" cy="3543300"/>
            <a:chOff x="432" y="1824"/>
            <a:chExt cx="4494" cy="2232"/>
          </a:xfrm>
        </p:grpSpPr>
        <p:sp>
          <p:nvSpPr>
            <p:cNvPr id="41989" name="Rectangle 147"/>
            <p:cNvSpPr>
              <a:spLocks noChangeArrowheads="1"/>
            </p:cNvSpPr>
            <p:nvPr/>
          </p:nvSpPr>
          <p:spPr bwMode="auto">
            <a:xfrm>
              <a:off x="432" y="1872"/>
              <a:ext cx="4494" cy="2184"/>
            </a:xfrm>
            <a:prstGeom prst="rect">
              <a:avLst/>
            </a:prstGeom>
            <a:solidFill>
              <a:srgbClr val="000000"/>
            </a:solidFill>
            <a:ln w="9525">
              <a:solidFill>
                <a:srgbClr val="000000"/>
              </a:solidFill>
              <a:miter lim="800000"/>
              <a:headEnd/>
              <a:tailEnd/>
            </a:ln>
          </p:spPr>
          <p:txBody>
            <a:bodyPr/>
            <a:lstStyle/>
            <a:p>
              <a:endParaRPr lang="zh-CN" altLang="en-US"/>
            </a:p>
          </p:txBody>
        </p:sp>
        <p:sp>
          <p:nvSpPr>
            <p:cNvPr id="41990" name="Text Box 149"/>
            <p:cNvSpPr txBox="1">
              <a:spLocks noChangeArrowheads="1"/>
            </p:cNvSpPr>
            <p:nvPr/>
          </p:nvSpPr>
          <p:spPr bwMode="auto">
            <a:xfrm>
              <a:off x="625" y="1888"/>
              <a:ext cx="923" cy="123"/>
            </a:xfrm>
            <a:prstGeom prst="rect">
              <a:avLst/>
            </a:prstGeom>
            <a:solidFill>
              <a:srgbClr val="000000"/>
            </a:solidFill>
            <a:ln w="9525">
              <a:solidFill>
                <a:srgbClr val="000000"/>
              </a:solidFill>
              <a:miter lim="800000"/>
              <a:headEnd/>
              <a:tailEnd/>
            </a:ln>
          </p:spPr>
          <p:txBody>
            <a:bodyPr lIns="0" tIns="0" rIns="0" bIns="0"/>
            <a:lstStyle/>
            <a:p>
              <a:pPr algn="just" eaLnBrk="0" hangingPunct="0">
                <a:lnSpc>
                  <a:spcPct val="90000"/>
                </a:lnSpc>
              </a:pPr>
              <a:r>
                <a:rPr kumimoji="0" lang="en-US" altLang="zh-CN" sz="1400" b="0">
                  <a:solidFill>
                    <a:srgbClr val="FFFFFF"/>
                  </a:solidFill>
                </a:rPr>
                <a:t>A </a:t>
              </a:r>
              <a:r>
                <a:rPr kumimoji="0" lang="zh-CN" altLang="en-US" sz="1400" b="0">
                  <a:solidFill>
                    <a:srgbClr val="FFFFFF"/>
                  </a:solidFill>
                </a:rPr>
                <a:t>发送</a:t>
              </a:r>
              <a:r>
                <a:rPr kumimoji="0" lang="en-US" altLang="zh-CN" sz="1400" b="0">
                  <a:solidFill>
                    <a:srgbClr val="FFFFFF"/>
                  </a:solidFill>
                </a:rPr>
                <a:t>(0, 1, A0)</a:t>
              </a:r>
            </a:p>
          </p:txBody>
        </p:sp>
        <p:sp>
          <p:nvSpPr>
            <p:cNvPr id="41991" name="Text Box 150"/>
            <p:cNvSpPr txBox="1">
              <a:spLocks noChangeArrowheads="1"/>
            </p:cNvSpPr>
            <p:nvPr/>
          </p:nvSpPr>
          <p:spPr bwMode="auto">
            <a:xfrm>
              <a:off x="1759" y="1949"/>
              <a:ext cx="923" cy="248"/>
            </a:xfrm>
            <a:prstGeom prst="rect">
              <a:avLst/>
            </a:prstGeom>
            <a:solidFill>
              <a:srgbClr val="000000"/>
            </a:solidFill>
            <a:ln w="9525">
              <a:solidFill>
                <a:srgbClr val="000000"/>
              </a:solidFill>
              <a:miter lim="800000"/>
              <a:headEnd/>
              <a:tailEnd/>
            </a:ln>
          </p:spPr>
          <p:txBody>
            <a:bodyPr lIns="0" tIns="0" rIns="0" bIns="0"/>
            <a:lstStyle/>
            <a:p>
              <a:pPr algn="just" eaLnBrk="0" hangingPunct="0">
                <a:lnSpc>
                  <a:spcPct val="90000"/>
                </a:lnSpc>
              </a:pPr>
              <a:r>
                <a:rPr kumimoji="0" lang="en-US" altLang="zh-CN" sz="1400" b="0"/>
                <a:t>B</a:t>
              </a:r>
              <a:r>
                <a:rPr kumimoji="0" lang="en-US" altLang="zh-CN" sz="1400" b="0">
                  <a:solidFill>
                    <a:srgbClr val="FFFFFF"/>
                  </a:solidFill>
                </a:rPr>
                <a:t> </a:t>
              </a:r>
              <a:r>
                <a:rPr kumimoji="0" lang="zh-CN" altLang="en-US" sz="1400" b="0">
                  <a:solidFill>
                    <a:srgbClr val="FFFFFF"/>
                  </a:solidFill>
                </a:rPr>
                <a:t>得到</a:t>
              </a:r>
              <a:r>
                <a:rPr kumimoji="0" lang="en-US" altLang="zh-CN" sz="1400" b="0">
                  <a:solidFill>
                    <a:srgbClr val="FFFFFF"/>
                  </a:solidFill>
                </a:rPr>
                <a:t>(0, 1, A0)*</a:t>
              </a:r>
            </a:p>
            <a:p>
              <a:pPr algn="just" eaLnBrk="0" hangingPunct="0">
                <a:lnSpc>
                  <a:spcPct val="90000"/>
                </a:lnSpc>
              </a:pPr>
              <a:r>
                <a:rPr kumimoji="0" lang="en-US" altLang="zh-CN" sz="1400" b="0">
                  <a:solidFill>
                    <a:srgbClr val="FFFFFF"/>
                  </a:solidFill>
                </a:rPr>
                <a:t>B </a:t>
              </a:r>
              <a:r>
                <a:rPr kumimoji="0" lang="zh-CN" altLang="en-US" sz="1400" b="0">
                  <a:solidFill>
                    <a:srgbClr val="FFFFFF"/>
                  </a:solidFill>
                </a:rPr>
                <a:t>发送</a:t>
              </a:r>
              <a:r>
                <a:rPr kumimoji="0" lang="en-US" altLang="zh-CN" sz="1400" b="0">
                  <a:solidFill>
                    <a:srgbClr val="FFFFFF"/>
                  </a:solidFill>
                </a:rPr>
                <a:t>(0, 0, B0)</a:t>
              </a:r>
            </a:p>
          </p:txBody>
        </p:sp>
        <p:sp>
          <p:nvSpPr>
            <p:cNvPr id="41992" name="Text Box 151"/>
            <p:cNvSpPr txBox="1">
              <a:spLocks noChangeArrowheads="1"/>
            </p:cNvSpPr>
            <p:nvPr/>
          </p:nvSpPr>
          <p:spPr bwMode="auto">
            <a:xfrm>
              <a:off x="666" y="2198"/>
              <a:ext cx="923" cy="249"/>
            </a:xfrm>
            <a:prstGeom prst="rect">
              <a:avLst/>
            </a:prstGeom>
            <a:solidFill>
              <a:srgbClr val="000000"/>
            </a:solidFill>
            <a:ln w="9525">
              <a:solidFill>
                <a:srgbClr val="000000"/>
              </a:solidFill>
              <a:miter lim="800000"/>
              <a:headEnd/>
              <a:tailEnd/>
            </a:ln>
          </p:spPr>
          <p:txBody>
            <a:bodyPr lIns="0" tIns="0" rIns="0" bIns="0"/>
            <a:lstStyle/>
            <a:p>
              <a:pPr algn="just" eaLnBrk="0" hangingPunct="0">
                <a:lnSpc>
                  <a:spcPct val="90000"/>
                </a:lnSpc>
              </a:pPr>
              <a:r>
                <a:rPr kumimoji="0" lang="en-US" altLang="zh-CN" sz="1400" b="0">
                  <a:solidFill>
                    <a:srgbClr val="FFFFFF"/>
                  </a:solidFill>
                </a:rPr>
                <a:t>A </a:t>
              </a:r>
              <a:r>
                <a:rPr kumimoji="0" lang="zh-CN" altLang="en-US" sz="1400" b="0">
                  <a:solidFill>
                    <a:srgbClr val="FFFFFF"/>
                  </a:solidFill>
                </a:rPr>
                <a:t>得到</a:t>
              </a:r>
              <a:r>
                <a:rPr kumimoji="0" lang="en-US" altLang="zh-CN" sz="1400" b="0">
                  <a:solidFill>
                    <a:srgbClr val="FFFFFF"/>
                  </a:solidFill>
                </a:rPr>
                <a:t>(0, 0, B0)*</a:t>
              </a:r>
            </a:p>
            <a:p>
              <a:pPr algn="just" eaLnBrk="0" hangingPunct="0">
                <a:lnSpc>
                  <a:spcPct val="90000"/>
                </a:lnSpc>
              </a:pPr>
              <a:r>
                <a:rPr kumimoji="0" lang="en-US" altLang="zh-CN" sz="1400" b="0">
                  <a:solidFill>
                    <a:srgbClr val="FFFFFF"/>
                  </a:solidFill>
                </a:rPr>
                <a:t>A </a:t>
              </a:r>
              <a:r>
                <a:rPr kumimoji="0" lang="zh-CN" altLang="en-US" sz="1400" b="0">
                  <a:solidFill>
                    <a:srgbClr val="FFFFFF"/>
                  </a:solidFill>
                </a:rPr>
                <a:t>发送</a:t>
              </a:r>
              <a:r>
                <a:rPr kumimoji="0" lang="en-US" altLang="zh-CN" sz="1400" b="0">
                  <a:solidFill>
                    <a:srgbClr val="FFFFFF"/>
                  </a:solidFill>
                </a:rPr>
                <a:t>(1, 0, A1)</a:t>
              </a:r>
            </a:p>
          </p:txBody>
        </p:sp>
        <p:sp>
          <p:nvSpPr>
            <p:cNvPr id="41993" name="Text Box 152"/>
            <p:cNvSpPr txBox="1">
              <a:spLocks noChangeArrowheads="1"/>
            </p:cNvSpPr>
            <p:nvPr/>
          </p:nvSpPr>
          <p:spPr bwMode="auto">
            <a:xfrm>
              <a:off x="1758" y="2386"/>
              <a:ext cx="923" cy="248"/>
            </a:xfrm>
            <a:prstGeom prst="rect">
              <a:avLst/>
            </a:prstGeom>
            <a:solidFill>
              <a:srgbClr val="000000"/>
            </a:solidFill>
            <a:ln w="9525">
              <a:solidFill>
                <a:srgbClr val="000000"/>
              </a:solidFill>
              <a:miter lim="800000"/>
              <a:headEnd/>
              <a:tailEnd/>
            </a:ln>
          </p:spPr>
          <p:txBody>
            <a:bodyPr lIns="0" tIns="0" rIns="0" bIns="0"/>
            <a:lstStyle/>
            <a:p>
              <a:pPr algn="just" eaLnBrk="0" hangingPunct="0">
                <a:lnSpc>
                  <a:spcPct val="90000"/>
                </a:lnSpc>
              </a:pPr>
              <a:r>
                <a:rPr kumimoji="0" lang="en-US" altLang="zh-CN" sz="1400" b="0">
                  <a:solidFill>
                    <a:srgbClr val="FFFFFF"/>
                  </a:solidFill>
                </a:rPr>
                <a:t>B </a:t>
              </a:r>
              <a:r>
                <a:rPr kumimoji="0" lang="zh-CN" altLang="en-US" sz="1400" b="0">
                  <a:solidFill>
                    <a:srgbClr val="FFFFFF"/>
                  </a:solidFill>
                </a:rPr>
                <a:t>得到</a:t>
              </a:r>
              <a:r>
                <a:rPr kumimoji="0" lang="en-US" altLang="zh-CN" sz="1400" b="0">
                  <a:solidFill>
                    <a:srgbClr val="FFFFFF"/>
                  </a:solidFill>
                </a:rPr>
                <a:t>(1, 0, A1)*</a:t>
              </a:r>
            </a:p>
            <a:p>
              <a:pPr algn="just" eaLnBrk="0" hangingPunct="0">
                <a:lnSpc>
                  <a:spcPct val="90000"/>
                </a:lnSpc>
              </a:pPr>
              <a:r>
                <a:rPr kumimoji="0" lang="en-US" altLang="zh-CN" sz="1400" b="0">
                  <a:solidFill>
                    <a:srgbClr val="FFFFFF"/>
                  </a:solidFill>
                </a:rPr>
                <a:t>B </a:t>
              </a:r>
              <a:r>
                <a:rPr kumimoji="0" lang="zh-CN" altLang="en-US" sz="1400" b="0">
                  <a:solidFill>
                    <a:srgbClr val="FFFFFF"/>
                  </a:solidFill>
                </a:rPr>
                <a:t>发送</a:t>
              </a:r>
              <a:r>
                <a:rPr kumimoji="0" lang="en-US" altLang="zh-CN" sz="1400" b="0">
                  <a:solidFill>
                    <a:srgbClr val="FFFFFF"/>
                  </a:solidFill>
                </a:rPr>
                <a:t>(1, 1, B1)</a:t>
              </a:r>
            </a:p>
          </p:txBody>
        </p:sp>
        <p:sp>
          <p:nvSpPr>
            <p:cNvPr id="41994" name="Text Box 153"/>
            <p:cNvSpPr txBox="1">
              <a:spLocks noChangeArrowheads="1"/>
            </p:cNvSpPr>
            <p:nvPr/>
          </p:nvSpPr>
          <p:spPr bwMode="auto">
            <a:xfrm>
              <a:off x="666" y="2635"/>
              <a:ext cx="923" cy="249"/>
            </a:xfrm>
            <a:prstGeom prst="rect">
              <a:avLst/>
            </a:prstGeom>
            <a:solidFill>
              <a:srgbClr val="000000"/>
            </a:solidFill>
            <a:ln w="9525">
              <a:solidFill>
                <a:srgbClr val="000000"/>
              </a:solidFill>
              <a:miter lim="800000"/>
              <a:headEnd/>
              <a:tailEnd/>
            </a:ln>
          </p:spPr>
          <p:txBody>
            <a:bodyPr lIns="0" tIns="0" rIns="0" bIns="0"/>
            <a:lstStyle/>
            <a:p>
              <a:pPr algn="just" eaLnBrk="0" hangingPunct="0">
                <a:lnSpc>
                  <a:spcPct val="90000"/>
                </a:lnSpc>
              </a:pPr>
              <a:r>
                <a:rPr kumimoji="0" lang="en-US" altLang="zh-CN" sz="1400" b="0">
                  <a:solidFill>
                    <a:srgbClr val="FFFFFF"/>
                  </a:solidFill>
                </a:rPr>
                <a:t>A </a:t>
              </a:r>
              <a:r>
                <a:rPr kumimoji="0" lang="zh-CN" altLang="en-US" sz="1400" b="0">
                  <a:solidFill>
                    <a:srgbClr val="FFFFFF"/>
                  </a:solidFill>
                </a:rPr>
                <a:t>得到</a:t>
              </a:r>
              <a:r>
                <a:rPr kumimoji="0" lang="en-US" altLang="zh-CN" sz="1400" b="0">
                  <a:solidFill>
                    <a:srgbClr val="FFFFFF"/>
                  </a:solidFill>
                </a:rPr>
                <a:t>(1, 1, B1)*</a:t>
              </a:r>
            </a:p>
            <a:p>
              <a:pPr algn="just" eaLnBrk="0" hangingPunct="0">
                <a:lnSpc>
                  <a:spcPct val="90000"/>
                </a:lnSpc>
              </a:pPr>
              <a:r>
                <a:rPr kumimoji="0" lang="en-US" altLang="zh-CN" sz="1400" b="0">
                  <a:solidFill>
                    <a:srgbClr val="FFFFFF"/>
                  </a:solidFill>
                </a:rPr>
                <a:t>A </a:t>
              </a:r>
              <a:r>
                <a:rPr kumimoji="0" lang="zh-CN" altLang="en-US" sz="1400" b="0">
                  <a:solidFill>
                    <a:srgbClr val="FFFFFF"/>
                  </a:solidFill>
                </a:rPr>
                <a:t>发送</a:t>
              </a:r>
              <a:r>
                <a:rPr kumimoji="0" lang="en-US" altLang="zh-CN" sz="1400" b="0">
                  <a:solidFill>
                    <a:srgbClr val="FFFFFF"/>
                  </a:solidFill>
                </a:rPr>
                <a:t>(0, 1, A2)</a:t>
              </a:r>
            </a:p>
          </p:txBody>
        </p:sp>
        <p:sp>
          <p:nvSpPr>
            <p:cNvPr id="41995" name="Text Box 154"/>
            <p:cNvSpPr txBox="1">
              <a:spLocks noChangeArrowheads="1"/>
            </p:cNvSpPr>
            <p:nvPr/>
          </p:nvSpPr>
          <p:spPr bwMode="auto">
            <a:xfrm>
              <a:off x="1758" y="2822"/>
              <a:ext cx="923" cy="249"/>
            </a:xfrm>
            <a:prstGeom prst="rect">
              <a:avLst/>
            </a:prstGeom>
            <a:solidFill>
              <a:srgbClr val="000000"/>
            </a:solidFill>
            <a:ln w="9525">
              <a:solidFill>
                <a:srgbClr val="000000"/>
              </a:solidFill>
              <a:miter lim="800000"/>
              <a:headEnd/>
              <a:tailEnd/>
            </a:ln>
          </p:spPr>
          <p:txBody>
            <a:bodyPr lIns="0" tIns="0" rIns="0" bIns="0"/>
            <a:lstStyle/>
            <a:p>
              <a:pPr algn="just" eaLnBrk="0" hangingPunct="0">
                <a:lnSpc>
                  <a:spcPct val="90000"/>
                </a:lnSpc>
              </a:pPr>
              <a:r>
                <a:rPr kumimoji="0" lang="en-US" altLang="zh-CN" sz="1400" b="0">
                  <a:solidFill>
                    <a:srgbClr val="FFFFFF"/>
                  </a:solidFill>
                </a:rPr>
                <a:t>B </a:t>
              </a:r>
              <a:r>
                <a:rPr kumimoji="0" lang="zh-CN" altLang="en-US" sz="1400" b="0">
                  <a:solidFill>
                    <a:srgbClr val="FFFFFF"/>
                  </a:solidFill>
                </a:rPr>
                <a:t>得到</a:t>
              </a:r>
              <a:r>
                <a:rPr kumimoji="0" lang="en-US" altLang="zh-CN" sz="1400" b="0">
                  <a:solidFill>
                    <a:srgbClr val="FFFFFF"/>
                  </a:solidFill>
                </a:rPr>
                <a:t>(0, 1, A2)*</a:t>
              </a:r>
            </a:p>
            <a:p>
              <a:pPr algn="just" eaLnBrk="0" hangingPunct="0">
                <a:lnSpc>
                  <a:spcPct val="90000"/>
                </a:lnSpc>
              </a:pPr>
              <a:r>
                <a:rPr kumimoji="0" lang="en-US" altLang="zh-CN" sz="1400" b="0">
                  <a:solidFill>
                    <a:srgbClr val="FFFFFF"/>
                  </a:solidFill>
                </a:rPr>
                <a:t>B </a:t>
              </a:r>
              <a:r>
                <a:rPr kumimoji="0" lang="zh-CN" altLang="en-US" sz="1400" b="0">
                  <a:solidFill>
                    <a:srgbClr val="FFFFFF"/>
                  </a:solidFill>
                </a:rPr>
                <a:t>发送</a:t>
              </a:r>
              <a:r>
                <a:rPr kumimoji="0" lang="en-US" altLang="zh-CN" sz="1400" b="0">
                  <a:solidFill>
                    <a:srgbClr val="FFFFFF"/>
                  </a:solidFill>
                </a:rPr>
                <a:t>(0, 0, B2)</a:t>
              </a:r>
            </a:p>
          </p:txBody>
        </p:sp>
        <p:sp>
          <p:nvSpPr>
            <p:cNvPr id="41996" name="Text Box 155"/>
            <p:cNvSpPr txBox="1">
              <a:spLocks noChangeArrowheads="1"/>
            </p:cNvSpPr>
            <p:nvPr/>
          </p:nvSpPr>
          <p:spPr bwMode="auto">
            <a:xfrm>
              <a:off x="667" y="3072"/>
              <a:ext cx="923" cy="248"/>
            </a:xfrm>
            <a:prstGeom prst="rect">
              <a:avLst/>
            </a:prstGeom>
            <a:solidFill>
              <a:srgbClr val="000000"/>
            </a:solidFill>
            <a:ln w="9525">
              <a:solidFill>
                <a:srgbClr val="000000"/>
              </a:solidFill>
              <a:miter lim="800000"/>
              <a:headEnd/>
              <a:tailEnd/>
            </a:ln>
          </p:spPr>
          <p:txBody>
            <a:bodyPr lIns="0" tIns="0" rIns="0" bIns="0"/>
            <a:lstStyle/>
            <a:p>
              <a:pPr algn="just" eaLnBrk="0" hangingPunct="0">
                <a:lnSpc>
                  <a:spcPct val="90000"/>
                </a:lnSpc>
              </a:pPr>
              <a:r>
                <a:rPr kumimoji="0" lang="en-US" altLang="zh-CN" sz="1400" b="0">
                  <a:solidFill>
                    <a:srgbClr val="FFFFFF"/>
                  </a:solidFill>
                </a:rPr>
                <a:t>A </a:t>
              </a:r>
              <a:r>
                <a:rPr kumimoji="0" lang="zh-CN" altLang="en-US" sz="1400" b="0">
                  <a:solidFill>
                    <a:srgbClr val="FFFFFF"/>
                  </a:solidFill>
                </a:rPr>
                <a:t>得到</a:t>
              </a:r>
              <a:r>
                <a:rPr kumimoji="0" lang="en-US" altLang="zh-CN" sz="1400" b="0">
                  <a:solidFill>
                    <a:srgbClr val="FFFFFF"/>
                  </a:solidFill>
                </a:rPr>
                <a:t>(0, 0, B2)*</a:t>
              </a:r>
            </a:p>
            <a:p>
              <a:pPr algn="just" eaLnBrk="0" hangingPunct="0">
                <a:lnSpc>
                  <a:spcPct val="90000"/>
                </a:lnSpc>
              </a:pPr>
              <a:r>
                <a:rPr kumimoji="0" lang="en-US" altLang="zh-CN" sz="1400" b="0">
                  <a:solidFill>
                    <a:srgbClr val="FFFFFF"/>
                  </a:solidFill>
                </a:rPr>
                <a:t>A </a:t>
              </a:r>
              <a:r>
                <a:rPr kumimoji="0" lang="zh-CN" altLang="en-US" sz="1400" b="0">
                  <a:solidFill>
                    <a:srgbClr val="FFFFFF"/>
                  </a:solidFill>
                </a:rPr>
                <a:t>发送</a:t>
              </a:r>
              <a:r>
                <a:rPr kumimoji="0" lang="en-US" altLang="zh-CN" sz="1400" b="0">
                  <a:solidFill>
                    <a:srgbClr val="FFFFFF"/>
                  </a:solidFill>
                </a:rPr>
                <a:t>(1, 0, A3)</a:t>
              </a:r>
            </a:p>
          </p:txBody>
        </p:sp>
        <p:sp>
          <p:nvSpPr>
            <p:cNvPr id="41997" name="Text Box 156"/>
            <p:cNvSpPr txBox="1">
              <a:spLocks noChangeArrowheads="1"/>
            </p:cNvSpPr>
            <p:nvPr/>
          </p:nvSpPr>
          <p:spPr bwMode="auto">
            <a:xfrm>
              <a:off x="1758" y="3259"/>
              <a:ext cx="923" cy="249"/>
            </a:xfrm>
            <a:prstGeom prst="rect">
              <a:avLst/>
            </a:prstGeom>
            <a:solidFill>
              <a:srgbClr val="000000"/>
            </a:solidFill>
            <a:ln w="9525">
              <a:solidFill>
                <a:srgbClr val="000000"/>
              </a:solidFill>
              <a:miter lim="800000"/>
              <a:headEnd/>
              <a:tailEnd/>
            </a:ln>
          </p:spPr>
          <p:txBody>
            <a:bodyPr lIns="0" tIns="0" rIns="0" bIns="0"/>
            <a:lstStyle/>
            <a:p>
              <a:pPr algn="just" eaLnBrk="0" hangingPunct="0">
                <a:lnSpc>
                  <a:spcPct val="90000"/>
                </a:lnSpc>
              </a:pPr>
              <a:r>
                <a:rPr kumimoji="0" lang="en-US" altLang="zh-CN" sz="1400" b="0">
                  <a:solidFill>
                    <a:srgbClr val="FFFFFF"/>
                  </a:solidFill>
                </a:rPr>
                <a:t>B </a:t>
              </a:r>
              <a:r>
                <a:rPr kumimoji="0" lang="zh-CN" altLang="en-US" sz="1400" b="0">
                  <a:solidFill>
                    <a:srgbClr val="FFFFFF"/>
                  </a:solidFill>
                </a:rPr>
                <a:t>得到</a:t>
              </a:r>
              <a:r>
                <a:rPr kumimoji="0" lang="en-US" altLang="zh-CN" sz="1400" b="0">
                  <a:solidFill>
                    <a:srgbClr val="FFFFFF"/>
                  </a:solidFill>
                </a:rPr>
                <a:t>(1, 0, A3)*</a:t>
              </a:r>
            </a:p>
            <a:p>
              <a:pPr algn="just" eaLnBrk="0" hangingPunct="0">
                <a:lnSpc>
                  <a:spcPct val="90000"/>
                </a:lnSpc>
              </a:pPr>
              <a:r>
                <a:rPr kumimoji="0" lang="en-US" altLang="zh-CN" sz="1400" b="0">
                  <a:solidFill>
                    <a:srgbClr val="FFFFFF"/>
                  </a:solidFill>
                </a:rPr>
                <a:t>B </a:t>
              </a:r>
              <a:r>
                <a:rPr kumimoji="0" lang="zh-CN" altLang="en-US" sz="1400" b="0">
                  <a:solidFill>
                    <a:srgbClr val="FFFFFF"/>
                  </a:solidFill>
                </a:rPr>
                <a:t>发送</a:t>
              </a:r>
              <a:r>
                <a:rPr kumimoji="0" lang="en-US" altLang="zh-CN" sz="1400" b="0">
                  <a:solidFill>
                    <a:srgbClr val="FFFFFF"/>
                  </a:solidFill>
                </a:rPr>
                <a:t>(1, 1, B3)</a:t>
              </a:r>
            </a:p>
          </p:txBody>
        </p:sp>
        <p:sp>
          <p:nvSpPr>
            <p:cNvPr id="41998" name="Line 157"/>
            <p:cNvSpPr>
              <a:spLocks noChangeShapeType="1"/>
            </p:cNvSpPr>
            <p:nvPr/>
          </p:nvSpPr>
          <p:spPr bwMode="auto">
            <a:xfrm>
              <a:off x="1422" y="1949"/>
              <a:ext cx="294" cy="62"/>
            </a:xfrm>
            <a:prstGeom prst="line">
              <a:avLst/>
            </a:prstGeom>
            <a:noFill/>
            <a:ln w="9525">
              <a:solidFill>
                <a:srgbClr val="FFFFFF"/>
              </a:solidFill>
              <a:round/>
              <a:headEnd/>
              <a:tailEnd type="triangle" w="med" len="med"/>
            </a:ln>
          </p:spPr>
          <p:txBody>
            <a:bodyPr/>
            <a:lstStyle/>
            <a:p>
              <a:endParaRPr lang="zh-CN" altLang="en-US"/>
            </a:p>
          </p:txBody>
        </p:sp>
        <p:sp>
          <p:nvSpPr>
            <p:cNvPr id="41999" name="Line 158"/>
            <p:cNvSpPr>
              <a:spLocks noChangeShapeType="1"/>
            </p:cNvSpPr>
            <p:nvPr/>
          </p:nvSpPr>
          <p:spPr bwMode="auto">
            <a:xfrm flipH="1">
              <a:off x="1506" y="2136"/>
              <a:ext cx="210" cy="125"/>
            </a:xfrm>
            <a:prstGeom prst="line">
              <a:avLst/>
            </a:prstGeom>
            <a:noFill/>
            <a:ln w="9525">
              <a:solidFill>
                <a:srgbClr val="FFFFFF"/>
              </a:solidFill>
              <a:round/>
              <a:headEnd/>
              <a:tailEnd type="triangle" w="med" len="med"/>
            </a:ln>
          </p:spPr>
          <p:txBody>
            <a:bodyPr/>
            <a:lstStyle/>
            <a:p>
              <a:endParaRPr lang="zh-CN" altLang="en-US"/>
            </a:p>
          </p:txBody>
        </p:sp>
        <p:sp>
          <p:nvSpPr>
            <p:cNvPr id="42000" name="Line 159"/>
            <p:cNvSpPr>
              <a:spLocks noChangeShapeType="1"/>
            </p:cNvSpPr>
            <p:nvPr/>
          </p:nvSpPr>
          <p:spPr bwMode="auto">
            <a:xfrm>
              <a:off x="1518" y="2386"/>
              <a:ext cx="240" cy="62"/>
            </a:xfrm>
            <a:prstGeom prst="line">
              <a:avLst/>
            </a:prstGeom>
            <a:noFill/>
            <a:ln w="9525">
              <a:solidFill>
                <a:srgbClr val="FFFFFF"/>
              </a:solidFill>
              <a:round/>
              <a:headEnd/>
              <a:tailEnd type="triangle" w="med" len="med"/>
            </a:ln>
          </p:spPr>
          <p:txBody>
            <a:bodyPr/>
            <a:lstStyle/>
            <a:p>
              <a:endParaRPr lang="zh-CN" altLang="en-US"/>
            </a:p>
          </p:txBody>
        </p:sp>
        <p:sp>
          <p:nvSpPr>
            <p:cNvPr id="42001" name="Line 160"/>
            <p:cNvSpPr>
              <a:spLocks noChangeShapeType="1"/>
            </p:cNvSpPr>
            <p:nvPr/>
          </p:nvSpPr>
          <p:spPr bwMode="auto">
            <a:xfrm flipH="1">
              <a:off x="1506" y="2573"/>
              <a:ext cx="252" cy="125"/>
            </a:xfrm>
            <a:prstGeom prst="line">
              <a:avLst/>
            </a:prstGeom>
            <a:noFill/>
            <a:ln w="9525">
              <a:solidFill>
                <a:srgbClr val="FFFFFF"/>
              </a:solidFill>
              <a:round/>
              <a:headEnd/>
              <a:tailEnd type="triangle" w="med" len="med"/>
            </a:ln>
          </p:spPr>
          <p:txBody>
            <a:bodyPr/>
            <a:lstStyle/>
            <a:p>
              <a:endParaRPr lang="zh-CN" altLang="en-US"/>
            </a:p>
          </p:txBody>
        </p:sp>
        <p:sp>
          <p:nvSpPr>
            <p:cNvPr id="42002" name="Line 161"/>
            <p:cNvSpPr>
              <a:spLocks noChangeShapeType="1"/>
            </p:cNvSpPr>
            <p:nvPr/>
          </p:nvSpPr>
          <p:spPr bwMode="auto">
            <a:xfrm>
              <a:off x="1518" y="2822"/>
              <a:ext cx="240" cy="63"/>
            </a:xfrm>
            <a:prstGeom prst="line">
              <a:avLst/>
            </a:prstGeom>
            <a:noFill/>
            <a:ln w="9525">
              <a:solidFill>
                <a:srgbClr val="FFFFFF"/>
              </a:solidFill>
              <a:round/>
              <a:headEnd/>
              <a:tailEnd type="triangle" w="med" len="med"/>
            </a:ln>
          </p:spPr>
          <p:txBody>
            <a:bodyPr/>
            <a:lstStyle/>
            <a:p>
              <a:endParaRPr lang="zh-CN" altLang="en-US"/>
            </a:p>
          </p:txBody>
        </p:sp>
        <p:sp>
          <p:nvSpPr>
            <p:cNvPr id="42003" name="Line 162"/>
            <p:cNvSpPr>
              <a:spLocks noChangeShapeType="1"/>
            </p:cNvSpPr>
            <p:nvPr/>
          </p:nvSpPr>
          <p:spPr bwMode="auto">
            <a:xfrm flipH="1">
              <a:off x="1506" y="3010"/>
              <a:ext cx="252" cy="124"/>
            </a:xfrm>
            <a:prstGeom prst="line">
              <a:avLst/>
            </a:prstGeom>
            <a:noFill/>
            <a:ln w="9525">
              <a:solidFill>
                <a:srgbClr val="FFFFFF"/>
              </a:solidFill>
              <a:round/>
              <a:headEnd/>
              <a:tailEnd type="triangle" w="med" len="med"/>
            </a:ln>
          </p:spPr>
          <p:txBody>
            <a:bodyPr/>
            <a:lstStyle/>
            <a:p>
              <a:endParaRPr lang="zh-CN" altLang="en-US"/>
            </a:p>
          </p:txBody>
        </p:sp>
        <p:sp>
          <p:nvSpPr>
            <p:cNvPr id="42004" name="Line 163"/>
            <p:cNvSpPr>
              <a:spLocks noChangeShapeType="1"/>
            </p:cNvSpPr>
            <p:nvPr/>
          </p:nvSpPr>
          <p:spPr bwMode="auto">
            <a:xfrm>
              <a:off x="1518" y="3259"/>
              <a:ext cx="240" cy="63"/>
            </a:xfrm>
            <a:prstGeom prst="line">
              <a:avLst/>
            </a:prstGeom>
            <a:noFill/>
            <a:ln w="9525">
              <a:solidFill>
                <a:srgbClr val="FFFFFF"/>
              </a:solidFill>
              <a:round/>
              <a:headEnd/>
              <a:tailEnd type="triangle" w="med" len="med"/>
            </a:ln>
          </p:spPr>
          <p:txBody>
            <a:bodyPr/>
            <a:lstStyle/>
            <a:p>
              <a:endParaRPr lang="zh-CN" altLang="en-US"/>
            </a:p>
          </p:txBody>
        </p:sp>
        <p:sp>
          <p:nvSpPr>
            <p:cNvPr id="42005" name="Text Box 164"/>
            <p:cNvSpPr txBox="1">
              <a:spLocks noChangeArrowheads="1"/>
            </p:cNvSpPr>
            <p:nvPr/>
          </p:nvSpPr>
          <p:spPr bwMode="auto">
            <a:xfrm>
              <a:off x="624" y="3571"/>
              <a:ext cx="2184" cy="124"/>
            </a:xfrm>
            <a:prstGeom prst="rect">
              <a:avLst/>
            </a:prstGeom>
            <a:solidFill>
              <a:srgbClr val="000000"/>
            </a:solidFill>
            <a:ln w="9525">
              <a:solidFill>
                <a:srgbClr val="000000"/>
              </a:solidFill>
              <a:miter lim="800000"/>
              <a:headEnd/>
              <a:tailEnd/>
            </a:ln>
          </p:spPr>
          <p:txBody>
            <a:bodyPr lIns="0" tIns="0" rIns="0" bIns="0"/>
            <a:lstStyle/>
            <a:p>
              <a:pPr algn="just" eaLnBrk="0" hangingPunct="0">
                <a:lnSpc>
                  <a:spcPct val="90000"/>
                </a:lnSpc>
              </a:pPr>
              <a:r>
                <a:rPr kumimoji="0" lang="en-US" altLang="zh-CN" sz="1400" b="0">
                  <a:solidFill>
                    <a:srgbClr val="FFFFFF"/>
                  </a:solidFill>
                </a:rPr>
                <a:t>(a) </a:t>
              </a:r>
              <a:r>
                <a:rPr kumimoji="0" lang="zh-CN" altLang="en-US" sz="1400" b="0">
                  <a:solidFill>
                    <a:srgbClr val="FFFFFF"/>
                  </a:solidFill>
                </a:rPr>
                <a:t>每一帧到达后都会从网络层中取新分组</a:t>
              </a:r>
            </a:p>
          </p:txBody>
        </p:sp>
        <p:sp>
          <p:nvSpPr>
            <p:cNvPr id="42006" name="Text Box 165"/>
            <p:cNvSpPr txBox="1">
              <a:spLocks noChangeArrowheads="1"/>
            </p:cNvSpPr>
            <p:nvPr/>
          </p:nvSpPr>
          <p:spPr bwMode="auto">
            <a:xfrm>
              <a:off x="2725" y="1886"/>
              <a:ext cx="923" cy="124"/>
            </a:xfrm>
            <a:prstGeom prst="rect">
              <a:avLst/>
            </a:prstGeom>
            <a:solidFill>
              <a:srgbClr val="000000"/>
            </a:solidFill>
            <a:ln w="9525">
              <a:solidFill>
                <a:srgbClr val="000000"/>
              </a:solidFill>
              <a:miter lim="800000"/>
              <a:headEnd/>
              <a:tailEnd/>
            </a:ln>
          </p:spPr>
          <p:txBody>
            <a:bodyPr lIns="0" tIns="0" rIns="0" bIns="0"/>
            <a:lstStyle/>
            <a:p>
              <a:pPr algn="just" eaLnBrk="0" hangingPunct="0">
                <a:lnSpc>
                  <a:spcPct val="90000"/>
                </a:lnSpc>
              </a:pPr>
              <a:r>
                <a:rPr kumimoji="0" lang="en-US" altLang="zh-CN" sz="1400" b="0">
                  <a:solidFill>
                    <a:srgbClr val="FFFFFF"/>
                  </a:solidFill>
                </a:rPr>
                <a:t>A </a:t>
              </a:r>
              <a:r>
                <a:rPr kumimoji="0" lang="zh-CN" altLang="en-US" sz="1400" b="0">
                  <a:solidFill>
                    <a:srgbClr val="FFFFFF"/>
                  </a:solidFill>
                </a:rPr>
                <a:t>发送</a:t>
              </a:r>
              <a:r>
                <a:rPr kumimoji="0" lang="en-US" altLang="zh-CN" sz="1400" b="0">
                  <a:solidFill>
                    <a:srgbClr val="FFFFFF"/>
                  </a:solidFill>
                </a:rPr>
                <a:t>(0, 1, A0)</a:t>
              </a:r>
            </a:p>
          </p:txBody>
        </p:sp>
        <p:sp>
          <p:nvSpPr>
            <p:cNvPr id="42007" name="Text Box 166"/>
            <p:cNvSpPr txBox="1">
              <a:spLocks noChangeArrowheads="1"/>
            </p:cNvSpPr>
            <p:nvPr/>
          </p:nvSpPr>
          <p:spPr bwMode="auto">
            <a:xfrm>
              <a:off x="3859" y="1885"/>
              <a:ext cx="923" cy="376"/>
            </a:xfrm>
            <a:prstGeom prst="rect">
              <a:avLst/>
            </a:prstGeom>
            <a:solidFill>
              <a:srgbClr val="000000"/>
            </a:solidFill>
            <a:ln w="9525">
              <a:solidFill>
                <a:srgbClr val="000000"/>
              </a:solidFill>
              <a:miter lim="800000"/>
              <a:headEnd/>
              <a:tailEnd/>
            </a:ln>
          </p:spPr>
          <p:txBody>
            <a:bodyPr lIns="0" tIns="0" rIns="0" bIns="0"/>
            <a:lstStyle/>
            <a:p>
              <a:pPr algn="just" eaLnBrk="0" hangingPunct="0">
                <a:lnSpc>
                  <a:spcPct val="90000"/>
                </a:lnSpc>
              </a:pPr>
              <a:r>
                <a:rPr kumimoji="0" lang="en-US" altLang="zh-CN" sz="1400" b="0">
                  <a:solidFill>
                    <a:srgbClr val="FFFFFF"/>
                  </a:solidFill>
                </a:rPr>
                <a:t>B </a:t>
              </a:r>
              <a:r>
                <a:rPr kumimoji="0" lang="zh-CN" altLang="en-US" sz="1400" b="0">
                  <a:solidFill>
                    <a:srgbClr val="FFFFFF"/>
                  </a:solidFill>
                </a:rPr>
                <a:t>发送</a:t>
              </a:r>
              <a:r>
                <a:rPr kumimoji="0" lang="en-US" altLang="zh-CN" sz="1400" b="0">
                  <a:solidFill>
                    <a:srgbClr val="FFFFFF"/>
                  </a:solidFill>
                </a:rPr>
                <a:t>(0, 1, B0)</a:t>
              </a:r>
            </a:p>
            <a:p>
              <a:pPr algn="just" eaLnBrk="0" hangingPunct="0">
                <a:lnSpc>
                  <a:spcPct val="90000"/>
                </a:lnSpc>
              </a:pPr>
              <a:r>
                <a:rPr kumimoji="0" lang="en-US" altLang="zh-CN" sz="1400" b="0">
                  <a:solidFill>
                    <a:srgbClr val="FFFFFF"/>
                  </a:solidFill>
                </a:rPr>
                <a:t>B </a:t>
              </a:r>
              <a:r>
                <a:rPr kumimoji="0" lang="zh-CN" altLang="en-US" sz="1400" b="0">
                  <a:solidFill>
                    <a:srgbClr val="FFFFFF"/>
                  </a:solidFill>
                </a:rPr>
                <a:t>得到</a:t>
              </a:r>
              <a:r>
                <a:rPr kumimoji="0" lang="en-US" altLang="zh-CN" sz="1400" b="0">
                  <a:solidFill>
                    <a:srgbClr val="FFFFFF"/>
                  </a:solidFill>
                </a:rPr>
                <a:t>(0, 1, A0)*</a:t>
              </a:r>
            </a:p>
            <a:p>
              <a:pPr algn="just" eaLnBrk="0" hangingPunct="0">
                <a:lnSpc>
                  <a:spcPct val="90000"/>
                </a:lnSpc>
              </a:pPr>
              <a:r>
                <a:rPr kumimoji="0" lang="en-US" altLang="zh-CN" sz="1400" b="0">
                  <a:solidFill>
                    <a:srgbClr val="FFFFFF"/>
                  </a:solidFill>
                </a:rPr>
                <a:t>B </a:t>
              </a:r>
              <a:r>
                <a:rPr kumimoji="0" lang="zh-CN" altLang="en-US" sz="1400" b="0">
                  <a:solidFill>
                    <a:srgbClr val="FFFFFF"/>
                  </a:solidFill>
                </a:rPr>
                <a:t>发送</a:t>
              </a:r>
              <a:r>
                <a:rPr kumimoji="0" lang="en-US" altLang="zh-CN" sz="1400" b="0">
                  <a:solidFill>
                    <a:srgbClr val="FFFFFF"/>
                  </a:solidFill>
                </a:rPr>
                <a:t>(0, 0, B0)</a:t>
              </a:r>
            </a:p>
          </p:txBody>
        </p:sp>
        <p:sp>
          <p:nvSpPr>
            <p:cNvPr id="42008" name="Text Box 167"/>
            <p:cNvSpPr txBox="1">
              <a:spLocks noChangeArrowheads="1"/>
            </p:cNvSpPr>
            <p:nvPr/>
          </p:nvSpPr>
          <p:spPr bwMode="auto">
            <a:xfrm>
              <a:off x="2766" y="2136"/>
              <a:ext cx="923" cy="248"/>
            </a:xfrm>
            <a:prstGeom prst="rect">
              <a:avLst/>
            </a:prstGeom>
            <a:solidFill>
              <a:srgbClr val="000000"/>
            </a:solidFill>
            <a:ln w="9525">
              <a:solidFill>
                <a:srgbClr val="000000"/>
              </a:solidFill>
              <a:miter lim="800000"/>
              <a:headEnd/>
              <a:tailEnd/>
            </a:ln>
          </p:spPr>
          <p:txBody>
            <a:bodyPr lIns="0" tIns="0" rIns="0" bIns="0"/>
            <a:lstStyle/>
            <a:p>
              <a:pPr algn="just" eaLnBrk="0" hangingPunct="0">
                <a:lnSpc>
                  <a:spcPct val="90000"/>
                </a:lnSpc>
              </a:pPr>
              <a:r>
                <a:rPr kumimoji="0" lang="en-US" altLang="zh-CN" sz="1400" b="0">
                  <a:solidFill>
                    <a:srgbClr val="FFFFFF"/>
                  </a:solidFill>
                </a:rPr>
                <a:t>A </a:t>
              </a:r>
              <a:r>
                <a:rPr kumimoji="0" lang="zh-CN" altLang="en-US" sz="1400" b="0">
                  <a:solidFill>
                    <a:srgbClr val="FFFFFF"/>
                  </a:solidFill>
                </a:rPr>
                <a:t>得到</a:t>
              </a:r>
              <a:r>
                <a:rPr kumimoji="0" lang="en-US" altLang="zh-CN" sz="1400" b="0">
                  <a:solidFill>
                    <a:srgbClr val="FFFFFF"/>
                  </a:solidFill>
                </a:rPr>
                <a:t>(0, 1, B0)*</a:t>
              </a:r>
            </a:p>
            <a:p>
              <a:pPr algn="just" eaLnBrk="0" hangingPunct="0">
                <a:lnSpc>
                  <a:spcPct val="90000"/>
                </a:lnSpc>
              </a:pPr>
              <a:r>
                <a:rPr kumimoji="0" lang="en-US" altLang="zh-CN" sz="1400" b="0">
                  <a:solidFill>
                    <a:srgbClr val="FFFFFF"/>
                  </a:solidFill>
                </a:rPr>
                <a:t>A </a:t>
              </a:r>
              <a:r>
                <a:rPr kumimoji="0" lang="zh-CN" altLang="en-US" sz="1400" b="0">
                  <a:solidFill>
                    <a:srgbClr val="FFFFFF"/>
                  </a:solidFill>
                </a:rPr>
                <a:t>发送</a:t>
              </a:r>
              <a:r>
                <a:rPr kumimoji="0" lang="en-US" altLang="zh-CN" sz="1400" b="0">
                  <a:solidFill>
                    <a:srgbClr val="FFFFFF"/>
                  </a:solidFill>
                </a:rPr>
                <a:t>(0, 0, A0)</a:t>
              </a:r>
            </a:p>
          </p:txBody>
        </p:sp>
        <p:sp>
          <p:nvSpPr>
            <p:cNvPr id="42009" name="Text Box 168"/>
            <p:cNvSpPr txBox="1">
              <a:spLocks noChangeArrowheads="1"/>
            </p:cNvSpPr>
            <p:nvPr/>
          </p:nvSpPr>
          <p:spPr bwMode="auto">
            <a:xfrm>
              <a:off x="3858" y="2384"/>
              <a:ext cx="923" cy="249"/>
            </a:xfrm>
            <a:prstGeom prst="rect">
              <a:avLst/>
            </a:prstGeom>
            <a:solidFill>
              <a:srgbClr val="000000"/>
            </a:solidFill>
            <a:ln w="9525">
              <a:solidFill>
                <a:srgbClr val="000000"/>
              </a:solidFill>
              <a:miter lim="800000"/>
              <a:headEnd/>
              <a:tailEnd/>
            </a:ln>
          </p:spPr>
          <p:txBody>
            <a:bodyPr lIns="0" tIns="0" rIns="0" bIns="0"/>
            <a:lstStyle/>
            <a:p>
              <a:pPr algn="just" eaLnBrk="0" hangingPunct="0">
                <a:lnSpc>
                  <a:spcPct val="90000"/>
                </a:lnSpc>
              </a:pPr>
              <a:r>
                <a:rPr kumimoji="0" lang="en-US" altLang="zh-CN" sz="1400" b="0">
                  <a:solidFill>
                    <a:srgbClr val="FFFFFF"/>
                  </a:solidFill>
                </a:rPr>
                <a:t>B </a:t>
              </a:r>
              <a:r>
                <a:rPr kumimoji="0" lang="zh-CN" altLang="en-US" sz="1400" b="0">
                  <a:solidFill>
                    <a:srgbClr val="FFFFFF"/>
                  </a:solidFill>
                </a:rPr>
                <a:t>得到</a:t>
              </a:r>
              <a:r>
                <a:rPr kumimoji="0" lang="en-US" altLang="zh-CN" sz="1400" b="0">
                  <a:solidFill>
                    <a:srgbClr val="FFFFFF"/>
                  </a:solidFill>
                </a:rPr>
                <a:t>(0, 0, A0)*</a:t>
              </a:r>
            </a:p>
            <a:p>
              <a:pPr algn="just" eaLnBrk="0" hangingPunct="0">
                <a:lnSpc>
                  <a:spcPct val="90000"/>
                </a:lnSpc>
              </a:pPr>
              <a:r>
                <a:rPr kumimoji="0" lang="en-US" altLang="zh-CN" sz="1400" b="0">
                  <a:solidFill>
                    <a:srgbClr val="FFFFFF"/>
                  </a:solidFill>
                </a:rPr>
                <a:t>B </a:t>
              </a:r>
              <a:r>
                <a:rPr kumimoji="0" lang="zh-CN" altLang="en-US" sz="1400" b="0">
                  <a:solidFill>
                    <a:srgbClr val="FFFFFF"/>
                  </a:solidFill>
                </a:rPr>
                <a:t>发送</a:t>
              </a:r>
              <a:r>
                <a:rPr kumimoji="0" lang="en-US" altLang="zh-CN" sz="1400" b="0">
                  <a:solidFill>
                    <a:srgbClr val="FFFFFF"/>
                  </a:solidFill>
                </a:rPr>
                <a:t>(1, 0, B1)</a:t>
              </a:r>
            </a:p>
          </p:txBody>
        </p:sp>
        <p:sp>
          <p:nvSpPr>
            <p:cNvPr id="42010" name="Text Box 169"/>
            <p:cNvSpPr txBox="1">
              <a:spLocks noChangeArrowheads="1"/>
            </p:cNvSpPr>
            <p:nvPr/>
          </p:nvSpPr>
          <p:spPr bwMode="auto">
            <a:xfrm>
              <a:off x="2766" y="2510"/>
              <a:ext cx="923" cy="249"/>
            </a:xfrm>
            <a:prstGeom prst="rect">
              <a:avLst/>
            </a:prstGeom>
            <a:solidFill>
              <a:srgbClr val="000000"/>
            </a:solidFill>
            <a:ln w="9525">
              <a:solidFill>
                <a:srgbClr val="000000"/>
              </a:solidFill>
              <a:miter lim="800000"/>
              <a:headEnd/>
              <a:tailEnd/>
            </a:ln>
          </p:spPr>
          <p:txBody>
            <a:bodyPr lIns="0" tIns="0" rIns="0" bIns="0"/>
            <a:lstStyle/>
            <a:p>
              <a:pPr algn="just" eaLnBrk="0" hangingPunct="0">
                <a:lnSpc>
                  <a:spcPct val="90000"/>
                </a:lnSpc>
              </a:pPr>
              <a:r>
                <a:rPr kumimoji="0" lang="en-US" altLang="zh-CN" sz="1400" b="0">
                  <a:solidFill>
                    <a:srgbClr val="FFFFFF"/>
                  </a:solidFill>
                </a:rPr>
                <a:t>A </a:t>
              </a:r>
              <a:r>
                <a:rPr kumimoji="0" lang="zh-CN" altLang="en-US" sz="1400" b="0">
                  <a:solidFill>
                    <a:srgbClr val="FFFFFF"/>
                  </a:solidFill>
                </a:rPr>
                <a:t>得到</a:t>
              </a:r>
              <a:r>
                <a:rPr kumimoji="0" lang="en-US" altLang="zh-CN" sz="1400" b="0">
                  <a:solidFill>
                    <a:srgbClr val="FFFFFF"/>
                  </a:solidFill>
                </a:rPr>
                <a:t>(0, 0, B0)*</a:t>
              </a:r>
            </a:p>
            <a:p>
              <a:pPr algn="just" eaLnBrk="0" hangingPunct="0">
                <a:lnSpc>
                  <a:spcPct val="90000"/>
                </a:lnSpc>
              </a:pPr>
              <a:r>
                <a:rPr kumimoji="0" lang="en-US" altLang="zh-CN" sz="1400" b="0">
                  <a:solidFill>
                    <a:srgbClr val="FFFFFF"/>
                  </a:solidFill>
                </a:rPr>
                <a:t>A </a:t>
              </a:r>
              <a:r>
                <a:rPr kumimoji="0" lang="zh-CN" altLang="en-US" sz="1400" b="0">
                  <a:solidFill>
                    <a:srgbClr val="FFFFFF"/>
                  </a:solidFill>
                </a:rPr>
                <a:t>发送</a:t>
              </a:r>
              <a:r>
                <a:rPr kumimoji="0" lang="en-US" altLang="zh-CN" sz="1400" b="0">
                  <a:solidFill>
                    <a:srgbClr val="FFFFFF"/>
                  </a:solidFill>
                </a:rPr>
                <a:t>(1, 0, A1)</a:t>
              </a:r>
            </a:p>
          </p:txBody>
        </p:sp>
        <p:sp>
          <p:nvSpPr>
            <p:cNvPr id="42011" name="Text Box 170"/>
            <p:cNvSpPr txBox="1">
              <a:spLocks noChangeArrowheads="1"/>
            </p:cNvSpPr>
            <p:nvPr/>
          </p:nvSpPr>
          <p:spPr bwMode="auto">
            <a:xfrm>
              <a:off x="3858" y="2821"/>
              <a:ext cx="923" cy="249"/>
            </a:xfrm>
            <a:prstGeom prst="rect">
              <a:avLst/>
            </a:prstGeom>
            <a:solidFill>
              <a:srgbClr val="000000"/>
            </a:solidFill>
            <a:ln w="9525">
              <a:solidFill>
                <a:srgbClr val="000000"/>
              </a:solidFill>
              <a:miter lim="800000"/>
              <a:headEnd/>
              <a:tailEnd/>
            </a:ln>
          </p:spPr>
          <p:txBody>
            <a:bodyPr lIns="0" tIns="0" rIns="0" bIns="0"/>
            <a:lstStyle/>
            <a:p>
              <a:pPr algn="just" eaLnBrk="0" hangingPunct="0">
                <a:lnSpc>
                  <a:spcPct val="90000"/>
                </a:lnSpc>
              </a:pPr>
              <a:r>
                <a:rPr kumimoji="0" lang="en-US" altLang="zh-CN" sz="1400" b="0">
                  <a:solidFill>
                    <a:srgbClr val="FFFFFF"/>
                  </a:solidFill>
                </a:rPr>
                <a:t>B </a:t>
              </a:r>
              <a:r>
                <a:rPr kumimoji="0" lang="zh-CN" altLang="en-US" sz="1400" b="0">
                  <a:solidFill>
                    <a:srgbClr val="FFFFFF"/>
                  </a:solidFill>
                </a:rPr>
                <a:t>得到</a:t>
              </a:r>
              <a:r>
                <a:rPr kumimoji="0" lang="en-US" altLang="zh-CN" sz="1400" b="0">
                  <a:solidFill>
                    <a:srgbClr val="FFFFFF"/>
                  </a:solidFill>
                </a:rPr>
                <a:t>(1, 0, A1)*</a:t>
              </a:r>
            </a:p>
            <a:p>
              <a:pPr algn="just" eaLnBrk="0" hangingPunct="0">
                <a:lnSpc>
                  <a:spcPct val="90000"/>
                </a:lnSpc>
              </a:pPr>
              <a:r>
                <a:rPr kumimoji="0" lang="en-US" altLang="zh-CN" sz="1400" b="0">
                  <a:solidFill>
                    <a:srgbClr val="FFFFFF"/>
                  </a:solidFill>
                </a:rPr>
                <a:t>B </a:t>
              </a:r>
              <a:r>
                <a:rPr kumimoji="0" lang="zh-CN" altLang="en-US" sz="1400" b="0">
                  <a:solidFill>
                    <a:srgbClr val="FFFFFF"/>
                  </a:solidFill>
                </a:rPr>
                <a:t>发送</a:t>
              </a:r>
              <a:r>
                <a:rPr kumimoji="0" lang="en-US" altLang="zh-CN" sz="1400" b="0">
                  <a:solidFill>
                    <a:srgbClr val="FFFFFF"/>
                  </a:solidFill>
                </a:rPr>
                <a:t>(1, 1, B1)</a:t>
              </a:r>
            </a:p>
          </p:txBody>
        </p:sp>
        <p:sp>
          <p:nvSpPr>
            <p:cNvPr id="42012" name="Text Box 171"/>
            <p:cNvSpPr txBox="1">
              <a:spLocks noChangeArrowheads="1"/>
            </p:cNvSpPr>
            <p:nvPr/>
          </p:nvSpPr>
          <p:spPr bwMode="auto">
            <a:xfrm>
              <a:off x="2767" y="2885"/>
              <a:ext cx="923" cy="248"/>
            </a:xfrm>
            <a:prstGeom prst="rect">
              <a:avLst/>
            </a:prstGeom>
            <a:solidFill>
              <a:srgbClr val="000000"/>
            </a:solidFill>
            <a:ln w="9525">
              <a:solidFill>
                <a:srgbClr val="000000"/>
              </a:solidFill>
              <a:miter lim="800000"/>
              <a:headEnd/>
              <a:tailEnd/>
            </a:ln>
          </p:spPr>
          <p:txBody>
            <a:bodyPr lIns="0" tIns="0" rIns="0" bIns="0"/>
            <a:lstStyle/>
            <a:p>
              <a:pPr algn="just" eaLnBrk="0" hangingPunct="0">
                <a:lnSpc>
                  <a:spcPct val="90000"/>
                </a:lnSpc>
              </a:pPr>
              <a:r>
                <a:rPr kumimoji="0" lang="en-US" altLang="zh-CN" sz="1400" b="0">
                  <a:solidFill>
                    <a:srgbClr val="FFFFFF"/>
                  </a:solidFill>
                </a:rPr>
                <a:t>A </a:t>
              </a:r>
              <a:r>
                <a:rPr kumimoji="0" lang="zh-CN" altLang="en-US" sz="1400" b="0">
                  <a:solidFill>
                    <a:srgbClr val="FFFFFF"/>
                  </a:solidFill>
                </a:rPr>
                <a:t>得到</a:t>
              </a:r>
              <a:r>
                <a:rPr kumimoji="0" lang="en-US" altLang="zh-CN" sz="1400" b="0">
                  <a:solidFill>
                    <a:srgbClr val="FFFFFF"/>
                  </a:solidFill>
                </a:rPr>
                <a:t>(1, 0, B1)*</a:t>
              </a:r>
            </a:p>
            <a:p>
              <a:pPr algn="just" eaLnBrk="0" hangingPunct="0">
                <a:lnSpc>
                  <a:spcPct val="90000"/>
                </a:lnSpc>
              </a:pPr>
              <a:r>
                <a:rPr kumimoji="0" lang="en-US" altLang="zh-CN" sz="1400" b="0">
                  <a:solidFill>
                    <a:srgbClr val="FFFFFF"/>
                  </a:solidFill>
                </a:rPr>
                <a:t>A </a:t>
              </a:r>
              <a:r>
                <a:rPr kumimoji="0" lang="zh-CN" altLang="en-US" sz="1400" b="0">
                  <a:solidFill>
                    <a:srgbClr val="FFFFFF"/>
                  </a:solidFill>
                </a:rPr>
                <a:t>发送</a:t>
              </a:r>
              <a:r>
                <a:rPr kumimoji="0" lang="en-US" altLang="zh-CN" sz="1400" b="0">
                  <a:solidFill>
                    <a:srgbClr val="FFFFFF"/>
                  </a:solidFill>
                </a:rPr>
                <a:t>(1, 1, A1)</a:t>
              </a:r>
            </a:p>
          </p:txBody>
        </p:sp>
        <p:sp>
          <p:nvSpPr>
            <p:cNvPr id="42013" name="Text Box 172"/>
            <p:cNvSpPr txBox="1">
              <a:spLocks noChangeArrowheads="1"/>
            </p:cNvSpPr>
            <p:nvPr/>
          </p:nvSpPr>
          <p:spPr bwMode="auto">
            <a:xfrm>
              <a:off x="3858" y="3197"/>
              <a:ext cx="923" cy="248"/>
            </a:xfrm>
            <a:prstGeom prst="rect">
              <a:avLst/>
            </a:prstGeom>
            <a:solidFill>
              <a:srgbClr val="000000"/>
            </a:solidFill>
            <a:ln w="9525">
              <a:solidFill>
                <a:srgbClr val="000000"/>
              </a:solidFill>
              <a:miter lim="800000"/>
              <a:headEnd/>
              <a:tailEnd/>
            </a:ln>
          </p:spPr>
          <p:txBody>
            <a:bodyPr lIns="0" tIns="0" rIns="0" bIns="0"/>
            <a:lstStyle/>
            <a:p>
              <a:pPr algn="just" eaLnBrk="0" hangingPunct="0">
                <a:lnSpc>
                  <a:spcPct val="90000"/>
                </a:lnSpc>
              </a:pPr>
              <a:r>
                <a:rPr kumimoji="0" lang="en-US" altLang="zh-CN" sz="1400" b="0">
                  <a:solidFill>
                    <a:srgbClr val="FFFFFF"/>
                  </a:solidFill>
                </a:rPr>
                <a:t>B </a:t>
              </a:r>
              <a:r>
                <a:rPr kumimoji="0" lang="zh-CN" altLang="en-US" sz="1400" b="0">
                  <a:solidFill>
                    <a:srgbClr val="FFFFFF"/>
                  </a:solidFill>
                </a:rPr>
                <a:t>得到</a:t>
              </a:r>
              <a:r>
                <a:rPr kumimoji="0" lang="en-US" altLang="zh-CN" sz="1400" b="0">
                  <a:solidFill>
                    <a:srgbClr val="FFFFFF"/>
                  </a:solidFill>
                </a:rPr>
                <a:t>(1, 1, A1)*</a:t>
              </a:r>
            </a:p>
            <a:p>
              <a:pPr algn="just" eaLnBrk="0" hangingPunct="0">
                <a:lnSpc>
                  <a:spcPct val="90000"/>
                </a:lnSpc>
              </a:pPr>
              <a:r>
                <a:rPr kumimoji="0" lang="en-US" altLang="zh-CN" sz="1400" b="0">
                  <a:solidFill>
                    <a:srgbClr val="FFFFFF"/>
                  </a:solidFill>
                </a:rPr>
                <a:t>B </a:t>
              </a:r>
              <a:r>
                <a:rPr kumimoji="0" lang="zh-CN" altLang="en-US" sz="1400" b="0">
                  <a:solidFill>
                    <a:srgbClr val="FFFFFF"/>
                  </a:solidFill>
                </a:rPr>
                <a:t>发送</a:t>
              </a:r>
              <a:r>
                <a:rPr kumimoji="0" lang="en-US" altLang="zh-CN" sz="1400" b="0">
                  <a:solidFill>
                    <a:srgbClr val="FFFFFF"/>
                  </a:solidFill>
                </a:rPr>
                <a:t>(0, 1, B2)</a:t>
              </a:r>
            </a:p>
          </p:txBody>
        </p:sp>
        <p:sp>
          <p:nvSpPr>
            <p:cNvPr id="42014" name="Line 173"/>
            <p:cNvSpPr>
              <a:spLocks noChangeShapeType="1"/>
            </p:cNvSpPr>
            <p:nvPr/>
          </p:nvSpPr>
          <p:spPr bwMode="auto">
            <a:xfrm>
              <a:off x="3522" y="1948"/>
              <a:ext cx="336" cy="126"/>
            </a:xfrm>
            <a:prstGeom prst="line">
              <a:avLst/>
            </a:prstGeom>
            <a:noFill/>
            <a:ln w="9525">
              <a:solidFill>
                <a:srgbClr val="FFFFFF"/>
              </a:solidFill>
              <a:round/>
              <a:headEnd/>
              <a:tailEnd type="triangle" w="med" len="med"/>
            </a:ln>
          </p:spPr>
          <p:txBody>
            <a:bodyPr/>
            <a:lstStyle/>
            <a:p>
              <a:endParaRPr lang="zh-CN" altLang="en-US"/>
            </a:p>
          </p:txBody>
        </p:sp>
        <p:sp>
          <p:nvSpPr>
            <p:cNvPr id="42015" name="Line 174"/>
            <p:cNvSpPr>
              <a:spLocks noChangeShapeType="1"/>
            </p:cNvSpPr>
            <p:nvPr/>
          </p:nvSpPr>
          <p:spPr bwMode="auto">
            <a:xfrm flipH="1">
              <a:off x="3606" y="1949"/>
              <a:ext cx="252" cy="249"/>
            </a:xfrm>
            <a:prstGeom prst="line">
              <a:avLst/>
            </a:prstGeom>
            <a:noFill/>
            <a:ln w="9525">
              <a:solidFill>
                <a:srgbClr val="FFFFFF"/>
              </a:solidFill>
              <a:round/>
              <a:headEnd/>
              <a:tailEnd type="triangle" w="med" len="med"/>
            </a:ln>
          </p:spPr>
          <p:txBody>
            <a:bodyPr/>
            <a:lstStyle/>
            <a:p>
              <a:endParaRPr lang="zh-CN" altLang="en-US"/>
            </a:p>
          </p:txBody>
        </p:sp>
        <p:sp>
          <p:nvSpPr>
            <p:cNvPr id="42016" name="Line 175"/>
            <p:cNvSpPr>
              <a:spLocks noChangeShapeType="1"/>
            </p:cNvSpPr>
            <p:nvPr/>
          </p:nvSpPr>
          <p:spPr bwMode="auto">
            <a:xfrm>
              <a:off x="3564" y="2323"/>
              <a:ext cx="294" cy="124"/>
            </a:xfrm>
            <a:prstGeom prst="line">
              <a:avLst/>
            </a:prstGeom>
            <a:noFill/>
            <a:ln w="9525">
              <a:solidFill>
                <a:srgbClr val="FFFFFF"/>
              </a:solidFill>
              <a:round/>
              <a:headEnd/>
              <a:tailEnd type="triangle" w="med" len="med"/>
            </a:ln>
          </p:spPr>
          <p:txBody>
            <a:bodyPr/>
            <a:lstStyle/>
            <a:p>
              <a:endParaRPr lang="zh-CN" altLang="en-US"/>
            </a:p>
          </p:txBody>
        </p:sp>
        <p:sp>
          <p:nvSpPr>
            <p:cNvPr id="42017" name="Line 176"/>
            <p:cNvSpPr>
              <a:spLocks noChangeShapeType="1"/>
            </p:cNvSpPr>
            <p:nvPr/>
          </p:nvSpPr>
          <p:spPr bwMode="auto">
            <a:xfrm flipH="1">
              <a:off x="3606" y="2572"/>
              <a:ext cx="252" cy="375"/>
            </a:xfrm>
            <a:prstGeom prst="line">
              <a:avLst/>
            </a:prstGeom>
            <a:noFill/>
            <a:ln w="9525">
              <a:solidFill>
                <a:srgbClr val="FFFFFF"/>
              </a:solidFill>
              <a:round/>
              <a:headEnd/>
              <a:tailEnd type="triangle" w="med" len="med"/>
            </a:ln>
          </p:spPr>
          <p:txBody>
            <a:bodyPr/>
            <a:lstStyle/>
            <a:p>
              <a:endParaRPr lang="zh-CN" altLang="en-US"/>
            </a:p>
          </p:txBody>
        </p:sp>
        <p:sp>
          <p:nvSpPr>
            <p:cNvPr id="42018" name="Line 177"/>
            <p:cNvSpPr>
              <a:spLocks noChangeShapeType="1"/>
            </p:cNvSpPr>
            <p:nvPr/>
          </p:nvSpPr>
          <p:spPr bwMode="auto">
            <a:xfrm>
              <a:off x="3606" y="2698"/>
              <a:ext cx="252" cy="186"/>
            </a:xfrm>
            <a:prstGeom prst="line">
              <a:avLst/>
            </a:prstGeom>
            <a:noFill/>
            <a:ln w="9525">
              <a:solidFill>
                <a:srgbClr val="FFFFFF"/>
              </a:solidFill>
              <a:round/>
              <a:headEnd/>
              <a:tailEnd type="triangle" w="med" len="med"/>
            </a:ln>
          </p:spPr>
          <p:txBody>
            <a:bodyPr/>
            <a:lstStyle/>
            <a:p>
              <a:endParaRPr lang="zh-CN" altLang="en-US"/>
            </a:p>
          </p:txBody>
        </p:sp>
        <p:sp>
          <p:nvSpPr>
            <p:cNvPr id="42019" name="Line 178"/>
            <p:cNvSpPr>
              <a:spLocks noChangeShapeType="1"/>
            </p:cNvSpPr>
            <p:nvPr/>
          </p:nvSpPr>
          <p:spPr bwMode="auto">
            <a:xfrm>
              <a:off x="3564" y="3072"/>
              <a:ext cx="294" cy="187"/>
            </a:xfrm>
            <a:prstGeom prst="line">
              <a:avLst/>
            </a:prstGeom>
            <a:noFill/>
            <a:ln w="9525">
              <a:solidFill>
                <a:srgbClr val="FFFFFF"/>
              </a:solidFill>
              <a:round/>
              <a:headEnd/>
              <a:tailEnd type="triangle" w="med" len="med"/>
            </a:ln>
          </p:spPr>
          <p:txBody>
            <a:bodyPr/>
            <a:lstStyle/>
            <a:p>
              <a:endParaRPr lang="zh-CN" altLang="en-US"/>
            </a:p>
          </p:txBody>
        </p:sp>
        <p:sp>
          <p:nvSpPr>
            <p:cNvPr id="42020" name="Text Box 179"/>
            <p:cNvSpPr txBox="1">
              <a:spLocks noChangeArrowheads="1"/>
            </p:cNvSpPr>
            <p:nvPr/>
          </p:nvSpPr>
          <p:spPr bwMode="auto">
            <a:xfrm>
              <a:off x="2934" y="3571"/>
              <a:ext cx="1428" cy="124"/>
            </a:xfrm>
            <a:prstGeom prst="rect">
              <a:avLst/>
            </a:prstGeom>
            <a:solidFill>
              <a:srgbClr val="000000"/>
            </a:solidFill>
            <a:ln w="9525">
              <a:solidFill>
                <a:srgbClr val="000000"/>
              </a:solidFill>
              <a:miter lim="800000"/>
              <a:headEnd/>
              <a:tailEnd/>
            </a:ln>
          </p:spPr>
          <p:txBody>
            <a:bodyPr lIns="0" tIns="0" rIns="0" bIns="0"/>
            <a:lstStyle/>
            <a:p>
              <a:pPr algn="just" eaLnBrk="0" hangingPunct="0">
                <a:lnSpc>
                  <a:spcPct val="90000"/>
                </a:lnSpc>
              </a:pPr>
              <a:r>
                <a:rPr kumimoji="0" lang="en-US" altLang="zh-CN" sz="1400" b="0">
                  <a:solidFill>
                    <a:srgbClr val="FFFFFF"/>
                  </a:solidFill>
                </a:rPr>
                <a:t>(b) </a:t>
              </a:r>
              <a:r>
                <a:rPr kumimoji="0" lang="zh-CN" altLang="en-US" sz="1400" b="0">
                  <a:solidFill>
                    <a:srgbClr val="FFFFFF"/>
                  </a:solidFill>
                </a:rPr>
                <a:t>传输中出现重复帧</a:t>
              </a:r>
            </a:p>
          </p:txBody>
        </p:sp>
        <p:sp>
          <p:nvSpPr>
            <p:cNvPr id="42021" name="Line 180"/>
            <p:cNvSpPr>
              <a:spLocks noChangeShapeType="1"/>
            </p:cNvSpPr>
            <p:nvPr/>
          </p:nvSpPr>
          <p:spPr bwMode="auto">
            <a:xfrm>
              <a:off x="2682" y="1824"/>
              <a:ext cx="0" cy="1685"/>
            </a:xfrm>
            <a:prstGeom prst="line">
              <a:avLst/>
            </a:prstGeom>
            <a:noFill/>
            <a:ln w="9525">
              <a:solidFill>
                <a:srgbClr val="FFFFFF"/>
              </a:solidFill>
              <a:round/>
              <a:headEnd/>
              <a:tailEnd type="triangle" w="med" len="med"/>
            </a:ln>
          </p:spPr>
          <p:txBody>
            <a:bodyPr/>
            <a:lstStyle/>
            <a:p>
              <a:endParaRPr lang="zh-CN" altLang="en-US"/>
            </a:p>
          </p:txBody>
        </p:sp>
        <p:sp>
          <p:nvSpPr>
            <p:cNvPr id="42022" name="Line 181"/>
            <p:cNvSpPr>
              <a:spLocks noChangeShapeType="1"/>
            </p:cNvSpPr>
            <p:nvPr/>
          </p:nvSpPr>
          <p:spPr bwMode="auto">
            <a:xfrm flipH="1">
              <a:off x="3606" y="2198"/>
              <a:ext cx="252" cy="375"/>
            </a:xfrm>
            <a:prstGeom prst="line">
              <a:avLst/>
            </a:prstGeom>
            <a:noFill/>
            <a:ln w="9525">
              <a:solidFill>
                <a:srgbClr val="FFFFFF"/>
              </a:solidFill>
              <a:round/>
              <a:headEnd/>
              <a:tailEnd type="triangle" w="med" len="med"/>
            </a:ln>
          </p:spPr>
          <p:txBody>
            <a:bodyPr/>
            <a:lstStyle/>
            <a:p>
              <a:endParaRPr lang="zh-CN" altLang="en-US"/>
            </a:p>
          </p:txBody>
        </p:sp>
        <p:sp>
          <p:nvSpPr>
            <p:cNvPr id="42023" name="Text Box 182"/>
            <p:cNvSpPr txBox="1">
              <a:spLocks noChangeArrowheads="1"/>
            </p:cNvSpPr>
            <p:nvPr/>
          </p:nvSpPr>
          <p:spPr bwMode="auto">
            <a:xfrm>
              <a:off x="1128" y="3758"/>
              <a:ext cx="2940" cy="124"/>
            </a:xfrm>
            <a:prstGeom prst="rect">
              <a:avLst/>
            </a:prstGeom>
            <a:solidFill>
              <a:srgbClr val="000000"/>
            </a:solidFill>
            <a:ln w="9525">
              <a:solidFill>
                <a:srgbClr val="000000"/>
              </a:solidFill>
              <a:miter lim="800000"/>
              <a:headEnd/>
              <a:tailEnd/>
            </a:ln>
          </p:spPr>
          <p:txBody>
            <a:bodyPr lIns="0" tIns="0" rIns="0" bIns="0"/>
            <a:lstStyle/>
            <a:p>
              <a:pPr algn="ctr" eaLnBrk="0" hangingPunct="0">
                <a:lnSpc>
                  <a:spcPct val="90000"/>
                </a:lnSpc>
              </a:pPr>
              <a:r>
                <a:rPr kumimoji="0" lang="en-US" altLang="zh-CN" sz="1400" b="0">
                  <a:solidFill>
                    <a:srgbClr val="FFFFFF"/>
                  </a:solidFill>
                </a:rPr>
                <a:t>Fig 3-14 </a:t>
              </a:r>
              <a:r>
                <a:rPr kumimoji="0" lang="zh-CN" altLang="en-US" sz="1400" b="0">
                  <a:solidFill>
                    <a:srgbClr val="FFFFFF"/>
                  </a:solidFill>
                </a:rPr>
                <a:t>协议</a:t>
              </a:r>
              <a:r>
                <a:rPr kumimoji="0" lang="en-US" altLang="zh-CN" sz="1400" b="0">
                  <a:solidFill>
                    <a:srgbClr val="FFFFFF"/>
                  </a:solidFill>
                </a:rPr>
                <a:t>4</a:t>
              </a:r>
              <a:r>
                <a:rPr kumimoji="0" lang="zh-CN" altLang="en-US" sz="1400" b="0">
                  <a:solidFill>
                    <a:srgbClr val="FFFFFF"/>
                  </a:solidFill>
                </a:rPr>
                <a:t>的两种情形</a:t>
              </a:r>
              <a:r>
                <a:rPr kumimoji="0" lang="en-US" altLang="zh-CN" sz="1400" b="0">
                  <a:solidFill>
                    <a:srgbClr val="FFFFFF"/>
                  </a:solidFill>
                </a:rPr>
                <a:t>(A</a:t>
              </a:r>
              <a:r>
                <a:rPr kumimoji="0" lang="zh-CN" altLang="en-US" sz="1400" b="0">
                  <a:solidFill>
                    <a:srgbClr val="FFFFFF"/>
                  </a:solidFill>
                </a:rPr>
                <a:t>、</a:t>
              </a:r>
              <a:r>
                <a:rPr kumimoji="0" lang="en-US" altLang="zh-CN" sz="1400" b="0">
                  <a:solidFill>
                    <a:srgbClr val="FFFFFF"/>
                  </a:solidFill>
                </a:rPr>
                <a:t>B</a:t>
              </a:r>
              <a:r>
                <a:rPr kumimoji="0" lang="zh-CN" altLang="en-US" sz="1400" b="0">
                  <a:solidFill>
                    <a:srgbClr val="FFFFFF"/>
                  </a:solidFill>
                </a:rPr>
                <a:t>双方同时开始通信</a:t>
              </a:r>
              <a:r>
                <a:rPr kumimoji="0" lang="en-US" altLang="zh-CN" sz="1400" b="0">
                  <a:solidFill>
                    <a:srgbClr val="FFFFFF"/>
                  </a:solidFill>
                </a:rPr>
                <a:t>)</a:t>
              </a:r>
            </a:p>
          </p:txBody>
        </p:sp>
      </p:gr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zh-CN" smtClean="0"/>
              <a:t>3.4	</a:t>
            </a:r>
            <a:r>
              <a:rPr lang="zh-CN" altLang="en-US" smtClean="0"/>
              <a:t>滑动窗口协议（</a:t>
            </a:r>
            <a:r>
              <a:rPr lang="en-US" altLang="zh-CN" smtClean="0"/>
              <a:t>5</a:t>
            </a:r>
            <a:r>
              <a:rPr lang="zh-CN" altLang="en-US" smtClean="0"/>
              <a:t>）</a:t>
            </a:r>
          </a:p>
        </p:txBody>
      </p:sp>
      <p:sp>
        <p:nvSpPr>
          <p:cNvPr id="43011" name="Rectangle 3"/>
          <p:cNvSpPr>
            <a:spLocks noGrp="1" noChangeArrowheads="1"/>
          </p:cNvSpPr>
          <p:nvPr>
            <p:ph type="body" idx="1"/>
          </p:nvPr>
        </p:nvSpPr>
        <p:spPr>
          <a:xfrm>
            <a:off x="990600" y="1676400"/>
            <a:ext cx="7315200" cy="4267200"/>
          </a:xfrm>
        </p:spPr>
        <p:txBody>
          <a:bodyPr/>
          <a:lstStyle/>
          <a:p>
            <a:pPr>
              <a:lnSpc>
                <a:spcPct val="80000"/>
              </a:lnSpc>
              <a:buFont typeface="Wingdings" pitchFamily="2" charset="2"/>
              <a:buNone/>
            </a:pPr>
            <a:r>
              <a:rPr lang="en-US" altLang="zh-CN" sz="2000" b="1" dirty="0" smtClean="0"/>
              <a:t>3.4.2  </a:t>
            </a:r>
            <a:r>
              <a:rPr lang="zh-CN" altLang="en-US" sz="2000" b="1" dirty="0" smtClean="0"/>
              <a:t>退后</a:t>
            </a:r>
            <a:r>
              <a:rPr lang="en-US" altLang="zh-CN" sz="2000" b="1" dirty="0" smtClean="0"/>
              <a:t>n</a:t>
            </a:r>
            <a:r>
              <a:rPr lang="zh-CN" altLang="en-US" sz="2000" b="1" dirty="0" smtClean="0"/>
              <a:t>帧协议（</a:t>
            </a:r>
            <a:r>
              <a:rPr lang="en-US" altLang="zh-CN" sz="2000" b="1" dirty="0" smtClean="0"/>
              <a:t>A Protocol Using Go Back n</a:t>
            </a:r>
            <a:r>
              <a:rPr lang="zh-CN" altLang="en-US" sz="2000" b="1" dirty="0" smtClean="0"/>
              <a:t>）</a:t>
            </a:r>
          </a:p>
          <a:p>
            <a:pPr>
              <a:lnSpc>
                <a:spcPct val="80000"/>
              </a:lnSpc>
            </a:pPr>
            <a:r>
              <a:rPr lang="zh-CN" altLang="en-US" sz="2000" b="1" dirty="0" smtClean="0"/>
              <a:t>为提高传输效率而设计</a:t>
            </a:r>
          </a:p>
          <a:p>
            <a:pPr lvl="1">
              <a:lnSpc>
                <a:spcPct val="80000"/>
              </a:lnSpc>
            </a:pPr>
            <a:r>
              <a:rPr lang="zh-CN" altLang="en-US" sz="1800" b="1" dirty="0" smtClean="0"/>
              <a:t>例：</a:t>
            </a:r>
          </a:p>
          <a:p>
            <a:pPr lvl="2">
              <a:lnSpc>
                <a:spcPct val="80000"/>
              </a:lnSpc>
            </a:pPr>
            <a:r>
              <a:rPr lang="zh-CN" altLang="en-US" sz="1800" b="1" dirty="0" smtClean="0"/>
              <a:t>卫星信道传输速率</a:t>
            </a:r>
            <a:r>
              <a:rPr lang="en-US" altLang="zh-CN" sz="1800" b="1" dirty="0" smtClean="0"/>
              <a:t>50kbps</a:t>
            </a:r>
            <a:r>
              <a:rPr lang="zh-CN" altLang="en-US" sz="1800" b="1" dirty="0" smtClean="0"/>
              <a:t>，往返传输延迟</a:t>
            </a:r>
            <a:r>
              <a:rPr lang="en-US" altLang="zh-CN" sz="1800" b="1" dirty="0" smtClean="0"/>
              <a:t>500ms</a:t>
            </a:r>
            <a:r>
              <a:rPr lang="zh-CN" altLang="en-US" sz="1800" b="1" dirty="0" smtClean="0"/>
              <a:t>，若传</a:t>
            </a:r>
            <a:r>
              <a:rPr lang="en-US" altLang="zh-CN" sz="1800" b="1" dirty="0" smtClean="0"/>
              <a:t>1000bit</a:t>
            </a:r>
            <a:r>
              <a:rPr lang="zh-CN" altLang="en-US" sz="1800" b="1" dirty="0" smtClean="0"/>
              <a:t>的帧，使用协议</a:t>
            </a:r>
            <a:r>
              <a:rPr lang="en-US" altLang="zh-CN" sz="1800" b="1" dirty="0" smtClean="0"/>
              <a:t>4</a:t>
            </a:r>
            <a:r>
              <a:rPr lang="zh-CN" altLang="en-US" sz="1800" b="1" dirty="0" smtClean="0"/>
              <a:t>，则传输一个帧所需时间为：   发送时间 </a:t>
            </a:r>
            <a:r>
              <a:rPr lang="en-US" altLang="zh-CN" sz="1800" b="1" dirty="0" smtClean="0"/>
              <a:t>+ </a:t>
            </a:r>
            <a:r>
              <a:rPr lang="zh-CN" altLang="en-US" sz="1800" b="1" dirty="0" smtClean="0"/>
              <a:t>信息信道延迟 </a:t>
            </a:r>
            <a:r>
              <a:rPr lang="en-US" altLang="zh-CN" sz="1800" b="1" dirty="0" smtClean="0"/>
              <a:t>+ </a:t>
            </a:r>
            <a:r>
              <a:rPr lang="zh-CN" altLang="en-US" sz="1800" b="1" dirty="0" smtClean="0"/>
              <a:t>确认信道延迟（确认帧很短，忽略发送时间）</a:t>
            </a:r>
            <a:r>
              <a:rPr lang="en-US" altLang="zh-CN" sz="1800" b="1" dirty="0" smtClean="0"/>
              <a:t>= 1000bit / 50kbps + 250ms + 250ms = 520ms</a:t>
            </a:r>
          </a:p>
          <a:p>
            <a:pPr lvl="2">
              <a:lnSpc>
                <a:spcPct val="80000"/>
              </a:lnSpc>
            </a:pPr>
            <a:r>
              <a:rPr lang="zh-CN" altLang="en-US" sz="1800" b="1" dirty="0" smtClean="0"/>
              <a:t>信道利用率 </a:t>
            </a:r>
            <a:r>
              <a:rPr lang="en-US" altLang="zh-CN" sz="1800" b="1" dirty="0" smtClean="0"/>
              <a:t>= 20 / 520 </a:t>
            </a:r>
            <a:r>
              <a:rPr lang="en-US" altLang="zh-CN" sz="1800" b="1" dirty="0" smtClean="0">
                <a:sym typeface="Symbol" pitchFamily="18" charset="2"/>
              </a:rPr>
              <a:t> 4%</a:t>
            </a:r>
          </a:p>
          <a:p>
            <a:pPr lvl="1">
              <a:lnSpc>
                <a:spcPct val="80000"/>
              </a:lnSpc>
            </a:pPr>
            <a:r>
              <a:rPr lang="zh-CN" altLang="en-US" sz="1800" b="1" dirty="0" smtClean="0">
                <a:sym typeface="Symbol" pitchFamily="18" charset="2"/>
              </a:rPr>
              <a:t>一般情况</a:t>
            </a:r>
          </a:p>
          <a:p>
            <a:pPr lvl="2">
              <a:lnSpc>
                <a:spcPct val="80000"/>
              </a:lnSpc>
            </a:pPr>
            <a:r>
              <a:rPr lang="zh-CN" altLang="en-US" sz="1800" b="1" dirty="0" smtClean="0"/>
              <a:t>信道带宽</a:t>
            </a:r>
            <a:r>
              <a:rPr lang="en-US" altLang="zh-CN" sz="1800" b="1" i="1" dirty="0" smtClean="0"/>
              <a:t>b</a:t>
            </a:r>
            <a:r>
              <a:rPr lang="zh-CN" altLang="en-US" sz="1800" b="1" dirty="0" smtClean="0"/>
              <a:t>比特</a:t>
            </a:r>
            <a:r>
              <a:rPr lang="en-US" altLang="zh-CN" sz="1800" b="1" dirty="0" smtClean="0"/>
              <a:t>/</a:t>
            </a:r>
            <a:r>
              <a:rPr lang="zh-CN" altLang="en-US" sz="1800" b="1" dirty="0" smtClean="0"/>
              <a:t>秒，帧长度</a:t>
            </a:r>
            <a:r>
              <a:rPr lang="en-US" altLang="zh-CN" sz="1800" b="1" i="1" dirty="0" smtClean="0"/>
              <a:t>L</a:t>
            </a:r>
            <a:r>
              <a:rPr lang="zh-CN" altLang="en-US" sz="1800" b="1" dirty="0" smtClean="0"/>
              <a:t>比特，往返传输延迟</a:t>
            </a:r>
            <a:r>
              <a:rPr lang="en-US" altLang="zh-CN" sz="1800" b="1" i="1" dirty="0" smtClean="0"/>
              <a:t>R</a:t>
            </a:r>
            <a:r>
              <a:rPr lang="zh-CN" altLang="en-US" sz="1800" b="1" dirty="0" smtClean="0"/>
              <a:t>秒，则信道利用率为 </a:t>
            </a:r>
            <a:r>
              <a:rPr lang="en-US" altLang="zh-CN" sz="1800" b="1" dirty="0" smtClean="0"/>
              <a:t>(</a:t>
            </a:r>
            <a:r>
              <a:rPr lang="en-US" altLang="zh-CN" sz="1800" b="1" i="1" dirty="0" smtClean="0"/>
              <a:t>L</a:t>
            </a:r>
            <a:r>
              <a:rPr lang="en-US" altLang="zh-CN" sz="1800" b="1" dirty="0" smtClean="0"/>
              <a:t>/</a:t>
            </a:r>
            <a:r>
              <a:rPr lang="en-US" altLang="zh-CN" sz="1800" b="1" i="1" dirty="0" smtClean="0"/>
              <a:t>b</a:t>
            </a:r>
            <a:r>
              <a:rPr lang="en-US" altLang="zh-CN" sz="1800" b="1" dirty="0" smtClean="0"/>
              <a:t>) / (</a:t>
            </a:r>
            <a:r>
              <a:rPr lang="en-US" altLang="zh-CN" sz="1800" b="1" i="1" dirty="0" smtClean="0"/>
              <a:t>L</a:t>
            </a:r>
            <a:r>
              <a:rPr lang="en-US" altLang="zh-CN" sz="1800" b="1" dirty="0" smtClean="0"/>
              <a:t>/</a:t>
            </a:r>
            <a:r>
              <a:rPr lang="en-US" altLang="zh-CN" sz="1800" b="1" i="1" dirty="0" smtClean="0"/>
              <a:t>b</a:t>
            </a:r>
            <a:r>
              <a:rPr lang="en-US" altLang="zh-CN" sz="1800" b="1" dirty="0" smtClean="0"/>
              <a:t> + </a:t>
            </a:r>
            <a:r>
              <a:rPr lang="en-US" altLang="zh-CN" sz="1800" b="1" i="1" dirty="0" smtClean="0"/>
              <a:t>R</a:t>
            </a:r>
            <a:r>
              <a:rPr lang="en-US" altLang="zh-CN" sz="1800" b="1" dirty="0" smtClean="0"/>
              <a:t>) = </a:t>
            </a:r>
            <a:r>
              <a:rPr lang="en-US" altLang="zh-CN" sz="1800" b="1" i="1" dirty="0" smtClean="0"/>
              <a:t>L</a:t>
            </a:r>
            <a:r>
              <a:rPr lang="en-US" altLang="zh-CN" sz="1800" b="1" dirty="0" smtClean="0"/>
              <a:t> / (</a:t>
            </a:r>
            <a:r>
              <a:rPr lang="en-US" altLang="zh-CN" sz="1800" b="1" i="1" dirty="0" smtClean="0"/>
              <a:t>L</a:t>
            </a:r>
            <a:r>
              <a:rPr lang="en-US" altLang="zh-CN" sz="1800" b="1" dirty="0" smtClean="0"/>
              <a:t> + </a:t>
            </a:r>
            <a:r>
              <a:rPr lang="en-US" altLang="zh-CN" sz="1800" b="1" i="1" dirty="0" err="1" smtClean="0"/>
              <a:t>Rb</a:t>
            </a:r>
            <a:r>
              <a:rPr lang="en-US" altLang="zh-CN" sz="1800" b="1" dirty="0" smtClean="0"/>
              <a:t>)</a:t>
            </a:r>
          </a:p>
          <a:p>
            <a:pPr lvl="1">
              <a:lnSpc>
                <a:spcPct val="80000"/>
              </a:lnSpc>
            </a:pPr>
            <a:r>
              <a:rPr lang="zh-CN" altLang="en-US" sz="1800" b="1" dirty="0" smtClean="0"/>
              <a:t>结论</a:t>
            </a:r>
          </a:p>
          <a:p>
            <a:pPr lvl="2">
              <a:lnSpc>
                <a:spcPct val="80000"/>
              </a:lnSpc>
            </a:pPr>
            <a:r>
              <a:rPr lang="zh-CN" altLang="en-US" sz="1800" b="1" dirty="0" smtClean="0"/>
              <a:t>传输延迟大，信道带宽高，帧短时，信道利用率低。</a:t>
            </a:r>
          </a:p>
          <a:p>
            <a:pPr lvl="1">
              <a:lnSpc>
                <a:spcPct val="80000"/>
              </a:lnSpc>
            </a:pPr>
            <a:endParaRPr lang="en-US" altLang="zh-CN" sz="1800" b="1"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r>
              <a:rPr lang="en-US" altLang="zh-CN" smtClean="0"/>
              <a:t>3.4	</a:t>
            </a:r>
            <a:r>
              <a:rPr lang="zh-CN" altLang="en-US" smtClean="0"/>
              <a:t>滑动窗口协议（</a:t>
            </a:r>
            <a:r>
              <a:rPr lang="en-US" altLang="zh-CN" smtClean="0"/>
              <a:t>6</a:t>
            </a:r>
            <a:r>
              <a:rPr lang="zh-CN" altLang="en-US" smtClean="0"/>
              <a:t>）</a:t>
            </a:r>
          </a:p>
        </p:txBody>
      </p:sp>
      <p:sp>
        <p:nvSpPr>
          <p:cNvPr id="7172" name="Rectangle 3"/>
          <p:cNvSpPr>
            <a:spLocks noGrp="1" noChangeArrowheads="1"/>
          </p:cNvSpPr>
          <p:nvPr>
            <p:ph type="body" idx="1"/>
          </p:nvPr>
        </p:nvSpPr>
        <p:spPr>
          <a:xfrm>
            <a:off x="914400" y="1447800"/>
            <a:ext cx="7162800" cy="4064000"/>
          </a:xfrm>
        </p:spPr>
        <p:txBody>
          <a:bodyPr/>
          <a:lstStyle/>
          <a:p>
            <a:pPr lvl="1"/>
            <a:r>
              <a:rPr lang="zh-CN" altLang="en-US" b="1" smtClean="0"/>
              <a:t>解决办法：连续发送多帧后再等待确认，称为流水线技术（</a:t>
            </a:r>
            <a:r>
              <a:rPr lang="en-US" altLang="zh-CN" b="1" smtClean="0"/>
              <a:t>pipelining</a:t>
            </a:r>
            <a:r>
              <a:rPr lang="zh-CN" altLang="en-US" b="1" smtClean="0"/>
              <a:t>）</a:t>
            </a:r>
          </a:p>
          <a:p>
            <a:pPr lvl="1"/>
            <a:r>
              <a:rPr lang="zh-CN" altLang="en-US" b="1" smtClean="0"/>
              <a:t>带来的问题</a:t>
            </a:r>
          </a:p>
          <a:p>
            <a:pPr lvl="2"/>
            <a:r>
              <a:rPr lang="zh-CN" altLang="en-US" b="1" smtClean="0"/>
              <a:t>信道误码率高时，对损坏帧和非损坏帧的重传较多</a:t>
            </a:r>
          </a:p>
          <a:p>
            <a:r>
              <a:rPr lang="zh-CN" altLang="en-US" b="1" smtClean="0"/>
              <a:t>两种基本方法</a:t>
            </a:r>
          </a:p>
          <a:p>
            <a:pPr lvl="1"/>
            <a:r>
              <a:rPr lang="zh-CN" altLang="en-US" b="1" smtClean="0"/>
              <a:t>退后</a:t>
            </a:r>
            <a:r>
              <a:rPr lang="en-US" altLang="zh-CN" b="1" smtClean="0"/>
              <a:t>n</a:t>
            </a:r>
            <a:r>
              <a:rPr lang="zh-CN" altLang="en-US" b="1" smtClean="0"/>
              <a:t>帧（</a:t>
            </a:r>
            <a:r>
              <a:rPr lang="en-US" altLang="zh-CN" b="1" smtClean="0"/>
              <a:t>go back n</a:t>
            </a:r>
            <a:r>
              <a:rPr lang="zh-CN" altLang="en-US" b="1" smtClean="0"/>
              <a:t>）</a:t>
            </a:r>
          </a:p>
          <a:p>
            <a:pPr lvl="2"/>
            <a:r>
              <a:rPr lang="zh-CN" altLang="en-US" b="1" smtClean="0"/>
              <a:t>接收方从出错帧起丢弃所有后继帧；</a:t>
            </a:r>
          </a:p>
          <a:p>
            <a:pPr lvl="2"/>
            <a:r>
              <a:rPr lang="zh-CN" altLang="en-US" b="1" smtClean="0"/>
              <a:t>接收窗口为</a:t>
            </a:r>
            <a:r>
              <a:rPr lang="en-US" altLang="zh-CN" b="1" smtClean="0"/>
              <a:t>1</a:t>
            </a:r>
            <a:r>
              <a:rPr lang="zh-CN" altLang="en-US" b="1" smtClean="0"/>
              <a:t>；</a:t>
            </a:r>
          </a:p>
          <a:p>
            <a:pPr lvl="2"/>
            <a:r>
              <a:rPr lang="zh-CN" altLang="en-US" b="1" smtClean="0"/>
              <a:t>对于出错率较高的信道，浪费带宽。</a:t>
            </a:r>
          </a:p>
          <a:p>
            <a:pPr lvl="2"/>
            <a:r>
              <a:rPr lang="en-US" altLang="zh-CN" b="1" smtClean="0">
                <a:hlinkClick r:id="rId3" action="ppaction://hlinksldjump"/>
              </a:rPr>
              <a:t>Fig. 3-15(a)</a:t>
            </a:r>
            <a:r>
              <a:rPr lang="en-US" altLang="zh-CN" b="1" smtClean="0"/>
              <a:t>	</a:t>
            </a:r>
          </a:p>
        </p:txBody>
      </p:sp>
      <p:graphicFrame>
        <p:nvGraphicFramePr>
          <p:cNvPr id="7170" name="Object 1024"/>
          <p:cNvGraphicFramePr>
            <a:graphicFrameLocks noChangeAspect="1"/>
          </p:cNvGraphicFramePr>
          <p:nvPr/>
        </p:nvGraphicFramePr>
        <p:xfrm>
          <a:off x="1371600" y="4724400"/>
          <a:ext cx="6096000" cy="1905000"/>
        </p:xfrm>
        <a:graphic>
          <a:graphicData uri="http://schemas.openxmlformats.org/presentationml/2006/ole">
            <mc:AlternateContent xmlns:mc="http://schemas.openxmlformats.org/markup-compatibility/2006">
              <mc:Choice xmlns:v="urn:schemas-microsoft-com:vml" Requires="v">
                <p:oleObj spid="_x0000_s7171" name="位图图像" r:id="rId4" imgW="5753903" imgH="1762371" progId="PBrush">
                  <p:embed/>
                </p:oleObj>
              </mc:Choice>
              <mc:Fallback>
                <p:oleObj name="位图图像" r:id="rId4" imgW="5753903" imgH="1762371" progId="PBrush">
                  <p:embed/>
                  <p:pic>
                    <p:nvPicPr>
                      <p:cNvPr id="0" name="Object 10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4724400"/>
                        <a:ext cx="6096000" cy="19050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r>
              <a:rPr lang="en-US" altLang="zh-CN" smtClean="0"/>
              <a:t>3.4	</a:t>
            </a:r>
            <a:r>
              <a:rPr lang="zh-CN" altLang="en-US" smtClean="0"/>
              <a:t>滑动窗口协议（</a:t>
            </a:r>
            <a:r>
              <a:rPr lang="en-US" altLang="zh-CN" smtClean="0"/>
              <a:t>7</a:t>
            </a:r>
            <a:r>
              <a:rPr lang="zh-CN" altLang="en-US" smtClean="0"/>
              <a:t>）</a:t>
            </a:r>
          </a:p>
        </p:txBody>
      </p:sp>
      <p:sp>
        <p:nvSpPr>
          <p:cNvPr id="8196" name="Rectangle 3"/>
          <p:cNvSpPr>
            <a:spLocks noGrp="1" noChangeArrowheads="1"/>
          </p:cNvSpPr>
          <p:nvPr>
            <p:ph type="body" idx="1"/>
          </p:nvPr>
        </p:nvSpPr>
        <p:spPr/>
        <p:txBody>
          <a:bodyPr/>
          <a:lstStyle/>
          <a:p>
            <a:pPr lvl="1"/>
            <a:r>
              <a:rPr lang="zh-CN" altLang="en-US" b="1" smtClean="0"/>
              <a:t>选择重传（</a:t>
            </a:r>
            <a:r>
              <a:rPr lang="en-US" altLang="zh-CN" b="1" smtClean="0"/>
              <a:t>selective repeat</a:t>
            </a:r>
            <a:r>
              <a:rPr lang="zh-CN" altLang="en-US" b="1" smtClean="0"/>
              <a:t>）</a:t>
            </a:r>
          </a:p>
          <a:p>
            <a:pPr lvl="2"/>
            <a:r>
              <a:rPr lang="zh-CN" altLang="en-US" b="1" smtClean="0"/>
              <a:t>接收窗口大于</a:t>
            </a:r>
            <a:r>
              <a:rPr lang="en-US" altLang="zh-CN" b="1" smtClean="0"/>
              <a:t>1</a:t>
            </a:r>
            <a:r>
              <a:rPr lang="zh-CN" altLang="en-US" b="1" smtClean="0"/>
              <a:t>，先暂存出错帧的后继帧；</a:t>
            </a:r>
          </a:p>
          <a:p>
            <a:pPr lvl="2"/>
            <a:r>
              <a:rPr lang="zh-CN" altLang="en-US" b="1" smtClean="0"/>
              <a:t>只重传坏帧；</a:t>
            </a:r>
          </a:p>
          <a:p>
            <a:pPr lvl="2"/>
            <a:r>
              <a:rPr lang="zh-CN" altLang="en-US" b="1" smtClean="0"/>
              <a:t>对最高序号的帧进行确认；</a:t>
            </a:r>
          </a:p>
          <a:p>
            <a:pPr lvl="2"/>
            <a:r>
              <a:rPr lang="zh-CN" altLang="en-US" b="1" smtClean="0"/>
              <a:t>接收窗口较大时，需较大缓冲区。</a:t>
            </a:r>
          </a:p>
          <a:p>
            <a:pPr lvl="2"/>
            <a:r>
              <a:rPr lang="en-US" altLang="zh-CN" b="1" smtClean="0"/>
              <a:t>Fig. 3-15(b)</a:t>
            </a:r>
          </a:p>
          <a:p>
            <a:pPr lvl="3"/>
            <a:r>
              <a:rPr lang="zh-CN" altLang="en-US" sz="1800" b="1" smtClean="0"/>
              <a:t>注意：</a:t>
            </a:r>
            <a:r>
              <a:rPr lang="en-US" altLang="zh-CN" sz="1800" b="1" smtClean="0"/>
              <a:t>Fig. 3-15(b)</a:t>
            </a:r>
            <a:r>
              <a:rPr lang="zh-CN" altLang="en-US" sz="1800" b="1" smtClean="0"/>
              <a:t>中可能出现的错误</a:t>
            </a:r>
          </a:p>
        </p:txBody>
      </p:sp>
      <p:graphicFrame>
        <p:nvGraphicFramePr>
          <p:cNvPr id="8194" name="Object 0"/>
          <p:cNvGraphicFramePr>
            <a:graphicFrameLocks noChangeAspect="1"/>
          </p:cNvGraphicFramePr>
          <p:nvPr/>
        </p:nvGraphicFramePr>
        <p:xfrm>
          <a:off x="1524000" y="3581400"/>
          <a:ext cx="5915025" cy="2133600"/>
        </p:xfrm>
        <a:graphic>
          <a:graphicData uri="http://schemas.openxmlformats.org/presentationml/2006/ole">
            <mc:AlternateContent xmlns:mc="http://schemas.openxmlformats.org/markup-compatibility/2006">
              <mc:Choice xmlns:v="urn:schemas-microsoft-com:vml" Requires="v">
                <p:oleObj spid="_x0000_s8195" name="位图图像" r:id="rId3" imgW="5761905" imgH="1733333" progId="PBrush">
                  <p:embed/>
                </p:oleObj>
              </mc:Choice>
              <mc:Fallback>
                <p:oleObj name="位图图像" r:id="rId3" imgW="5761905" imgH="1733333" progId="PBrush">
                  <p:embed/>
                  <p:pic>
                    <p:nvPicPr>
                      <p:cNvPr id="0"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3581400"/>
                        <a:ext cx="5915025" cy="21336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zh-CN" smtClean="0"/>
              <a:t>3.4	</a:t>
            </a:r>
            <a:r>
              <a:rPr lang="zh-CN" altLang="en-US" smtClean="0"/>
              <a:t>滑动窗口协议（</a:t>
            </a:r>
            <a:r>
              <a:rPr lang="en-US" altLang="zh-CN" smtClean="0"/>
              <a:t>8</a:t>
            </a:r>
            <a:r>
              <a:rPr lang="zh-CN" altLang="en-US" smtClean="0"/>
              <a:t>）</a:t>
            </a:r>
          </a:p>
        </p:txBody>
      </p:sp>
      <p:sp>
        <p:nvSpPr>
          <p:cNvPr id="44035" name="Rectangle 3"/>
          <p:cNvSpPr>
            <a:spLocks noGrp="1" noChangeArrowheads="1"/>
          </p:cNvSpPr>
          <p:nvPr>
            <p:ph type="body" idx="1"/>
          </p:nvPr>
        </p:nvSpPr>
        <p:spPr/>
        <p:txBody>
          <a:bodyPr/>
          <a:lstStyle/>
          <a:p>
            <a:pPr>
              <a:lnSpc>
                <a:spcPct val="80000"/>
              </a:lnSpc>
            </a:pPr>
            <a:r>
              <a:rPr lang="zh-CN" altLang="en-US" sz="2000" b="1" smtClean="0"/>
              <a:t>退后</a:t>
            </a:r>
            <a:r>
              <a:rPr lang="en-US" altLang="zh-CN" sz="2000" b="1" smtClean="0"/>
              <a:t>n</a:t>
            </a:r>
            <a:r>
              <a:rPr lang="zh-CN" altLang="en-US" sz="2000" b="1" smtClean="0"/>
              <a:t>帧协议</a:t>
            </a:r>
          </a:p>
          <a:p>
            <a:pPr lvl="1">
              <a:lnSpc>
                <a:spcPct val="80000"/>
              </a:lnSpc>
            </a:pPr>
            <a:r>
              <a:rPr lang="zh-CN" altLang="en-US" sz="1800" b="1" smtClean="0"/>
              <a:t>发送方有流量控制，为重传设缓冲；</a:t>
            </a:r>
          </a:p>
          <a:p>
            <a:pPr lvl="2">
              <a:lnSpc>
                <a:spcPct val="80000"/>
              </a:lnSpc>
            </a:pPr>
            <a:r>
              <a:rPr lang="zh-CN" altLang="en-US" sz="1800" b="1" smtClean="0"/>
              <a:t>发送窗口未满，</a:t>
            </a:r>
            <a:r>
              <a:rPr lang="en-US" altLang="zh-CN" sz="1800" b="1" smtClean="0"/>
              <a:t>EnableNetworkLayer</a:t>
            </a:r>
          </a:p>
          <a:p>
            <a:pPr lvl="2">
              <a:lnSpc>
                <a:spcPct val="80000"/>
              </a:lnSpc>
            </a:pPr>
            <a:r>
              <a:rPr lang="zh-CN" altLang="en-US" sz="1800" b="1" smtClean="0"/>
              <a:t>发送窗口满，</a:t>
            </a:r>
            <a:r>
              <a:rPr lang="en-US" altLang="zh-CN" sz="1800" b="1" smtClean="0"/>
              <a:t>DisableNetworkLayer</a:t>
            </a:r>
          </a:p>
          <a:p>
            <a:pPr lvl="1">
              <a:lnSpc>
                <a:spcPct val="80000"/>
              </a:lnSpc>
            </a:pPr>
            <a:r>
              <a:rPr lang="zh-CN" altLang="en-US" sz="1800" b="1" smtClean="0"/>
              <a:t>发送窗口大小 </a:t>
            </a:r>
            <a:r>
              <a:rPr lang="en-US" altLang="zh-CN" sz="1800" b="1" smtClean="0"/>
              <a:t>&lt; </a:t>
            </a:r>
            <a:r>
              <a:rPr lang="zh-CN" altLang="en-US" sz="1800" b="1" smtClean="0"/>
              <a:t>序号个数（</a:t>
            </a:r>
            <a:r>
              <a:rPr lang="en-US" altLang="zh-CN" sz="1800" b="1" smtClean="0"/>
              <a:t>MaxSeq + 1</a:t>
            </a:r>
            <a:r>
              <a:rPr lang="zh-CN" altLang="en-US" sz="1800" b="1" smtClean="0"/>
              <a:t>）；</a:t>
            </a:r>
          </a:p>
          <a:p>
            <a:pPr lvl="2">
              <a:lnSpc>
                <a:spcPct val="80000"/>
              </a:lnSpc>
            </a:pPr>
            <a:r>
              <a:rPr lang="zh-CN" altLang="zh-CN" sz="1800" b="1" smtClean="0"/>
              <a:t>考虑</a:t>
            </a:r>
            <a:r>
              <a:rPr lang="en-US" altLang="zh-CN" sz="1800" b="1" smtClean="0"/>
              <a:t>MaxSeq = 7</a:t>
            </a:r>
            <a:r>
              <a:rPr lang="zh-CN" altLang="zh-CN" sz="1800" b="1" smtClean="0"/>
              <a:t>的情况</a:t>
            </a:r>
          </a:p>
          <a:p>
            <a:pPr lvl="3">
              <a:lnSpc>
                <a:spcPct val="80000"/>
              </a:lnSpc>
              <a:buFont typeface="Monotype Sorts" pitchFamily="2" charset="2"/>
              <a:buNone/>
            </a:pPr>
            <a:r>
              <a:rPr lang="zh-CN" altLang="zh-CN" sz="1800" b="1" smtClean="0"/>
              <a:t>1  发送方发送</a:t>
            </a:r>
            <a:r>
              <a:rPr lang="zh-CN" altLang="en-US" sz="1800" b="1" smtClean="0"/>
              <a:t>帧 </a:t>
            </a:r>
            <a:r>
              <a:rPr lang="en-US" altLang="zh-CN" sz="1800" b="1" smtClean="0"/>
              <a:t>0 ~ 7</a:t>
            </a:r>
            <a:r>
              <a:rPr lang="zh-CN" altLang="en-US" sz="1800" b="1" smtClean="0"/>
              <a:t>；</a:t>
            </a:r>
          </a:p>
          <a:p>
            <a:pPr lvl="3">
              <a:lnSpc>
                <a:spcPct val="80000"/>
              </a:lnSpc>
              <a:buFont typeface="Monotype Sorts" pitchFamily="2" charset="2"/>
              <a:buNone/>
            </a:pPr>
            <a:r>
              <a:rPr lang="en-US" altLang="zh-CN" sz="1800" b="1" smtClean="0"/>
              <a:t>2  </a:t>
            </a:r>
            <a:r>
              <a:rPr lang="zh-CN" altLang="en-US" sz="1800" b="1" smtClean="0"/>
              <a:t>序号为 </a:t>
            </a:r>
            <a:r>
              <a:rPr lang="en-US" altLang="zh-CN" sz="1800" b="1" smtClean="0"/>
              <a:t>7 </a:t>
            </a:r>
            <a:r>
              <a:rPr lang="zh-CN" altLang="en-US" sz="1800" b="1" smtClean="0"/>
              <a:t>的帧的确认被捎带回发送方；</a:t>
            </a:r>
          </a:p>
          <a:p>
            <a:pPr lvl="3">
              <a:lnSpc>
                <a:spcPct val="80000"/>
              </a:lnSpc>
              <a:buFont typeface="Monotype Sorts" pitchFamily="2" charset="2"/>
              <a:buNone/>
            </a:pPr>
            <a:r>
              <a:rPr lang="en-US" altLang="zh-CN" sz="1800" b="1" smtClean="0"/>
              <a:t>3  </a:t>
            </a:r>
            <a:r>
              <a:rPr lang="zh-CN" altLang="en-US" sz="1800" b="1" smtClean="0"/>
              <a:t>发送方发送另外 </a:t>
            </a:r>
            <a:r>
              <a:rPr lang="en-US" altLang="zh-CN" sz="1800" b="1" smtClean="0"/>
              <a:t>8 </a:t>
            </a:r>
            <a:r>
              <a:rPr lang="zh-CN" altLang="en-US" sz="1800" b="1" smtClean="0"/>
              <a:t>个帧，序号为 </a:t>
            </a:r>
            <a:r>
              <a:rPr lang="en-US" altLang="zh-CN" sz="1800" b="1" smtClean="0"/>
              <a:t>0 ~ 7</a:t>
            </a:r>
            <a:r>
              <a:rPr lang="zh-CN" altLang="en-US" sz="1800" b="1" smtClean="0"/>
              <a:t>；</a:t>
            </a:r>
          </a:p>
          <a:p>
            <a:pPr lvl="3">
              <a:lnSpc>
                <a:spcPct val="80000"/>
              </a:lnSpc>
              <a:buFont typeface="Monotype Sorts" pitchFamily="2" charset="2"/>
              <a:buNone/>
            </a:pPr>
            <a:r>
              <a:rPr lang="en-US" altLang="zh-CN" sz="1800" b="1" smtClean="0"/>
              <a:t>4  </a:t>
            </a:r>
            <a:r>
              <a:rPr lang="zh-CN" altLang="en-US" sz="1800" b="1" smtClean="0"/>
              <a:t>另一个对帧 </a:t>
            </a:r>
            <a:r>
              <a:rPr lang="en-US" altLang="zh-CN" sz="1800" b="1" smtClean="0"/>
              <a:t>7 </a:t>
            </a:r>
            <a:r>
              <a:rPr lang="zh-CN" altLang="en-US" sz="1800" b="1" smtClean="0"/>
              <a:t>的捎带确认返回。</a:t>
            </a:r>
          </a:p>
          <a:p>
            <a:pPr lvl="2">
              <a:lnSpc>
                <a:spcPct val="80000"/>
              </a:lnSpc>
              <a:buFontTx/>
              <a:buNone/>
            </a:pPr>
            <a:r>
              <a:rPr lang="zh-CN" altLang="en-US" sz="1800" b="1" smtClean="0"/>
              <a:t>   问题：第二次发送的 </a:t>
            </a:r>
            <a:r>
              <a:rPr lang="en-US" altLang="zh-CN" sz="1800" b="1" smtClean="0"/>
              <a:t>8 </a:t>
            </a:r>
            <a:r>
              <a:rPr lang="zh-CN" altLang="en-US" sz="1800" b="1" smtClean="0"/>
              <a:t>个帧成功了还是丢失了？</a:t>
            </a:r>
          </a:p>
          <a:p>
            <a:pPr lvl="1">
              <a:lnSpc>
                <a:spcPct val="80000"/>
              </a:lnSpc>
            </a:pPr>
            <a:r>
              <a:rPr lang="zh-CN" altLang="en-US" sz="1800" b="1" smtClean="0"/>
              <a:t>退后</a:t>
            </a:r>
            <a:r>
              <a:rPr lang="en-US" altLang="zh-CN" sz="1800" b="1" smtClean="0"/>
              <a:t>n</a:t>
            </a:r>
            <a:r>
              <a:rPr lang="zh-CN" altLang="en-US" sz="1800" b="1" smtClean="0"/>
              <a:t>帧重发；</a:t>
            </a:r>
          </a:p>
          <a:p>
            <a:pPr lvl="1">
              <a:lnSpc>
                <a:spcPct val="80000"/>
              </a:lnSpc>
            </a:pPr>
            <a:r>
              <a:rPr lang="zh-CN" altLang="en-US" sz="1800" b="1" smtClean="0"/>
              <a:t>由于有多个未确认帧，设多个计时器。</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zh-CN" smtClean="0"/>
              <a:t>3.4	</a:t>
            </a:r>
            <a:r>
              <a:rPr lang="zh-CN" altLang="en-US" smtClean="0"/>
              <a:t>滑动窗口协议（</a:t>
            </a:r>
            <a:r>
              <a:rPr lang="en-US" altLang="zh-CN" smtClean="0"/>
              <a:t>9</a:t>
            </a:r>
            <a:r>
              <a:rPr lang="zh-CN" altLang="en-US" smtClean="0"/>
              <a:t>）</a:t>
            </a:r>
          </a:p>
        </p:txBody>
      </p:sp>
      <p:sp>
        <p:nvSpPr>
          <p:cNvPr id="45059" name="Rectangle 3"/>
          <p:cNvSpPr>
            <a:spLocks noGrp="1" noChangeArrowheads="1"/>
          </p:cNvSpPr>
          <p:nvPr>
            <p:ph type="body" idx="1"/>
          </p:nvPr>
        </p:nvSpPr>
        <p:spPr/>
        <p:txBody>
          <a:bodyPr/>
          <a:lstStyle/>
          <a:p>
            <a:pPr lvl="1"/>
            <a:r>
              <a:rPr lang="zh-CN" altLang="en-US" b="1" smtClean="0"/>
              <a:t>工作过程			</a:t>
            </a:r>
          </a:p>
          <a:p>
            <a:pPr lvl="2"/>
            <a:r>
              <a:rPr lang="en-US" altLang="zh-CN" b="1" smtClean="0"/>
              <a:t>Fig. 3-16</a:t>
            </a:r>
          </a:p>
          <a:p>
            <a:pPr lvl="1"/>
            <a:r>
              <a:rPr lang="zh-CN" altLang="en-US" b="1" smtClean="0"/>
              <a:t>计时器实现		</a:t>
            </a:r>
          </a:p>
          <a:p>
            <a:pPr lvl="2"/>
            <a:r>
              <a:rPr lang="en-US" altLang="zh-CN" b="1" smtClean="0"/>
              <a:t>Fig. 3-17</a:t>
            </a:r>
          </a:p>
          <a:p>
            <a:endParaRPr lang="en-US" altLang="zh-CN" b="1" smtClean="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3"/>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ChangeArrowheads="1"/>
          </p:cNvSpPr>
          <p:nvPr/>
        </p:nvSpPr>
        <p:spPr bwMode="auto">
          <a:xfrm>
            <a:off x="0" y="914400"/>
            <a:ext cx="9144000" cy="533400"/>
          </a:xfrm>
          <a:prstGeom prst="rect">
            <a:avLst/>
          </a:prstGeom>
          <a:solidFill>
            <a:schemeClr val="tx1"/>
          </a:solidFill>
          <a:ln w="19050">
            <a:noFill/>
            <a:miter lim="800000"/>
            <a:headEnd/>
            <a:tailEnd/>
          </a:ln>
        </p:spPr>
        <p:txBody>
          <a:bodyPr wrap="none" anchor="ctr"/>
          <a:lstStyle/>
          <a:p>
            <a:endParaRPr lang="zh-CN" altLang="en-US"/>
          </a:p>
        </p:txBody>
      </p:sp>
      <p:pic>
        <p:nvPicPr>
          <p:cNvPr id="47107" name="Picture 2"/>
          <p:cNvPicPr>
            <a:picLocks noChangeAspect="1" noChangeArrowheads="1"/>
          </p:cNvPicPr>
          <p:nvPr/>
        </p:nvPicPr>
        <p:blipFill>
          <a:blip r:embed="rId2"/>
          <a:srcRect/>
          <a:stretch>
            <a:fillRect/>
          </a:stretch>
        </p:blipFill>
        <p:spPr bwMode="auto">
          <a:xfrm>
            <a:off x="304800" y="457200"/>
            <a:ext cx="8839200" cy="5943600"/>
          </a:xfrm>
          <a:prstGeom prst="rect">
            <a:avLst/>
          </a:prstGeom>
          <a:noFill/>
          <a:ln w="9525">
            <a:noFill/>
            <a:miter lim="800000"/>
            <a:headEnd/>
            <a:tailEnd/>
          </a:ln>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4"/>
          <p:cNvSpPr>
            <a:spLocks noChangeArrowheads="1"/>
          </p:cNvSpPr>
          <p:nvPr/>
        </p:nvSpPr>
        <p:spPr bwMode="auto">
          <a:xfrm>
            <a:off x="0" y="914400"/>
            <a:ext cx="9144000" cy="533400"/>
          </a:xfrm>
          <a:prstGeom prst="rect">
            <a:avLst/>
          </a:prstGeom>
          <a:solidFill>
            <a:schemeClr val="tx1"/>
          </a:solidFill>
          <a:ln w="19050">
            <a:noFill/>
            <a:miter lim="800000"/>
            <a:headEnd/>
            <a:tailEnd/>
          </a:ln>
        </p:spPr>
        <p:txBody>
          <a:bodyPr wrap="none" anchor="ctr"/>
          <a:lstStyle/>
          <a:p>
            <a:endParaRPr lang="zh-CN" altLang="en-US"/>
          </a:p>
        </p:txBody>
      </p:sp>
      <p:pic>
        <p:nvPicPr>
          <p:cNvPr id="48131" name="Picture 3"/>
          <p:cNvPicPr>
            <a:picLocks noChangeAspect="1" noChangeArrowheads="1"/>
          </p:cNvPicPr>
          <p:nvPr/>
        </p:nvPicPr>
        <p:blipFill>
          <a:blip r:embed="rId2"/>
          <a:srcRect/>
          <a:stretch>
            <a:fillRect/>
          </a:stretch>
        </p:blipFill>
        <p:spPr bwMode="auto">
          <a:xfrm>
            <a:off x="304800" y="0"/>
            <a:ext cx="8610600" cy="6858000"/>
          </a:xfrm>
          <a:prstGeom prst="rect">
            <a:avLst/>
          </a:prstGeom>
          <a:noFill/>
          <a:ln w="9525">
            <a:noFill/>
            <a:miter lim="800000"/>
            <a:headEnd/>
            <a:tailEnd/>
          </a:ln>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ChangeArrowheads="1"/>
          </p:cNvSpPr>
          <p:nvPr/>
        </p:nvSpPr>
        <p:spPr bwMode="auto">
          <a:xfrm>
            <a:off x="0" y="914400"/>
            <a:ext cx="9144000" cy="533400"/>
          </a:xfrm>
          <a:prstGeom prst="rect">
            <a:avLst/>
          </a:prstGeom>
          <a:solidFill>
            <a:schemeClr val="tx1"/>
          </a:solidFill>
          <a:ln w="19050">
            <a:noFill/>
            <a:miter lim="800000"/>
            <a:headEnd/>
            <a:tailEnd/>
          </a:ln>
        </p:spPr>
        <p:txBody>
          <a:bodyPr wrap="none" anchor="ctr"/>
          <a:lstStyle/>
          <a:p>
            <a:endParaRPr lang="zh-CN" altLang="en-US"/>
          </a:p>
        </p:txBody>
      </p:sp>
      <p:pic>
        <p:nvPicPr>
          <p:cNvPr id="49155" name="Picture 2"/>
          <p:cNvPicPr>
            <a:picLocks noChangeAspect="1" noChangeArrowheads="1"/>
          </p:cNvPicPr>
          <p:nvPr/>
        </p:nvPicPr>
        <p:blipFill>
          <a:blip r:embed="rId2"/>
          <a:srcRect/>
          <a:stretch>
            <a:fillRect/>
          </a:stretch>
        </p:blipFill>
        <p:spPr bwMode="auto">
          <a:xfrm>
            <a:off x="304800" y="609600"/>
            <a:ext cx="8305800" cy="56388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srcRect/>
          <a:stretch>
            <a:fillRect/>
          </a:stretch>
        </p:blipFill>
        <p:spPr bwMode="auto">
          <a:xfrm>
            <a:off x="762000" y="571500"/>
            <a:ext cx="7620000" cy="5715000"/>
          </a:xfrm>
          <a:prstGeom prst="rect">
            <a:avLst/>
          </a:prstGeom>
          <a:noFill/>
          <a:ln w="9525">
            <a:noFill/>
            <a:miter lim="800000"/>
            <a:headEnd/>
            <a:tailEnd/>
          </a:ln>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357158" y="285728"/>
            <a:ext cx="8305800" cy="5638800"/>
          </a:xfrm>
          <a:prstGeom prst="rect">
            <a:avLst/>
          </a:prstGeom>
          <a:noFill/>
          <a:ln w="9525">
            <a:noFill/>
            <a:miter lim="800000"/>
            <a:headEnd/>
            <a:tailEnd/>
          </a:ln>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竖排文字占位符 2"/>
          <p:cNvSpPr>
            <a:spLocks noGrp="1"/>
          </p:cNvSpPr>
          <p:nvPr>
            <p:ph type="body" orient="vert" idx="1"/>
          </p:nvPr>
        </p:nvSpPr>
        <p:spPr/>
        <p:txBody>
          <a:bodyPr/>
          <a:lstStyle/>
          <a:p>
            <a:endParaRPr lang="zh-CN" altLang="en-US" dirty="0"/>
          </a:p>
        </p:txBody>
      </p:sp>
      <p:pic>
        <p:nvPicPr>
          <p:cNvPr id="4" name="Picture 2"/>
          <p:cNvPicPr>
            <a:picLocks noChangeAspect="1" noChangeArrowheads="1"/>
          </p:cNvPicPr>
          <p:nvPr/>
        </p:nvPicPr>
        <p:blipFill>
          <a:blip r:embed="rId2"/>
          <a:srcRect/>
          <a:stretch>
            <a:fillRect/>
          </a:stretch>
        </p:blipFill>
        <p:spPr bwMode="auto">
          <a:xfrm>
            <a:off x="419100" y="609600"/>
            <a:ext cx="8305800" cy="5638800"/>
          </a:xfrm>
          <a:prstGeom prst="rect">
            <a:avLst/>
          </a:prstGeom>
          <a:noFill/>
          <a:ln w="9525">
            <a:noFill/>
            <a:miter lim="800000"/>
            <a:headEnd/>
            <a:tailEnd/>
          </a:ln>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竖排文字占位符 2"/>
          <p:cNvSpPr>
            <a:spLocks noGrp="1"/>
          </p:cNvSpPr>
          <p:nvPr>
            <p:ph type="body" orient="vert" idx="1"/>
          </p:nvPr>
        </p:nvSpPr>
        <p:spPr/>
        <p:txBody>
          <a:bodyPr/>
          <a:lstStyle/>
          <a:p>
            <a:endParaRPr lang="zh-CN" altLang="en-US" dirty="0"/>
          </a:p>
        </p:txBody>
      </p:sp>
      <p:pic>
        <p:nvPicPr>
          <p:cNvPr id="4" name="Picture 2"/>
          <p:cNvPicPr>
            <a:picLocks noChangeAspect="1" noChangeArrowheads="1"/>
          </p:cNvPicPr>
          <p:nvPr/>
        </p:nvPicPr>
        <p:blipFill>
          <a:blip r:embed="rId2"/>
          <a:srcRect/>
          <a:stretch>
            <a:fillRect/>
          </a:stretch>
        </p:blipFill>
        <p:spPr bwMode="auto">
          <a:xfrm>
            <a:off x="428596" y="571480"/>
            <a:ext cx="8305800" cy="5638800"/>
          </a:xfrm>
          <a:prstGeom prst="rect">
            <a:avLst/>
          </a:prstGeom>
          <a:noFill/>
          <a:ln w="9525">
            <a:noFill/>
            <a:miter lim="800000"/>
            <a:headEnd/>
            <a:tailEnd/>
          </a:ln>
        </p:spPr>
      </p:pic>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22313" y="3500438"/>
            <a:ext cx="7772400" cy="2268537"/>
          </a:xfrm>
        </p:spPr>
        <p:txBody>
          <a:bodyPr/>
          <a:lstStyle/>
          <a:p>
            <a:pPr algn="ctr"/>
            <a:r>
              <a:rPr lang="zh-CN" altLang="en-US" dirty="0" smtClean="0">
                <a:solidFill>
                  <a:srgbClr val="FF0000"/>
                </a:solidFill>
              </a:rPr>
              <a:t>谢谢！</a:t>
            </a:r>
            <a:endParaRPr lang="zh-CN" altLang="en-US" dirty="0">
              <a:solidFill>
                <a:srgbClr val="FF0000"/>
              </a:solidFill>
            </a:endParaRPr>
          </a:p>
        </p:txBody>
      </p:sp>
      <p:sp>
        <p:nvSpPr>
          <p:cNvPr id="3" name="文本占位符 2"/>
          <p:cNvSpPr>
            <a:spLocks noGrp="1"/>
          </p:cNvSpPr>
          <p:nvPr>
            <p:ph type="body" idx="1"/>
          </p:nvPr>
        </p:nvSpPr>
        <p:spPr>
          <a:xfrm>
            <a:off x="722313" y="2906713"/>
            <a:ext cx="7772400" cy="593725"/>
          </a:xfrm>
        </p:spPr>
        <p:txBody>
          <a:bodyPr/>
          <a:lstStyle/>
          <a:p>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zh-CN" smtClean="0"/>
              <a:t>3.1	</a:t>
            </a:r>
            <a:r>
              <a:rPr lang="zh-CN" altLang="en-US" smtClean="0"/>
              <a:t>定义和功能（</a:t>
            </a:r>
            <a:r>
              <a:rPr lang="en-US" altLang="zh-CN" smtClean="0"/>
              <a:t>1</a:t>
            </a:r>
            <a:r>
              <a:rPr lang="zh-CN" altLang="en-US" smtClean="0"/>
              <a:t>）</a:t>
            </a:r>
          </a:p>
        </p:txBody>
      </p:sp>
      <p:sp>
        <p:nvSpPr>
          <p:cNvPr id="13315" name="Rectangle 3"/>
          <p:cNvSpPr>
            <a:spLocks noGrp="1" noChangeArrowheads="1"/>
          </p:cNvSpPr>
          <p:nvPr>
            <p:ph type="body" idx="1"/>
          </p:nvPr>
        </p:nvSpPr>
        <p:spPr/>
        <p:txBody>
          <a:bodyPr/>
          <a:lstStyle/>
          <a:p>
            <a:pPr marL="388938" indent="-388938">
              <a:lnSpc>
                <a:spcPct val="80000"/>
              </a:lnSpc>
              <a:spcAft>
                <a:spcPct val="30000"/>
              </a:spcAft>
              <a:buFont typeface="Wingdings" pitchFamily="2" charset="2"/>
              <a:buNone/>
            </a:pPr>
            <a:r>
              <a:rPr lang="en-US" altLang="zh-CN" sz="2000" b="1" dirty="0" smtClean="0"/>
              <a:t>3.1.1  </a:t>
            </a:r>
            <a:r>
              <a:rPr lang="zh-CN" altLang="en-US" sz="2000" b="1" dirty="0" smtClean="0"/>
              <a:t>定义</a:t>
            </a:r>
          </a:p>
          <a:p>
            <a:pPr marL="388938" indent="-388938">
              <a:lnSpc>
                <a:spcPct val="80000"/>
              </a:lnSpc>
              <a:spcAft>
                <a:spcPct val="30000"/>
              </a:spcAft>
            </a:pPr>
            <a:r>
              <a:rPr lang="zh-CN" altLang="en-US" sz="2000" b="1" dirty="0" smtClean="0"/>
              <a:t>要解决的问题</a:t>
            </a:r>
          </a:p>
          <a:p>
            <a:pPr marL="1050925" lvl="1" indent="-285750">
              <a:lnSpc>
                <a:spcPct val="80000"/>
              </a:lnSpc>
              <a:spcAft>
                <a:spcPct val="30000"/>
              </a:spcAft>
            </a:pPr>
            <a:r>
              <a:rPr lang="zh-CN" altLang="en-US" sz="1800" b="1" dirty="0" smtClean="0"/>
              <a:t>如何在有差错的线路上，进行无差错传输。</a:t>
            </a:r>
          </a:p>
          <a:p>
            <a:pPr marL="388938" indent="-388938">
              <a:lnSpc>
                <a:spcPct val="80000"/>
              </a:lnSpc>
            </a:pPr>
            <a:r>
              <a:rPr lang="en-US" altLang="zh-CN" sz="2000" b="1" dirty="0" smtClean="0"/>
              <a:t>ISO</a:t>
            </a:r>
            <a:r>
              <a:rPr lang="zh-CN" altLang="en-US" sz="2000" b="1" dirty="0" smtClean="0"/>
              <a:t>关于数据链路层的定义</a:t>
            </a:r>
          </a:p>
          <a:p>
            <a:pPr marL="1050925" lvl="1" indent="-285750">
              <a:lnSpc>
                <a:spcPct val="80000"/>
              </a:lnSpc>
            </a:pPr>
            <a:r>
              <a:rPr lang="zh-CN" altLang="en-US" sz="1800" b="1" dirty="0" smtClean="0"/>
              <a:t>数据链路层的目的是为了提供功能上和规程上的方法，以便建立、维护和释放网络实体间的数据链路。</a:t>
            </a:r>
          </a:p>
          <a:p>
            <a:pPr marL="388938" indent="-388938">
              <a:lnSpc>
                <a:spcPct val="80000"/>
              </a:lnSpc>
              <a:spcAft>
                <a:spcPct val="30000"/>
              </a:spcAft>
            </a:pPr>
            <a:r>
              <a:rPr lang="zh-CN" altLang="en-US" sz="2000" b="1" dirty="0" smtClean="0"/>
              <a:t>结点（</a:t>
            </a:r>
            <a:r>
              <a:rPr lang="en-US" altLang="zh-CN" sz="2000" b="1" dirty="0" smtClean="0"/>
              <a:t>node</a:t>
            </a:r>
            <a:r>
              <a:rPr lang="zh-CN" altLang="en-US" sz="2000" b="1" dirty="0" smtClean="0"/>
              <a:t>）：网络中的主机（</a:t>
            </a:r>
            <a:r>
              <a:rPr lang="en-US" altLang="zh-CN" sz="2000" b="1" dirty="0" smtClean="0"/>
              <a:t>host</a:t>
            </a:r>
            <a:r>
              <a:rPr lang="zh-CN" altLang="en-US" sz="2000" b="1" dirty="0" smtClean="0"/>
              <a:t>）和路由器（</a:t>
            </a:r>
            <a:r>
              <a:rPr lang="en-US" altLang="zh-CN" sz="2000" b="1" dirty="0" smtClean="0"/>
              <a:t>router</a:t>
            </a:r>
            <a:r>
              <a:rPr lang="zh-CN" altLang="en-US" sz="2000" b="1" dirty="0" smtClean="0"/>
              <a:t>）称为结点</a:t>
            </a:r>
          </a:p>
          <a:p>
            <a:pPr marL="388938" indent="-388938">
              <a:lnSpc>
                <a:spcPct val="80000"/>
              </a:lnSpc>
              <a:spcAft>
                <a:spcPct val="30000"/>
              </a:spcAft>
            </a:pPr>
            <a:r>
              <a:rPr lang="zh-CN" altLang="en-US" sz="2000" b="1" dirty="0" smtClean="0"/>
              <a:t>链路（</a:t>
            </a:r>
            <a:r>
              <a:rPr lang="en-US" altLang="zh-CN" sz="2000" b="1" dirty="0" smtClean="0"/>
              <a:t>link</a:t>
            </a:r>
            <a:r>
              <a:rPr lang="zh-CN" altLang="en-US" sz="2000" b="1" dirty="0" smtClean="0"/>
              <a:t>）：通信路径上连接相邻结点的通信信道称为链路。</a:t>
            </a:r>
          </a:p>
          <a:p>
            <a:pPr marL="388938" indent="-388938">
              <a:lnSpc>
                <a:spcPct val="80000"/>
              </a:lnSpc>
              <a:spcAft>
                <a:spcPct val="30000"/>
              </a:spcAft>
            </a:pPr>
            <a:r>
              <a:rPr lang="zh-CN" altLang="en-US" sz="2000" b="1" dirty="0" smtClean="0"/>
              <a:t>数据链路层协议定义了一条链路的两个结点间交换的数据单元格式，以及结点发送和接收数据单元的动作。</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388938" indent="-388938">
              <a:lnSpc>
                <a:spcPct val="80000"/>
              </a:lnSpc>
              <a:spcAft>
                <a:spcPct val="30000"/>
              </a:spcAft>
              <a:buNone/>
            </a:pPr>
            <a:r>
              <a:rPr lang="en-US" altLang="zh-CN" sz="2000" b="1" dirty="0" smtClean="0"/>
              <a:t>3.1.1  </a:t>
            </a:r>
            <a:r>
              <a:rPr lang="zh-CN" altLang="en-US" sz="2000" b="1" dirty="0" smtClean="0"/>
              <a:t>定义</a:t>
            </a:r>
          </a:p>
          <a:p>
            <a:pPr marL="388938" indent="-388938">
              <a:lnSpc>
                <a:spcPct val="80000"/>
              </a:lnSpc>
              <a:spcAft>
                <a:spcPct val="30000"/>
              </a:spcAft>
            </a:pPr>
            <a:r>
              <a:rPr lang="zh-CN" altLang="en-US" sz="2000" b="1" dirty="0" smtClean="0"/>
              <a:t>要解决的问题</a:t>
            </a:r>
          </a:p>
          <a:p>
            <a:pPr marL="1050925" lvl="1" indent="-285750">
              <a:lnSpc>
                <a:spcPct val="80000"/>
              </a:lnSpc>
              <a:spcAft>
                <a:spcPct val="30000"/>
              </a:spcAft>
            </a:pPr>
            <a:r>
              <a:rPr lang="zh-CN" altLang="en-US" sz="1800" b="1" dirty="0" smtClean="0"/>
              <a:t>如何在有差错的线路上，进行无差错传输。</a:t>
            </a:r>
          </a:p>
          <a:p>
            <a:pPr marL="388938" indent="-388938">
              <a:lnSpc>
                <a:spcPct val="80000"/>
              </a:lnSpc>
            </a:pPr>
            <a:r>
              <a:rPr lang="en-US" altLang="zh-CN" sz="2000" b="1" dirty="0" smtClean="0"/>
              <a:t>ISO</a:t>
            </a:r>
            <a:r>
              <a:rPr lang="zh-CN" altLang="en-US" sz="2000" b="1" dirty="0" smtClean="0"/>
              <a:t>关于数据链路层的定义</a:t>
            </a:r>
          </a:p>
          <a:p>
            <a:pPr marL="1050925" lvl="1" indent="-285750">
              <a:lnSpc>
                <a:spcPct val="80000"/>
              </a:lnSpc>
            </a:pPr>
            <a:r>
              <a:rPr lang="zh-CN" altLang="en-US" sz="1800" b="1" dirty="0" smtClean="0"/>
              <a:t>数据链路层的目的是为了提供功能上和规程上的方法，以便建立、维护和释放网络实体间的数据链路。</a:t>
            </a:r>
          </a:p>
          <a:p>
            <a:pPr marL="388938" indent="-388938">
              <a:lnSpc>
                <a:spcPct val="80000"/>
              </a:lnSpc>
              <a:spcAft>
                <a:spcPct val="30000"/>
              </a:spcAft>
            </a:pPr>
            <a:r>
              <a:rPr lang="zh-CN" altLang="en-US" sz="2000" b="1" dirty="0" smtClean="0"/>
              <a:t>结点（</a:t>
            </a:r>
            <a:r>
              <a:rPr lang="en-US" altLang="zh-CN" sz="2000" b="1" dirty="0" smtClean="0"/>
              <a:t>node</a:t>
            </a:r>
            <a:r>
              <a:rPr lang="zh-CN" altLang="en-US" sz="2000" b="1" dirty="0" smtClean="0"/>
              <a:t>）：网络中的主机（</a:t>
            </a:r>
            <a:r>
              <a:rPr lang="en-US" altLang="zh-CN" sz="2000" b="1" dirty="0" smtClean="0"/>
              <a:t>host</a:t>
            </a:r>
            <a:r>
              <a:rPr lang="zh-CN" altLang="en-US" sz="2000" b="1" dirty="0" smtClean="0"/>
              <a:t>）和路由器（</a:t>
            </a:r>
            <a:r>
              <a:rPr lang="en-US" altLang="zh-CN" sz="2000" b="1" dirty="0" smtClean="0"/>
              <a:t>router</a:t>
            </a:r>
            <a:r>
              <a:rPr lang="zh-CN" altLang="en-US" sz="2000" b="1" dirty="0" smtClean="0"/>
              <a:t>）称为结点</a:t>
            </a:r>
          </a:p>
          <a:p>
            <a:pPr marL="388938" indent="-388938">
              <a:lnSpc>
                <a:spcPct val="80000"/>
              </a:lnSpc>
              <a:spcAft>
                <a:spcPct val="30000"/>
              </a:spcAft>
            </a:pPr>
            <a:r>
              <a:rPr lang="zh-CN" altLang="en-US" sz="2000" b="1" dirty="0" smtClean="0"/>
              <a:t>链路（</a:t>
            </a:r>
            <a:r>
              <a:rPr lang="en-US" altLang="zh-CN" sz="2000" b="1" dirty="0" smtClean="0"/>
              <a:t>link</a:t>
            </a:r>
            <a:r>
              <a:rPr lang="zh-CN" altLang="en-US" sz="2000" b="1" dirty="0" smtClean="0"/>
              <a:t>）：通信路径上连接相邻结点的通信信道称为链路。</a:t>
            </a:r>
          </a:p>
          <a:p>
            <a:pPr marL="388938" indent="-388938">
              <a:lnSpc>
                <a:spcPct val="80000"/>
              </a:lnSpc>
              <a:spcAft>
                <a:spcPct val="30000"/>
              </a:spcAft>
            </a:pPr>
            <a:r>
              <a:rPr lang="zh-CN" altLang="en-US" sz="2000" b="1" dirty="0" smtClean="0"/>
              <a:t>数据链路层协议定义了一条链路的两个结点间交换的数据单元格式，以及结点发送和接收数据单元的动作。</a:t>
            </a:r>
          </a:p>
          <a:p>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388938" indent="-388938">
              <a:lnSpc>
                <a:spcPct val="80000"/>
              </a:lnSpc>
              <a:spcAft>
                <a:spcPct val="30000"/>
              </a:spcAft>
              <a:buNone/>
            </a:pPr>
            <a:r>
              <a:rPr lang="en-US" altLang="zh-CN" sz="2000" b="1" dirty="0" smtClean="0"/>
              <a:t>3.1.1  </a:t>
            </a:r>
            <a:r>
              <a:rPr lang="zh-CN" altLang="en-US" sz="2000" b="1" dirty="0" smtClean="0"/>
              <a:t>定义</a:t>
            </a:r>
          </a:p>
          <a:p>
            <a:pPr marL="388938" indent="-388938">
              <a:lnSpc>
                <a:spcPct val="80000"/>
              </a:lnSpc>
              <a:spcAft>
                <a:spcPct val="30000"/>
              </a:spcAft>
            </a:pPr>
            <a:r>
              <a:rPr lang="zh-CN" altLang="en-US" sz="2000" b="1" dirty="0" smtClean="0"/>
              <a:t>要解决的问题</a:t>
            </a:r>
          </a:p>
          <a:p>
            <a:pPr marL="1050925" lvl="1" indent="-285750">
              <a:lnSpc>
                <a:spcPct val="80000"/>
              </a:lnSpc>
              <a:spcAft>
                <a:spcPct val="30000"/>
              </a:spcAft>
            </a:pPr>
            <a:r>
              <a:rPr lang="zh-CN" altLang="en-US" sz="1800" b="1" dirty="0" smtClean="0"/>
              <a:t>如何在有差错的线路上，进行无差错传输。</a:t>
            </a:r>
          </a:p>
          <a:p>
            <a:pPr marL="388938" indent="-388938">
              <a:lnSpc>
                <a:spcPct val="80000"/>
              </a:lnSpc>
            </a:pPr>
            <a:r>
              <a:rPr lang="en-US" altLang="zh-CN" sz="2000" b="1" dirty="0" smtClean="0"/>
              <a:t>ISO</a:t>
            </a:r>
            <a:r>
              <a:rPr lang="zh-CN" altLang="en-US" sz="2000" b="1" dirty="0" smtClean="0"/>
              <a:t>关于数据链路层的定义</a:t>
            </a:r>
          </a:p>
          <a:p>
            <a:pPr marL="1050925" lvl="1" indent="-285750">
              <a:lnSpc>
                <a:spcPct val="80000"/>
              </a:lnSpc>
            </a:pPr>
            <a:r>
              <a:rPr lang="zh-CN" altLang="en-US" sz="1800" b="1" dirty="0" smtClean="0"/>
              <a:t>数据链路层的目的是为了提供功能上和规程上的方法，以便建立、维护和释放网络实体间的数据链路。</a:t>
            </a:r>
          </a:p>
          <a:p>
            <a:pPr marL="388938" indent="-388938">
              <a:lnSpc>
                <a:spcPct val="80000"/>
              </a:lnSpc>
              <a:spcAft>
                <a:spcPct val="30000"/>
              </a:spcAft>
            </a:pPr>
            <a:r>
              <a:rPr lang="zh-CN" altLang="en-US" sz="2000" b="1" dirty="0" smtClean="0"/>
              <a:t>结点（</a:t>
            </a:r>
            <a:r>
              <a:rPr lang="en-US" altLang="zh-CN" sz="2000" b="1" dirty="0" smtClean="0"/>
              <a:t>node</a:t>
            </a:r>
            <a:r>
              <a:rPr lang="zh-CN" altLang="en-US" sz="2000" b="1" dirty="0" smtClean="0"/>
              <a:t>）：网络中的主机（</a:t>
            </a:r>
            <a:r>
              <a:rPr lang="en-US" altLang="zh-CN" sz="2000" b="1" dirty="0" smtClean="0"/>
              <a:t>host</a:t>
            </a:r>
            <a:r>
              <a:rPr lang="zh-CN" altLang="en-US" sz="2000" b="1" dirty="0" smtClean="0"/>
              <a:t>）和路由器（</a:t>
            </a:r>
            <a:r>
              <a:rPr lang="en-US" altLang="zh-CN" sz="2000" b="1" dirty="0" smtClean="0"/>
              <a:t>router</a:t>
            </a:r>
            <a:r>
              <a:rPr lang="zh-CN" altLang="en-US" sz="2000" b="1" dirty="0" smtClean="0"/>
              <a:t>）称为结点</a:t>
            </a:r>
          </a:p>
          <a:p>
            <a:pPr marL="388938" indent="-388938">
              <a:lnSpc>
                <a:spcPct val="80000"/>
              </a:lnSpc>
              <a:spcAft>
                <a:spcPct val="30000"/>
              </a:spcAft>
            </a:pPr>
            <a:r>
              <a:rPr lang="zh-CN" altLang="en-US" sz="2000" b="1" dirty="0" smtClean="0"/>
              <a:t>链路（</a:t>
            </a:r>
            <a:r>
              <a:rPr lang="en-US" altLang="zh-CN" sz="2000" b="1" dirty="0" smtClean="0"/>
              <a:t>link</a:t>
            </a:r>
            <a:r>
              <a:rPr lang="zh-CN" altLang="en-US" sz="2000" b="1" dirty="0" smtClean="0"/>
              <a:t>）：通信路径上连接相邻结点的通信信道称为链路。</a:t>
            </a:r>
          </a:p>
          <a:p>
            <a:pPr marL="388938" indent="-388938">
              <a:lnSpc>
                <a:spcPct val="80000"/>
              </a:lnSpc>
              <a:spcAft>
                <a:spcPct val="30000"/>
              </a:spcAft>
            </a:pPr>
            <a:r>
              <a:rPr lang="zh-CN" altLang="en-US" sz="2000" b="1" dirty="0" smtClean="0"/>
              <a:t>数据链路层协议定义了一条链路的两个结点间交换的数据单元格式，以及结点发送和接收数据单元的动作。</a:t>
            </a:r>
          </a:p>
          <a:p>
            <a:endParaRPr lang="zh-CN" altLang="en-US" dirty="0"/>
          </a:p>
        </p:txBody>
      </p:sp>
    </p:spTree>
  </p:cSld>
  <p:clrMapOvr>
    <a:masterClrMapping/>
  </p:clrMapOvr>
</p:sld>
</file>

<file path=ppt/theme/theme1.xml><?xml version="1.0" encoding="utf-8"?>
<a:theme xmlns:a="http://schemas.openxmlformats.org/drawingml/2006/main" name="ch6-1">
  <a:themeElements>
    <a:clrScheme name="">
      <a:dk1>
        <a:srgbClr val="000000"/>
      </a:dk1>
      <a:lt1>
        <a:srgbClr val="FFFFFF"/>
      </a:lt1>
      <a:dk2>
        <a:srgbClr val="114FFB"/>
      </a:dk2>
      <a:lt2>
        <a:srgbClr val="CECECE"/>
      </a:lt2>
      <a:accent1>
        <a:srgbClr val="FC0128"/>
      </a:accent1>
      <a:accent2>
        <a:srgbClr val="3365FB"/>
      </a:accent2>
      <a:accent3>
        <a:srgbClr val="FFFFFF"/>
      </a:accent3>
      <a:accent4>
        <a:srgbClr val="000000"/>
      </a:accent4>
      <a:accent5>
        <a:srgbClr val="FDAAAC"/>
      </a:accent5>
      <a:accent6>
        <a:srgbClr val="2D5BE3"/>
      </a:accent6>
      <a:hlink>
        <a:srgbClr val="FE9B03"/>
      </a:hlink>
      <a:folHlink>
        <a:srgbClr val="D93192"/>
      </a:folHlink>
    </a:clrScheme>
    <a:fontScheme name="ch6-1">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0488" tIns="44450" rIns="90488" bIns="4445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CN" altLang="en-US" sz="2400" b="1" i="0" u="none" strike="noStrike" cap="none" normalizeH="0" baseline="0" smtClean="0">
            <a:ln>
              <a:noFill/>
            </a:ln>
            <a:solidFill>
              <a:schemeClr val="tx1"/>
            </a:solidFill>
            <a:effectLst/>
            <a:latin typeface="Times New Roman" pitchFamily="18" charset="0"/>
            <a:ea typeface="宋体" pitchFamily="2" charset="-122"/>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0488" tIns="44450" rIns="90488" bIns="4445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CN" altLang="en-US" sz="2400" b="1" i="0" u="none" strike="noStrike" cap="none" normalizeH="0" baseline="0" smtClean="0">
            <a:ln>
              <a:noFill/>
            </a:ln>
            <a:solidFill>
              <a:schemeClr val="tx1"/>
            </a:solidFill>
            <a:effectLst/>
            <a:latin typeface="Times New Roman" pitchFamily="18" charset="0"/>
            <a:ea typeface="宋体" pitchFamily="2" charset="-122"/>
          </a:defRPr>
        </a:defPPr>
      </a:lstStyle>
    </a:lnDef>
  </a:objectDefaults>
  <a:extraClrSchemeLst>
    <a:extraClrScheme>
      <a:clrScheme name="ch6-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6-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6-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6-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6-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6-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6-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D:\work\computer_network\common\slides\ch6-1.ppt</Template>
  <TotalTime>9459</TotalTime>
  <Words>4000</Words>
  <Application>Microsoft Office PowerPoint</Application>
  <PresentationFormat>全屏显示(4:3)</PresentationFormat>
  <Paragraphs>388</Paragraphs>
  <Slides>63</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63</vt:i4>
      </vt:variant>
    </vt:vector>
  </HeadingPairs>
  <TitlesOfParts>
    <vt:vector size="65" baseType="lpstr">
      <vt:lpstr>ch6-1</vt:lpstr>
      <vt:lpstr>位图图像</vt:lpstr>
      <vt:lpstr>第3章  数据链路层</vt:lpstr>
      <vt:lpstr>JMeter介绍</vt:lpstr>
      <vt:lpstr>PowerPoint 演示文稿</vt:lpstr>
      <vt:lpstr>PowerPoint 演示文稿</vt:lpstr>
      <vt:lpstr>JMeter</vt:lpstr>
      <vt:lpstr>PowerPoint 演示文稿</vt:lpstr>
      <vt:lpstr>3.1 定义和功能（1）</vt:lpstr>
      <vt:lpstr>PowerPoint 演示文稿</vt:lpstr>
      <vt:lpstr>PowerPoint 演示文稿</vt:lpstr>
      <vt:lpstr>PowerPoint 演示文稿</vt:lpstr>
      <vt:lpstr>3.1 定义和功能（2-1）</vt:lpstr>
      <vt:lpstr>3.1 定义和功能（2-2）</vt:lpstr>
      <vt:lpstr>PowerPoint 演示文稿</vt:lpstr>
      <vt:lpstr>3.1 定义和功能（3）</vt:lpstr>
      <vt:lpstr>3.1 定义和功能（4-1）</vt:lpstr>
      <vt:lpstr>PowerPoint 演示文稿</vt:lpstr>
      <vt:lpstr>3.1 定义和功能（4-3）</vt:lpstr>
      <vt:lpstr>PowerPoint 演示文稿</vt:lpstr>
      <vt:lpstr>PowerPoint 演示文稿</vt:lpstr>
      <vt:lpstr>3.1 定义和功能（4-4） </vt:lpstr>
      <vt:lpstr>PowerPoint 演示文稿</vt:lpstr>
      <vt:lpstr>3.1 定义和功能（5）</vt:lpstr>
      <vt:lpstr>3.2 错误检测和纠正（1）</vt:lpstr>
      <vt:lpstr>PowerPoint 演示文稿</vt:lpstr>
      <vt:lpstr>3.2 错误检测和纠正（2）</vt:lpstr>
      <vt:lpstr>3.2 错误检测和纠正（3）</vt:lpstr>
      <vt:lpstr>3.2 错误检测和纠正（4）</vt:lpstr>
      <vt:lpstr>3.2 错误检测和纠正（5）</vt:lpstr>
      <vt:lpstr>PowerPoint 演示文稿</vt:lpstr>
      <vt:lpstr>3.2 错误检测和纠正（6）</vt:lpstr>
      <vt:lpstr>3.2 错误检测和纠正（7）</vt:lpstr>
      <vt:lpstr>3.2 错误检测和纠正（8）</vt:lpstr>
      <vt:lpstr>3.3 基本的数据链路层协议（0）</vt:lpstr>
      <vt:lpstr>3.3 基本的数据链路层协议（1）</vt:lpstr>
      <vt:lpstr>3.3 基本的数据链路层协议（2）</vt:lpstr>
      <vt:lpstr>PowerPoint 演示文稿</vt:lpstr>
      <vt:lpstr>3.3 基本的数据链路层协议（3）</vt:lpstr>
      <vt:lpstr>3.4 滑动窗口协议（1）</vt:lpstr>
      <vt:lpstr>PowerPoint 演示文稿</vt:lpstr>
      <vt:lpstr>3.4 滑动窗口协议（2）</vt:lpstr>
      <vt:lpstr>PowerPoint 演示文稿</vt:lpstr>
      <vt:lpstr>PowerPoint 演示文稿</vt:lpstr>
      <vt:lpstr>3.4 滑动窗口协议（3）</vt:lpstr>
      <vt:lpstr>PowerPoint 演示文稿</vt:lpstr>
      <vt:lpstr>PowerPoint 演示文稿</vt:lpstr>
      <vt:lpstr>PowerPoint 演示文稿</vt:lpstr>
      <vt:lpstr>3.4.1 一比特滑动窗口协议（A One Bit Sliding Window Protocol） 协议特点 窗口大小：N = 1，发送序号和接收序号的取值范围：   0，1； 可进行数据双向传输，信息帧中可含有确认信息          （piggybacking技术）； 信息帧中包括两个序号域：发送序号和接收序号（已经正确收到的帧的序号） 工作过程 Fig. 3-13 </vt:lpstr>
      <vt:lpstr>PowerPoint 演示文稿</vt:lpstr>
      <vt:lpstr>PowerPoint 演示文稿</vt:lpstr>
      <vt:lpstr>PowerPoint 演示文稿</vt:lpstr>
      <vt:lpstr>3.4 滑动窗口协议（5）</vt:lpstr>
      <vt:lpstr>3.4 滑动窗口协议（6）</vt:lpstr>
      <vt:lpstr>3.4 滑动窗口协议（7）</vt:lpstr>
      <vt:lpstr>3.4 滑动窗口协议（8）</vt:lpstr>
      <vt:lpstr>3.4 滑动窗口协议（9）</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谢谢！</vt:lpstr>
    </vt:vector>
  </TitlesOfParts>
  <Company>Tsinghua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第五章 数据链路控制及其协议</dc:title>
  <dc:creator>Xu Mingwei</dc:creator>
  <cp:lastModifiedBy>user</cp:lastModifiedBy>
  <cp:revision>313</cp:revision>
  <dcterms:created xsi:type="dcterms:W3CDTF">1999-09-06T00:24:22Z</dcterms:created>
  <dcterms:modified xsi:type="dcterms:W3CDTF">2013-07-08T03:24:41Z</dcterms:modified>
</cp:coreProperties>
</file>