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4" r:id="rId3"/>
    <p:sldId id="266" r:id="rId4"/>
    <p:sldId id="284" r:id="rId5"/>
    <p:sldId id="300" r:id="rId6"/>
    <p:sldId id="301" r:id="rId8"/>
    <p:sldId id="302" r:id="rId9"/>
    <p:sldId id="293" r:id="rId10"/>
    <p:sldId id="303" r:id="rId11"/>
    <p:sldId id="299" r:id="rId12"/>
    <p:sldId id="297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1A55"/>
    <a:srgbClr val="D8B6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>
            <a:noFill/>
          </a:ln>
        </p:spPr>
        <p:txBody>
          <a:bodyPr wrap="square" lIns="91440" tIns="45720" rIns="91440" bIns="45720" anchor="t"/>
          <a:p>
            <a:pPr lvl="0"/>
            <a:r>
              <a:rPr lang="zh-CN" altLang="en-US" dirty="0"/>
              <a:t>⒊</a:t>
            </a:r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76438" y="1785938"/>
            <a:ext cx="5191125" cy="26495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6" name="图片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3300" y="4448175"/>
            <a:ext cx="1911350" cy="1800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椭圆 7"/>
          <p:cNvSpPr/>
          <p:nvPr/>
        </p:nvSpPr>
        <p:spPr>
          <a:xfrm>
            <a:off x="6516688" y="4365625"/>
            <a:ext cx="1584325" cy="1584325"/>
          </a:xfrm>
          <a:prstGeom prst="ellipse">
            <a:avLst/>
          </a:prstGeom>
          <a:solidFill>
            <a:srgbClr val="D8B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516215" y="4441397"/>
            <a:ext cx="1584177" cy="792088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chemeClr val="tx1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516216" y="5146072"/>
            <a:ext cx="1584176" cy="7200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ts val="1800"/>
              </a:lnSpc>
              <a:buNone/>
              <a:defRPr sz="1800" b="0">
                <a:solidFill>
                  <a:srgbClr val="A71A55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目录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155825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矩形 13"/>
          <p:cNvSpPr/>
          <p:nvPr/>
        </p:nvSpPr>
        <p:spPr>
          <a:xfrm>
            <a:off x="8686800" y="6529388"/>
            <a:ext cx="504825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fld id="{9A0DB2DC-4C9A-4742-B13C-FB6460FD3503}" type="slidenum">
              <a:rPr lang="zh-CN" altLang="en-US" sz="1600" dirty="0">
                <a:solidFill>
                  <a:schemeClr val="bg1"/>
                </a:solidFill>
                <a:latin typeface="Calibri" panose="020F0502020204030204" pitchFamily="34" charset="0"/>
              </a:rPr>
            </a:fld>
            <a:endParaRPr lang="zh-CN" altLang="en-US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2916238" y="809625"/>
            <a:ext cx="5111750" cy="433388"/>
          </a:xfrm>
          <a:prstGeom prst="roundRect">
            <a:avLst/>
          </a:prstGeom>
          <a:solidFill>
            <a:srgbClr val="A71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9" name="图片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05825" y="6203950"/>
            <a:ext cx="654050" cy="654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31840" y="806268"/>
            <a:ext cx="4824536" cy="432048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26206" y="1340768"/>
            <a:ext cx="5118202" cy="48965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FontTx/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914400" indent="0">
              <a:buFontTx/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371600" indent="0">
              <a:buFontTx/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1828800" indent="0">
              <a:buFontTx/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过度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2349500"/>
            <a:ext cx="2124075" cy="1511300"/>
          </a:xfrm>
          <a:prstGeom prst="rect">
            <a:avLst/>
          </a:prstGeom>
          <a:solidFill>
            <a:srgbClr val="D8B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矩形 11"/>
          <p:cNvSpPr/>
          <p:nvPr/>
        </p:nvSpPr>
        <p:spPr>
          <a:xfrm>
            <a:off x="2144713" y="2349500"/>
            <a:ext cx="7019925" cy="1511300"/>
          </a:xfrm>
          <a:prstGeom prst="rect">
            <a:avLst/>
          </a:prstGeom>
          <a:solidFill>
            <a:srgbClr val="A71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2483768" y="2492896"/>
            <a:ext cx="6552728" cy="1224136"/>
          </a:xfrm>
          <a:prstGeom prst="rect">
            <a:avLst/>
          </a:prstGeom>
        </p:spPr>
        <p:txBody>
          <a:bodyPr anchor="ctr"/>
          <a:lstStyle>
            <a:lvl1pPr algn="l">
              <a:defRPr sz="3200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6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组合 11"/>
          <p:cNvGrpSpPr/>
          <p:nvPr/>
        </p:nvGrpSpPr>
        <p:grpSpPr>
          <a:xfrm>
            <a:off x="0" y="0"/>
            <a:ext cx="9144000" cy="460375"/>
            <a:chOff x="0" y="0"/>
            <a:chExt cx="9144000" cy="459593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7885113" cy="459593"/>
            </a:xfrm>
            <a:prstGeom prst="rect">
              <a:avLst/>
            </a:prstGeom>
            <a:solidFill>
              <a:srgbClr val="A71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7885113" y="0"/>
              <a:ext cx="1258887" cy="459593"/>
            </a:xfrm>
            <a:prstGeom prst="rect">
              <a:avLst/>
            </a:prstGeom>
            <a:solidFill>
              <a:srgbClr val="D8B6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19088" y="23813"/>
            <a:ext cx="1560512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矩形 10"/>
          <p:cNvSpPr/>
          <p:nvPr/>
        </p:nvSpPr>
        <p:spPr>
          <a:xfrm>
            <a:off x="0" y="6669088"/>
            <a:ext cx="9144000" cy="188913"/>
          </a:xfrm>
          <a:prstGeom prst="rect">
            <a:avLst/>
          </a:prstGeom>
          <a:solidFill>
            <a:srgbClr val="A71A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27988" y="79375"/>
            <a:ext cx="1008063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 eaLnBrk="1" hangingPunct="1"/>
            <a:r>
              <a:rPr lang="en-US" altLang="zh-CN" sz="1600" dirty="0">
                <a:solidFill>
                  <a:schemeClr val="bg1"/>
                </a:solidFill>
                <a:latin typeface="Calibri" panose="020F0502020204030204" pitchFamily="34" charset="0"/>
              </a:rPr>
              <a:t>-</a:t>
            </a:r>
            <a:fld id="{9A0DB2DC-4C9A-4742-B13C-FB6460FD3503}" type="slidenum">
              <a:rPr lang="zh-CN" altLang="en-US" sz="1600" dirty="0">
                <a:solidFill>
                  <a:schemeClr val="bg1"/>
                </a:solidFill>
                <a:latin typeface="Calibri" panose="020F0502020204030204" pitchFamily="34" charset="0"/>
              </a:rPr>
            </a:fld>
            <a:r>
              <a:rPr lang="en-US" altLang="zh-CN" sz="1600" dirty="0">
                <a:solidFill>
                  <a:schemeClr val="bg1"/>
                </a:solidFill>
                <a:latin typeface="Calibri" panose="020F0502020204030204" pitchFamily="34" charset="0"/>
              </a:rPr>
              <a:t>-</a:t>
            </a:r>
            <a:endParaRPr lang="zh-CN" altLang="en-US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hyperlink" Target="&#26460;&#30693;&#20041;2.swf" TargetMode="External"/><Relationship Id="rId1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hyperlink" Target="HX051.AVI" TargetMode="External"/><Relationship Id="rId3" Type="http://schemas.openxmlformats.org/officeDocument/2006/relationships/hyperlink" Target="HX050.AVI" TargetMode="Externa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.bin"/><Relationship Id="rId8" Type="http://schemas.openxmlformats.org/officeDocument/2006/relationships/image" Target="../media/image22.png"/><Relationship Id="rId7" Type="http://schemas.openxmlformats.org/officeDocument/2006/relationships/oleObject" Target="../embeddings/oleObject1.bin"/><Relationship Id="rId6" Type="http://schemas.openxmlformats.org/officeDocument/2006/relationships/image" Target="../media/image21.png"/><Relationship Id="rId5" Type="http://schemas.openxmlformats.org/officeDocument/2006/relationships/image" Target="../media/image16.png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4" Type="http://schemas.openxmlformats.org/officeDocument/2006/relationships/vmlDrawing" Target="../drawings/vmlDrawing1.vml"/><Relationship Id="rId13" Type="http://schemas.openxmlformats.org/officeDocument/2006/relationships/slideLayout" Target="../slideLayouts/slideLayout7.xml"/><Relationship Id="rId12" Type="http://schemas.openxmlformats.org/officeDocument/2006/relationships/audio" Target="../media/audio1.wav"/><Relationship Id="rId11" Type="http://schemas.openxmlformats.org/officeDocument/2006/relationships/hyperlink" Target="&#26460;&#30693;&#20041;.swf" TargetMode="External"/><Relationship Id="rId10" Type="http://schemas.openxmlformats.org/officeDocument/2006/relationships/image" Target="../media/image23.png"/><Relationship Id="rId1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椭圆 4"/>
          <p:cNvSpPr/>
          <p:nvPr/>
        </p:nvSpPr>
        <p:spPr>
          <a:xfrm>
            <a:off x="2371725" y="2803525"/>
            <a:ext cx="647700" cy="647700"/>
          </a:xfrm>
          <a:prstGeom prst="ellipse">
            <a:avLst/>
          </a:prstGeom>
          <a:solidFill>
            <a:srgbClr val="D8B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47" name="标题 2"/>
          <p:cNvSpPr>
            <a:spLocks noGrp="1"/>
          </p:cNvSpPr>
          <p:nvPr>
            <p:ph type="title"/>
          </p:nvPr>
        </p:nvSpPr>
        <p:spPr>
          <a:xfrm>
            <a:off x="2484438" y="2492375"/>
            <a:ext cx="6551612" cy="1223963"/>
          </a:xfrm>
          <a:noFill/>
          <a:ln>
            <a:noFill/>
          </a:ln>
        </p:spPr>
        <p:txBody>
          <a:bodyPr anchor="ctr"/>
          <a:p>
            <a:pPr eaLnBrk="1" hangingPunct="1"/>
            <a:r>
              <a:rPr lang="en-US" altLang="zh-CN" kern="1200" dirty="0">
                <a:latin typeface="黑体" panose="02010600030101010101" pitchFamily="2" charset="-122"/>
                <a:ea typeface="黑体" panose="02010600030101010101" pitchFamily="2" charset="-122"/>
                <a:cs typeface="+mj-cs"/>
              </a:rPr>
              <a:t>3  </a:t>
            </a:r>
            <a:r>
              <a:rPr lang="zh-CN" altLang="en-US" kern="1200" dirty="0">
                <a:latin typeface="黑体" panose="02010600030101010101" pitchFamily="2" charset="-122"/>
                <a:ea typeface="黑体" panose="02010600030101010101" pitchFamily="2" charset="-122"/>
                <a:cs typeface="+mj-cs"/>
              </a:rPr>
              <a:t>高锰酸钾</a:t>
            </a:r>
            <a:r>
              <a:rPr lang="en-US" altLang="zh-CN" kern="1200" dirty="0">
                <a:latin typeface="黑体" panose="02010600030101010101" pitchFamily="2" charset="-122"/>
                <a:ea typeface="黑体" panose="02010600030101010101" pitchFamily="2" charset="-122"/>
                <a:cs typeface="+mj-cs"/>
              </a:rPr>
              <a:t> </a:t>
            </a:r>
            <a:r>
              <a:rPr lang="zh-CN" altLang="en-US" kern="1200" dirty="0">
                <a:latin typeface="黑体" panose="02010600030101010101" pitchFamily="2" charset="-122"/>
                <a:ea typeface="黑体" panose="02010600030101010101" pitchFamily="2" charset="-122"/>
                <a:cs typeface="+mj-cs"/>
              </a:rPr>
              <a:t>制取氧气</a:t>
            </a:r>
            <a:endParaRPr lang="zh-CN" altLang="en-US" kern="1200" dirty="0">
              <a:latin typeface="黑体" panose="02010600030101010101" pitchFamily="2" charset="-122"/>
              <a:ea typeface="黑体" panose="02010600030101010101" pitchFamily="2" charset="-122"/>
              <a:cs typeface="+mj-cs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2" name="Picture 2" descr="p24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03350" y="1557338"/>
            <a:ext cx="6867525" cy="4568825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</p:pic>
      <p:sp>
        <p:nvSpPr>
          <p:cNvPr id="15363" name="Text Box 3"/>
          <p:cNvSpPr txBox="1"/>
          <p:nvPr/>
        </p:nvSpPr>
        <p:spPr>
          <a:xfrm>
            <a:off x="228600" y="228600"/>
            <a:ext cx="8915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5364" name="Text Box 4"/>
          <p:cNvSpPr txBox="1"/>
          <p:nvPr/>
        </p:nvSpPr>
        <p:spPr>
          <a:xfrm>
            <a:off x="2484438" y="765175"/>
            <a:ext cx="61198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例题：指出下图中的四处错误</a:t>
            </a:r>
            <a:endParaRPr lang="zh-CN" altLang="en-US" sz="3200" b="1" dirty="0">
              <a:solidFill>
                <a:schemeClr val="tx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8" name="流程图: 预定义过程 7"/>
          <p:cNvSpPr/>
          <p:nvPr/>
        </p:nvSpPr>
        <p:spPr>
          <a:xfrm>
            <a:off x="0" y="571500"/>
            <a:ext cx="2447925" cy="792163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巩固练习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6"/>
          <p:cNvSpPr/>
          <p:nvPr/>
        </p:nvSpPr>
        <p:spPr>
          <a:xfrm>
            <a:off x="2643188" y="785813"/>
            <a:ext cx="48577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Calibri" panose="020F0502020204030204" pitchFamily="34" charset="0"/>
              </a:rPr>
              <a:t>一、氧气的实验室制法 </a:t>
            </a:r>
            <a:endParaRPr lang="zh-CN" altLang="en-US" sz="3200" b="1" dirty="0">
              <a:latin typeface="Calibri" panose="020F0502020204030204" pitchFamily="34" charset="0"/>
            </a:endParaRPr>
          </a:p>
        </p:txBody>
      </p:sp>
      <p:sp>
        <p:nvSpPr>
          <p:cNvPr id="8" name="流程图: 预定义过程 7"/>
          <p:cNvSpPr/>
          <p:nvPr/>
        </p:nvSpPr>
        <p:spPr>
          <a:xfrm>
            <a:off x="0" y="571500"/>
            <a:ext cx="2447925" cy="792163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实验探究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2" name="矩形 5"/>
          <p:cNvSpPr/>
          <p:nvPr/>
        </p:nvSpPr>
        <p:spPr>
          <a:xfrm>
            <a:off x="714375" y="1500188"/>
            <a:ext cx="6186488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（一）加热高锰酸钾制取氧气</a:t>
            </a:r>
            <a:endParaRPr lang="zh-CN" altLang="en-US" sz="36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3" name="矩形 6"/>
          <p:cNvSpPr/>
          <p:nvPr/>
        </p:nvSpPr>
        <p:spPr>
          <a:xfrm>
            <a:off x="1357313" y="2286000"/>
            <a:ext cx="235743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</a:t>
            </a:r>
            <a:r>
              <a:rPr lang="zh-CN" altLang="en-US" sz="28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、反应原理：</a:t>
            </a:r>
            <a:endParaRPr lang="zh-CN" altLang="en-US" sz="2800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grpSp>
        <p:nvGrpSpPr>
          <p:cNvPr id="7174" name="Group 3"/>
          <p:cNvGrpSpPr/>
          <p:nvPr/>
        </p:nvGrpSpPr>
        <p:grpSpPr>
          <a:xfrm>
            <a:off x="642938" y="2857500"/>
            <a:ext cx="9525000" cy="808038"/>
            <a:chOff x="0" y="864"/>
            <a:chExt cx="6000" cy="509"/>
          </a:xfrm>
        </p:grpSpPr>
        <p:sp>
          <p:nvSpPr>
            <p:cNvPr id="7181" name="Text Box 4"/>
            <p:cNvSpPr txBox="1"/>
            <p:nvPr/>
          </p:nvSpPr>
          <p:spPr>
            <a:xfrm>
              <a:off x="1968" y="1008"/>
              <a:ext cx="403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200" dirty="0">
                  <a:latin typeface="楷体_GB2312" panose="02010609030101010101" pitchFamily="49" charset="-122"/>
                  <a:ea typeface="楷体_GB2312" panose="02010609030101010101" pitchFamily="49" charset="-122"/>
                </a:rPr>
                <a:t>锰酸钾</a:t>
              </a:r>
              <a:r>
                <a:rPr lang="en-US" altLang="zh-CN" sz="3200" dirty="0">
                  <a:latin typeface="楷体_GB2312" panose="02010609030101010101" pitchFamily="49" charset="-122"/>
                  <a:ea typeface="楷体_GB2312" panose="02010609030101010101" pitchFamily="49" charset="-122"/>
                </a:rPr>
                <a:t>+</a:t>
              </a:r>
              <a:r>
                <a:rPr lang="zh-CN" altLang="en-US" sz="3200" dirty="0">
                  <a:latin typeface="楷体_GB2312" panose="02010609030101010101" pitchFamily="49" charset="-122"/>
                  <a:ea typeface="楷体_GB2312" panose="02010609030101010101" pitchFamily="49" charset="-122"/>
                </a:rPr>
                <a:t>二氧化锰</a:t>
              </a:r>
              <a:r>
                <a:rPr lang="en-US" altLang="zh-CN" sz="3200" dirty="0">
                  <a:latin typeface="楷体_GB2312" panose="02010609030101010101" pitchFamily="49" charset="-122"/>
                  <a:ea typeface="楷体_GB2312" panose="02010609030101010101" pitchFamily="49" charset="-122"/>
                </a:rPr>
                <a:t>+</a:t>
              </a:r>
              <a:r>
                <a:rPr lang="zh-CN" altLang="en-US" sz="3200" dirty="0">
                  <a:latin typeface="楷体_GB2312" panose="02010609030101010101" pitchFamily="49" charset="-122"/>
                  <a:ea typeface="楷体_GB2312" panose="02010609030101010101" pitchFamily="49" charset="-122"/>
                </a:rPr>
                <a:t>氧气</a:t>
              </a:r>
              <a:endPara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endParaRPr>
            </a:p>
          </p:txBody>
        </p:sp>
        <p:grpSp>
          <p:nvGrpSpPr>
            <p:cNvPr id="7182" name="Group 5"/>
            <p:cNvGrpSpPr/>
            <p:nvPr/>
          </p:nvGrpSpPr>
          <p:grpSpPr>
            <a:xfrm>
              <a:off x="0" y="864"/>
              <a:ext cx="2352" cy="509"/>
              <a:chOff x="288" y="672"/>
              <a:chExt cx="2352" cy="509"/>
            </a:xfrm>
          </p:grpSpPr>
          <p:grpSp>
            <p:nvGrpSpPr>
              <p:cNvPr id="7183" name="Group 6"/>
              <p:cNvGrpSpPr/>
              <p:nvPr/>
            </p:nvGrpSpPr>
            <p:grpSpPr>
              <a:xfrm>
                <a:off x="288" y="816"/>
                <a:ext cx="2016" cy="365"/>
                <a:chOff x="288" y="816"/>
                <a:chExt cx="2016" cy="365"/>
              </a:xfrm>
            </p:grpSpPr>
            <p:sp>
              <p:nvSpPr>
                <p:cNvPr id="7185" name="Text Box 7"/>
                <p:cNvSpPr txBox="1"/>
                <p:nvPr/>
              </p:nvSpPr>
              <p:spPr>
                <a:xfrm>
                  <a:off x="288" y="816"/>
                  <a:ext cx="1728" cy="36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3200" dirty="0">
                      <a:latin typeface="Times New Roman" panose="02020603050405020304" pitchFamily="18" charset="0"/>
                      <a:ea typeface="楷体_GB2312" panose="02010609030101010101" pitchFamily="49" charset="-122"/>
                    </a:rPr>
                    <a:t>高锰酸钾</a:t>
                  </a:r>
                  <a:endParaRPr lang="zh-CN" altLang="en-US" sz="3200" dirty="0">
                    <a:latin typeface="Times New Roman" panose="02020603050405020304" pitchFamily="18" charset="0"/>
                    <a:ea typeface="楷体_GB2312" panose="02010609030101010101" pitchFamily="49" charset="-122"/>
                  </a:endParaRPr>
                </a:p>
              </p:txBody>
            </p:sp>
            <p:sp>
              <p:nvSpPr>
                <p:cNvPr id="7186" name="Line 8"/>
                <p:cNvSpPr/>
                <p:nvPr/>
              </p:nvSpPr>
              <p:spPr>
                <a:xfrm>
                  <a:off x="1488" y="1056"/>
                  <a:ext cx="81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  <p:sp>
            <p:nvSpPr>
              <p:cNvPr id="7184" name="Text Box 9"/>
              <p:cNvSpPr txBox="1"/>
              <p:nvPr/>
            </p:nvSpPr>
            <p:spPr>
              <a:xfrm>
                <a:off x="1584" y="672"/>
                <a:ext cx="1056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dirty="0">
                    <a:latin typeface="楷体_GB2312" panose="02010609030101010101" pitchFamily="49" charset="-122"/>
                    <a:ea typeface="楷体_GB2312" panose="02010609030101010101" pitchFamily="49" charset="-122"/>
                  </a:rPr>
                  <a:t>加热</a:t>
                </a:r>
                <a:endParaRPr lang="zh-CN" altLang="en-US" sz="2800" dirty="0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grpSp>
        <p:nvGrpSpPr>
          <p:cNvPr id="7175" name="Group 11"/>
          <p:cNvGrpSpPr/>
          <p:nvPr/>
        </p:nvGrpSpPr>
        <p:grpSpPr>
          <a:xfrm>
            <a:off x="642938" y="4143375"/>
            <a:ext cx="9372600" cy="1982788"/>
            <a:chOff x="624" y="1488"/>
            <a:chExt cx="5904" cy="1249"/>
          </a:xfrm>
        </p:grpSpPr>
        <p:sp>
          <p:nvSpPr>
            <p:cNvPr id="7177" name="Text Box 12"/>
            <p:cNvSpPr txBox="1"/>
            <p:nvPr/>
          </p:nvSpPr>
          <p:spPr>
            <a:xfrm>
              <a:off x="2640" y="1681"/>
              <a:ext cx="388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dirty="0">
                  <a:latin typeface="Times New Roman" panose="02020603050405020304" pitchFamily="18" charset="0"/>
                </a:rPr>
                <a:t>K</a:t>
              </a:r>
              <a:r>
                <a:rPr lang="en-US" altLang="zh-CN" sz="3200" baseline="-25000" dirty="0">
                  <a:latin typeface="Times New Roman" panose="02020603050405020304" pitchFamily="18" charset="0"/>
                </a:rPr>
                <a:t>2</a:t>
              </a:r>
              <a:r>
                <a:rPr lang="en-US" altLang="zh-CN" sz="3200" dirty="0">
                  <a:latin typeface="Times New Roman" panose="02020603050405020304" pitchFamily="18" charset="0"/>
                </a:rPr>
                <a:t>MnO</a:t>
              </a:r>
              <a:r>
                <a:rPr lang="en-US" altLang="zh-CN" sz="3200" baseline="-25000" dirty="0">
                  <a:latin typeface="Times New Roman" panose="02020603050405020304" pitchFamily="18" charset="0"/>
                </a:rPr>
                <a:t>4</a:t>
              </a:r>
              <a:r>
                <a:rPr lang="en-US" altLang="zh-CN" sz="3200" dirty="0">
                  <a:latin typeface="Times New Roman" panose="02020603050405020304" pitchFamily="18" charset="0"/>
                </a:rPr>
                <a:t>+MnO</a:t>
              </a:r>
              <a:r>
                <a:rPr lang="en-US" altLang="zh-CN" sz="3200" baseline="-25000" dirty="0">
                  <a:latin typeface="Times New Roman" panose="02020603050405020304" pitchFamily="18" charset="0"/>
                </a:rPr>
                <a:t>2</a:t>
              </a:r>
              <a:r>
                <a:rPr lang="en-US" altLang="zh-CN" sz="3200" dirty="0">
                  <a:latin typeface="Times New Roman" panose="02020603050405020304" pitchFamily="18" charset="0"/>
                </a:rPr>
                <a:t>+O</a:t>
              </a:r>
              <a:r>
                <a:rPr lang="en-US" altLang="zh-CN" sz="3200" baseline="-25000" dirty="0">
                  <a:latin typeface="Times New Roman" panose="02020603050405020304" pitchFamily="18" charset="0"/>
                </a:rPr>
                <a:t>2</a:t>
              </a:r>
              <a:endParaRPr lang="en-US" altLang="zh-CN" sz="3200" baseline="-25000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7178" name="Group 13"/>
            <p:cNvGrpSpPr/>
            <p:nvPr/>
          </p:nvGrpSpPr>
          <p:grpSpPr>
            <a:xfrm>
              <a:off x="624" y="1488"/>
              <a:ext cx="2064" cy="1249"/>
              <a:chOff x="624" y="1488"/>
              <a:chExt cx="2064" cy="1249"/>
            </a:xfrm>
          </p:grpSpPr>
          <p:sp>
            <p:nvSpPr>
              <p:cNvPr id="7179" name="Text Box 14"/>
              <p:cNvSpPr txBox="1"/>
              <p:nvPr/>
            </p:nvSpPr>
            <p:spPr>
              <a:xfrm>
                <a:off x="624" y="1680"/>
                <a:ext cx="1344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</a:rPr>
                  <a:t>KMnO</a:t>
                </a:r>
                <a:r>
                  <a:rPr lang="en-US" altLang="zh-CN" sz="3200" baseline="-25000" dirty="0">
                    <a:latin typeface="Times New Roman" panose="02020603050405020304" pitchFamily="18" charset="0"/>
                  </a:rPr>
                  <a:t>4</a:t>
                </a:r>
                <a:endParaRPr lang="en-US" altLang="zh-CN" sz="3200" baseline="-25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180" name="Text Box 15"/>
              <p:cNvSpPr txBox="1"/>
              <p:nvPr/>
            </p:nvSpPr>
            <p:spPr>
              <a:xfrm>
                <a:off x="1728" y="1488"/>
                <a:ext cx="960" cy="1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dirty="0">
                    <a:latin typeface="Times New Roman" panose="02020603050405020304" pitchFamily="18" charset="0"/>
                    <a:ea typeface="楷体_GB2312" panose="02010609030101010101" pitchFamily="49" charset="-122"/>
                  </a:rPr>
                  <a:t>加热</a:t>
                </a:r>
                <a:endParaRPr lang="zh-CN" altLang="en-US" sz="2800" dirty="0">
                  <a:latin typeface="Times New Roman" panose="02020603050405020304" pitchFamily="18" charset="0"/>
                  <a:ea typeface="楷体_GB2312" panose="02010609030101010101" pitchFamily="49" charset="-122"/>
                </a:endParaRPr>
              </a:p>
              <a:p>
                <a:pPr>
                  <a:spcBef>
                    <a:spcPct val="50000"/>
                  </a:spcBef>
                </a:pPr>
                <a:endParaRPr lang="zh-CN" altLang="en-US" sz="3200" b="1" dirty="0">
                  <a:latin typeface="Times New Roman" panose="02020603050405020304" pitchFamily="18" charset="0"/>
                </a:endParaRPr>
              </a:p>
              <a:p>
                <a:pPr>
                  <a:spcBef>
                    <a:spcPct val="50000"/>
                  </a:spcBef>
                </a:pPr>
                <a:endParaRPr lang="zh-CN" altLang="en-US" sz="3200" dirty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7176" name="Line 10"/>
          <p:cNvSpPr/>
          <p:nvPr/>
        </p:nvSpPr>
        <p:spPr>
          <a:xfrm>
            <a:off x="2214563" y="4786313"/>
            <a:ext cx="1600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2"/>
          <p:cNvSpPr txBox="1"/>
          <p:nvPr/>
        </p:nvSpPr>
        <p:spPr>
          <a:xfrm>
            <a:off x="428625" y="1500188"/>
            <a:ext cx="7010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chemeClr val="tx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</a:t>
            </a:r>
            <a:r>
              <a:rPr lang="zh-CN" altLang="en-US" sz="3200" dirty="0">
                <a:solidFill>
                  <a:schemeClr val="tx2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、实验装置：</a:t>
            </a:r>
            <a:endParaRPr lang="zh-CN" altLang="en-US" sz="3200" dirty="0">
              <a:solidFill>
                <a:schemeClr val="tx2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1760" name="Picture 16" descr="Pict0034"/>
          <p:cNvPicPr/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1625" y="2500313"/>
            <a:ext cx="5286375" cy="2714625"/>
          </a:xfrm>
          <a:prstGeom prst="rect">
            <a:avLst/>
          </a:prstGeom>
          <a:solidFill>
            <a:srgbClr val="FFFFCC"/>
          </a:solidFill>
          <a:ln w="9525">
            <a:noFill/>
          </a:ln>
        </p:spPr>
      </p:pic>
      <p:grpSp>
        <p:nvGrpSpPr>
          <p:cNvPr id="2" name="Group 17"/>
          <p:cNvGrpSpPr/>
          <p:nvPr/>
        </p:nvGrpSpPr>
        <p:grpSpPr>
          <a:xfrm>
            <a:off x="3786188" y="2357438"/>
            <a:ext cx="2500312" cy="1147762"/>
            <a:chOff x="2160" y="1765"/>
            <a:chExt cx="1890" cy="1115"/>
          </a:xfrm>
        </p:grpSpPr>
        <p:sp>
          <p:nvSpPr>
            <p:cNvPr id="8199" name="Oval 18"/>
            <p:cNvSpPr/>
            <p:nvPr/>
          </p:nvSpPr>
          <p:spPr>
            <a:xfrm>
              <a:off x="2160" y="2688"/>
              <a:ext cx="288" cy="192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8200" name="AutoShape 19"/>
            <p:cNvSpPr/>
            <p:nvPr/>
          </p:nvSpPr>
          <p:spPr>
            <a:xfrm>
              <a:off x="2976" y="1765"/>
              <a:ext cx="1074" cy="827"/>
            </a:xfrm>
            <a:prstGeom prst="wedgeEllipseCallout">
              <a:avLst>
                <a:gd name="adj1" fmla="val -124014"/>
                <a:gd name="adj2" fmla="val 92500"/>
              </a:avLst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algn="ctr"/>
              <a:r>
                <a:rPr lang="zh-CN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棉花</a:t>
              </a:r>
              <a:endPara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8197" name="矩形 19"/>
          <p:cNvSpPr/>
          <p:nvPr/>
        </p:nvSpPr>
        <p:spPr>
          <a:xfrm>
            <a:off x="3000375" y="785813"/>
            <a:ext cx="1852613" cy="3698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一、实验室制法</a:t>
            </a:r>
            <a:r>
              <a:rPr lang="zh-CN" altLang="en-US" dirty="0">
                <a:latin typeface="Calibri" panose="020F0502020204030204" pitchFamily="34" charset="0"/>
              </a:rPr>
              <a:t> 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21" name="流程图: 预定义过程 20"/>
          <p:cNvSpPr/>
          <p:nvPr/>
        </p:nvSpPr>
        <p:spPr>
          <a:xfrm>
            <a:off x="0" y="357188"/>
            <a:ext cx="2447925" cy="792163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实验探究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3251" name="Picture 3" descr="hx0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39000" y="4292600"/>
            <a:ext cx="1219200" cy="175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3252" name="Picture 4" descr="hx0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28800"/>
            <a:ext cx="2057400" cy="1981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3253" name="Picture 5" descr="hx0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4508500"/>
            <a:ext cx="2305050" cy="13350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3254" name="Picture 6" descr="hx07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2209800"/>
            <a:ext cx="2362200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3255" name="Picture 7" descr="hx07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572000"/>
            <a:ext cx="2286000" cy="1719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3256" name="Picture 8" descr="hx0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4800" y="1752600"/>
            <a:ext cx="1447800" cy="2057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257" name="Text Box 9"/>
          <p:cNvSpPr txBox="1"/>
          <p:nvPr/>
        </p:nvSpPr>
        <p:spPr>
          <a:xfrm>
            <a:off x="1676400" y="4038600"/>
            <a:ext cx="1828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990033"/>
                </a:solidFill>
                <a:latin typeface="Tahoma" panose="020B0604030504040204" pitchFamily="34" charset="0"/>
                <a:ea typeface="方正琥珀简体" pitchFamily="2" charset="-122"/>
              </a:rPr>
              <a:t>酒精灯</a:t>
            </a:r>
            <a:endParaRPr lang="zh-CN" altLang="en-US" sz="2400" dirty="0">
              <a:solidFill>
                <a:srgbClr val="990033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3258" name="Text Box 10"/>
          <p:cNvSpPr txBox="1"/>
          <p:nvPr/>
        </p:nvSpPr>
        <p:spPr>
          <a:xfrm>
            <a:off x="4267200" y="39624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008000"/>
                </a:solidFill>
                <a:latin typeface="Tahoma" panose="020B0604030504040204" pitchFamily="34" charset="0"/>
                <a:ea typeface="方正琥珀简体" pitchFamily="2" charset="-122"/>
              </a:rPr>
              <a:t>铁架台</a:t>
            </a:r>
            <a:endParaRPr lang="zh-CN" altLang="en-US" sz="2400" dirty="0">
              <a:solidFill>
                <a:srgbClr val="008000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3259" name="Text Box 11"/>
          <p:cNvSpPr txBox="1"/>
          <p:nvPr/>
        </p:nvSpPr>
        <p:spPr>
          <a:xfrm>
            <a:off x="7162800" y="36449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tx2"/>
                </a:solidFill>
                <a:latin typeface="Tahoma" panose="020B0604030504040204" pitchFamily="34" charset="0"/>
                <a:ea typeface="方正琥珀简体" pitchFamily="2" charset="-122"/>
              </a:rPr>
              <a:t>试管</a:t>
            </a:r>
            <a:endParaRPr lang="zh-CN" altLang="en-US" sz="2400" dirty="0">
              <a:solidFill>
                <a:schemeClr val="tx2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3260" name="Text Box 12"/>
          <p:cNvSpPr txBox="1"/>
          <p:nvPr/>
        </p:nvSpPr>
        <p:spPr>
          <a:xfrm>
            <a:off x="1524000" y="6092825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3399"/>
                </a:solidFill>
                <a:latin typeface="Tahoma" panose="020B0604030504040204" pitchFamily="34" charset="0"/>
                <a:ea typeface="方正琥珀简体" pitchFamily="2" charset="-122"/>
              </a:rPr>
              <a:t>导管</a:t>
            </a:r>
            <a:endParaRPr lang="zh-CN" altLang="en-US" sz="2400" dirty="0">
              <a:solidFill>
                <a:srgbClr val="FF3399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3261" name="Text Box 13"/>
          <p:cNvSpPr txBox="1"/>
          <p:nvPr/>
        </p:nvSpPr>
        <p:spPr>
          <a:xfrm>
            <a:off x="4572000" y="6092825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0000FF"/>
                </a:solidFill>
                <a:latin typeface="Tahoma" panose="020B0604030504040204" pitchFamily="34" charset="0"/>
                <a:ea typeface="方正琥珀简体" pitchFamily="2" charset="-122"/>
              </a:rPr>
              <a:t>水槽</a:t>
            </a:r>
            <a:endParaRPr lang="zh-CN" altLang="en-US" sz="2400" dirty="0">
              <a:solidFill>
                <a:srgbClr val="0000FF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3262" name="Text Box 14"/>
          <p:cNvSpPr txBox="1"/>
          <p:nvPr/>
        </p:nvSpPr>
        <p:spPr>
          <a:xfrm>
            <a:off x="7467600" y="6092825"/>
            <a:ext cx="1676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CC3300"/>
                </a:solidFill>
                <a:latin typeface="Tahoma" panose="020B0604030504040204" pitchFamily="34" charset="0"/>
                <a:ea typeface="方正琥珀简体" pitchFamily="2" charset="-122"/>
              </a:rPr>
              <a:t>集气瓶</a:t>
            </a:r>
            <a:endParaRPr lang="zh-CN" altLang="en-US" sz="2400" dirty="0">
              <a:solidFill>
                <a:srgbClr val="CC3300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8" name="流程图: 预定义过程 7"/>
          <p:cNvSpPr/>
          <p:nvPr/>
        </p:nvSpPr>
        <p:spPr>
          <a:xfrm>
            <a:off x="0" y="571500"/>
            <a:ext cx="2447925" cy="792163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实验探究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7" grpId="0"/>
      <p:bldP spid="53258" grpId="0"/>
      <p:bldP spid="53259" grpId="0"/>
      <p:bldP spid="53260" grpId="0"/>
      <p:bldP spid="53261" grpId="0"/>
      <p:bldP spid="532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Text Box 2"/>
          <p:cNvSpPr txBox="1"/>
          <p:nvPr/>
        </p:nvSpPr>
        <p:spPr>
          <a:xfrm>
            <a:off x="2700338" y="1052513"/>
            <a:ext cx="4419600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800" dirty="0">
                <a:solidFill>
                  <a:srgbClr val="FF0000"/>
                </a:solidFill>
                <a:latin typeface="Tahoma" panose="020B0604030504040204" pitchFamily="34" charset="0"/>
                <a:ea typeface="方正琥珀简体" pitchFamily="2" charset="-122"/>
              </a:rPr>
              <a:t>2.</a:t>
            </a:r>
            <a:r>
              <a:rPr lang="zh-CN" altLang="en-US" sz="4800" dirty="0">
                <a:solidFill>
                  <a:srgbClr val="FF0000"/>
                </a:solidFill>
                <a:latin typeface="Tahoma" panose="020B0604030504040204" pitchFamily="34" charset="0"/>
                <a:ea typeface="方正琥珀简体" pitchFamily="2" charset="-122"/>
              </a:rPr>
              <a:t>实验装置</a:t>
            </a:r>
            <a:endParaRPr lang="zh-CN" altLang="en-US" sz="4800" dirty="0">
              <a:solidFill>
                <a:srgbClr val="FF0000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5299" name="Text Box 3"/>
          <p:cNvSpPr txBox="1"/>
          <p:nvPr/>
        </p:nvSpPr>
        <p:spPr>
          <a:xfrm>
            <a:off x="1524000" y="2209800"/>
            <a:ext cx="5715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0033CC"/>
                </a:solidFill>
                <a:latin typeface="Tahoma" panose="020B0604030504040204" pitchFamily="34" charset="0"/>
                <a:ea typeface="方正综艺简体" pitchFamily="2" charset="-122"/>
              </a:rPr>
              <a:t>固体又需加热，可用下装置</a:t>
            </a:r>
            <a:r>
              <a:rPr lang="zh-CN" altLang="en-US" sz="3200" dirty="0">
                <a:latin typeface="Tahoma" panose="020B0604030504040204" pitchFamily="34" charset="0"/>
              </a:rPr>
              <a:t>：</a:t>
            </a:r>
            <a:endParaRPr lang="zh-CN" altLang="en-US" sz="3200" dirty="0">
              <a:latin typeface="Tahoma" panose="020B0604030504040204" pitchFamily="34" charset="0"/>
            </a:endParaRPr>
          </a:p>
        </p:txBody>
      </p:sp>
      <p:pic>
        <p:nvPicPr>
          <p:cNvPr id="55300" name="Picture 4" descr="用氯酸钾制氧气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3600" y="3124200"/>
            <a:ext cx="4648200" cy="3200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5301" name="AutoShape 5"/>
          <p:cNvSpPr/>
          <p:nvPr/>
        </p:nvSpPr>
        <p:spPr>
          <a:xfrm>
            <a:off x="304800" y="4495800"/>
            <a:ext cx="1828800" cy="914400"/>
          </a:xfrm>
          <a:prstGeom prst="rightArrow">
            <a:avLst>
              <a:gd name="adj1" fmla="val 50000"/>
              <a:gd name="adj2" fmla="val 50000"/>
            </a:avLst>
          </a:prstGeom>
          <a:gradFill rotWithShape="0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5302" name="AutoShape 6"/>
          <p:cNvSpPr/>
          <p:nvPr/>
        </p:nvSpPr>
        <p:spPr>
          <a:xfrm>
            <a:off x="6858000" y="5257800"/>
            <a:ext cx="2057400" cy="914400"/>
          </a:xfrm>
          <a:prstGeom prst="leftArrow">
            <a:avLst>
              <a:gd name="adj1" fmla="val 50000"/>
              <a:gd name="adj2" fmla="val 56250"/>
            </a:avLst>
          </a:prstGeom>
          <a:gradFill rotWithShape="0">
            <a:gsLst>
              <a:gs pos="0">
                <a:schemeClr val="bg1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10247" name="Text Box 7"/>
          <p:cNvSpPr txBox="1"/>
          <p:nvPr/>
        </p:nvSpPr>
        <p:spPr>
          <a:xfrm>
            <a:off x="381000" y="4945063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ahoma" panose="020B0604030504040204" pitchFamily="34" charset="0"/>
            </a:endParaRPr>
          </a:p>
        </p:txBody>
      </p:sp>
      <p:sp>
        <p:nvSpPr>
          <p:cNvPr id="55304" name="Text Box 8"/>
          <p:cNvSpPr txBox="1"/>
          <p:nvPr/>
        </p:nvSpPr>
        <p:spPr>
          <a:xfrm>
            <a:off x="381000" y="47244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33CC"/>
                </a:solidFill>
                <a:latin typeface="Tahoma" panose="020B0604030504040204" pitchFamily="34" charset="0"/>
                <a:ea typeface="方正琥珀简体" pitchFamily="2" charset="-122"/>
              </a:rPr>
              <a:t>发生装置</a:t>
            </a:r>
            <a:endParaRPr lang="zh-CN" altLang="en-US" sz="2400" dirty="0">
              <a:solidFill>
                <a:srgbClr val="FF33CC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5305" name="Text Box 9"/>
          <p:cNvSpPr txBox="1"/>
          <p:nvPr/>
        </p:nvSpPr>
        <p:spPr>
          <a:xfrm>
            <a:off x="7162800" y="54864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33CC"/>
                </a:solidFill>
                <a:latin typeface="Tahoma" panose="020B0604030504040204" pitchFamily="34" charset="0"/>
                <a:ea typeface="方正琥珀简体" pitchFamily="2" charset="-122"/>
              </a:rPr>
              <a:t>收集装置</a:t>
            </a:r>
            <a:endParaRPr lang="zh-CN" altLang="en-US" sz="2400" dirty="0">
              <a:solidFill>
                <a:srgbClr val="FF33CC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5306" name="Line 10"/>
          <p:cNvSpPr/>
          <p:nvPr/>
        </p:nvSpPr>
        <p:spPr>
          <a:xfrm>
            <a:off x="4876800" y="3124200"/>
            <a:ext cx="0" cy="3200400"/>
          </a:xfrm>
          <a:prstGeom prst="line">
            <a:avLst/>
          </a:prstGeom>
          <a:ln w="25400" cap="flat" cmpd="sng">
            <a:solidFill>
              <a:srgbClr val="FF0000"/>
            </a:solidFill>
            <a:prstDash val="sysDot"/>
            <a:miter/>
            <a:headEnd type="none" w="med" len="med"/>
            <a:tailEnd type="none" w="med" len="med"/>
          </a:ln>
        </p:spPr>
      </p:sp>
      <p:sp>
        <p:nvSpPr>
          <p:cNvPr id="10251" name="AutoShape 11">
            <a:hlinkClick r:id="rId2" action="ppaction://hlinkfile"/>
          </p:cNvPr>
          <p:cNvSpPr/>
          <p:nvPr/>
        </p:nvSpPr>
        <p:spPr>
          <a:xfrm>
            <a:off x="7620000" y="3657600"/>
            <a:ext cx="457200" cy="381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FFFF"/>
              </a:gs>
              <a:gs pos="100000">
                <a:srgbClr val="3333CC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10252" name="Line 12"/>
          <p:cNvSpPr/>
          <p:nvPr/>
        </p:nvSpPr>
        <p:spPr>
          <a:xfrm flipH="1" flipV="1">
            <a:off x="7696200" y="3429000"/>
            <a:ext cx="152400" cy="2286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253" name="Line 13"/>
          <p:cNvSpPr/>
          <p:nvPr/>
        </p:nvSpPr>
        <p:spPr>
          <a:xfrm flipV="1">
            <a:off x="7848600" y="3276600"/>
            <a:ext cx="228600" cy="381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" name="流程图: 预定义过程 7"/>
          <p:cNvSpPr/>
          <p:nvPr/>
        </p:nvSpPr>
        <p:spPr>
          <a:xfrm>
            <a:off x="0" y="571500"/>
            <a:ext cx="2447925" cy="792163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实验探究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/>
      <p:bldP spid="55301" grpId="0" animBg="1"/>
      <p:bldP spid="55302" grpId="0" animBg="1"/>
      <p:bldP spid="55304" grpId="0"/>
      <p:bldP spid="553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6322" name="Picture 2" descr="排空气集气法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67400" y="3733800"/>
            <a:ext cx="2209800" cy="3124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6323" name="Picture 3" descr="排水集气法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0"/>
            <a:ext cx="3733800" cy="2819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6324" name="AutoShape 4"/>
          <p:cNvSpPr/>
          <p:nvPr/>
        </p:nvSpPr>
        <p:spPr>
          <a:xfrm>
            <a:off x="4953000" y="2133600"/>
            <a:ext cx="3733800" cy="11430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chemeClr val="accent2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6325" name="AutoShape 5"/>
          <p:cNvSpPr/>
          <p:nvPr/>
        </p:nvSpPr>
        <p:spPr>
          <a:xfrm>
            <a:off x="990600" y="2133600"/>
            <a:ext cx="3657600" cy="11430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chemeClr val="accent2"/>
              </a:gs>
              <a:gs pos="100000">
                <a:srgbClr val="00CC00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11270" name="Text Box 6"/>
          <p:cNvSpPr txBox="1"/>
          <p:nvPr/>
        </p:nvSpPr>
        <p:spPr>
          <a:xfrm>
            <a:off x="1447800" y="1371600"/>
            <a:ext cx="502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ahoma" panose="020B0604030504040204" pitchFamily="34" charset="0"/>
            </a:endParaRPr>
          </a:p>
        </p:txBody>
      </p:sp>
      <p:sp>
        <p:nvSpPr>
          <p:cNvPr id="11271" name="Text Box 7"/>
          <p:cNvSpPr txBox="1"/>
          <p:nvPr/>
        </p:nvSpPr>
        <p:spPr>
          <a:xfrm>
            <a:off x="1295400" y="1295400"/>
            <a:ext cx="449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ahoma" panose="020B0604030504040204" pitchFamily="34" charset="0"/>
            </a:endParaRPr>
          </a:p>
        </p:txBody>
      </p:sp>
      <p:sp>
        <p:nvSpPr>
          <p:cNvPr id="56328" name="Text Box 8"/>
          <p:cNvSpPr txBox="1"/>
          <p:nvPr/>
        </p:nvSpPr>
        <p:spPr>
          <a:xfrm>
            <a:off x="2987675" y="1125538"/>
            <a:ext cx="4876800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dirty="0">
                <a:solidFill>
                  <a:srgbClr val="FF0000"/>
                </a:solidFill>
                <a:latin typeface="Tahoma" panose="020B0604030504040204" pitchFamily="34" charset="0"/>
                <a:ea typeface="方正琥珀简体" pitchFamily="2" charset="-122"/>
              </a:rPr>
              <a:t>收集方法</a:t>
            </a:r>
            <a:endParaRPr lang="zh-CN" altLang="en-US" sz="4800" dirty="0">
              <a:solidFill>
                <a:srgbClr val="FF0000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11273" name="Text Box 9"/>
          <p:cNvSpPr txBox="1"/>
          <p:nvPr/>
        </p:nvSpPr>
        <p:spPr>
          <a:xfrm>
            <a:off x="1143000" y="2362200"/>
            <a:ext cx="3276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400" dirty="0">
              <a:latin typeface="Tahoma" panose="020B0604030504040204" pitchFamily="34" charset="0"/>
            </a:endParaRPr>
          </a:p>
        </p:txBody>
      </p:sp>
      <p:sp>
        <p:nvSpPr>
          <p:cNvPr id="56330" name="Text Box 10"/>
          <p:cNvSpPr txBox="1"/>
          <p:nvPr/>
        </p:nvSpPr>
        <p:spPr>
          <a:xfrm>
            <a:off x="1219200" y="2286000"/>
            <a:ext cx="3276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tx2"/>
                </a:solidFill>
                <a:latin typeface="Tahoma" panose="020B0604030504040204" pitchFamily="34" charset="0"/>
                <a:ea typeface="方正综艺简体" pitchFamily="2" charset="-122"/>
              </a:rPr>
              <a:t>⑴氧气不溶于水，用排水法收集</a:t>
            </a:r>
            <a:endParaRPr lang="zh-CN" altLang="en-US" sz="2400" dirty="0">
              <a:solidFill>
                <a:schemeClr val="tx2"/>
              </a:solidFill>
              <a:latin typeface="Tahoma" panose="020B0604030504040204" pitchFamily="34" charset="0"/>
              <a:ea typeface="方正综艺简体" pitchFamily="2" charset="-122"/>
            </a:endParaRPr>
          </a:p>
        </p:txBody>
      </p:sp>
      <p:sp>
        <p:nvSpPr>
          <p:cNvPr id="56331" name="Text Box 11"/>
          <p:cNvSpPr txBox="1"/>
          <p:nvPr/>
        </p:nvSpPr>
        <p:spPr>
          <a:xfrm>
            <a:off x="5105400" y="2286000"/>
            <a:ext cx="35814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tx2"/>
                </a:solidFill>
                <a:latin typeface="Tahoma" panose="020B0604030504040204" pitchFamily="34" charset="0"/>
                <a:ea typeface="方正综艺简体" pitchFamily="2" charset="-122"/>
              </a:rPr>
              <a:t>⑵氧气密度比空气大，可用向上排空气法</a:t>
            </a:r>
            <a:endParaRPr lang="zh-CN" altLang="en-US" sz="2400" dirty="0">
              <a:solidFill>
                <a:schemeClr val="tx2"/>
              </a:solidFill>
              <a:latin typeface="Tahoma" panose="020B0604030504040204" pitchFamily="34" charset="0"/>
              <a:ea typeface="方正综艺简体" pitchFamily="2" charset="-122"/>
            </a:endParaRPr>
          </a:p>
        </p:txBody>
      </p:sp>
      <p:sp>
        <p:nvSpPr>
          <p:cNvPr id="56332" name="AutoShape 12"/>
          <p:cNvSpPr/>
          <p:nvPr/>
        </p:nvSpPr>
        <p:spPr>
          <a:xfrm>
            <a:off x="2819400" y="3352800"/>
            <a:ext cx="228600" cy="6858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6333" name="AutoShape 13"/>
          <p:cNvSpPr/>
          <p:nvPr/>
        </p:nvSpPr>
        <p:spPr>
          <a:xfrm>
            <a:off x="6934200" y="3352800"/>
            <a:ext cx="228600" cy="6858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56334" name="Text Box 14"/>
          <p:cNvSpPr txBox="1"/>
          <p:nvPr/>
        </p:nvSpPr>
        <p:spPr>
          <a:xfrm>
            <a:off x="4724400" y="4953000"/>
            <a:ext cx="38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3399"/>
                </a:solidFill>
                <a:latin typeface="Tahoma" panose="020B0604030504040204" pitchFamily="34" charset="0"/>
                <a:ea typeface="方正琥珀简体" pitchFamily="2" charset="-122"/>
                <a:hlinkClick r:id="rId3" action="ppaction://hlinkfile"/>
              </a:rPr>
              <a:t>操作</a:t>
            </a:r>
            <a:endParaRPr lang="zh-CN" altLang="en-US" dirty="0">
              <a:solidFill>
                <a:srgbClr val="FF3399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6335" name="Text Box 15"/>
          <p:cNvSpPr txBox="1"/>
          <p:nvPr/>
        </p:nvSpPr>
        <p:spPr>
          <a:xfrm>
            <a:off x="8153400" y="4876800"/>
            <a:ext cx="381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3333CC"/>
                </a:solidFill>
                <a:latin typeface="Tahoma" panose="020B0604030504040204" pitchFamily="34" charset="0"/>
                <a:ea typeface="方正琥珀简体" pitchFamily="2" charset="-122"/>
                <a:hlinkClick r:id="rId4" action="ppaction://hlinkfile"/>
              </a:rPr>
              <a:t>操作</a:t>
            </a:r>
            <a:endParaRPr lang="zh-CN" altLang="en-US" dirty="0">
              <a:solidFill>
                <a:srgbClr val="3333CC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8" name="流程图: 预定义过程 7"/>
          <p:cNvSpPr/>
          <p:nvPr/>
        </p:nvSpPr>
        <p:spPr>
          <a:xfrm>
            <a:off x="0" y="571500"/>
            <a:ext cx="2447925" cy="792163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实验探究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9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  <p:bldP spid="56325" grpId="0" animBg="1"/>
      <p:bldP spid="56328" grpId="0"/>
      <p:bldP spid="56330" grpId="0"/>
      <p:bldP spid="56331" grpId="0"/>
      <p:bldP spid="56332" grpId="0" animBg="1"/>
      <p:bldP spid="56333" grpId="0" animBg="1"/>
      <p:bldP spid="56334" grpId="0"/>
      <p:bldP spid="563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2"/>
          <p:cNvSpPr/>
          <p:nvPr>
            <p:ph type="title"/>
          </p:nvPr>
        </p:nvSpPr>
        <p:spPr>
          <a:xfrm>
            <a:off x="3059113" y="765175"/>
            <a:ext cx="4495800" cy="719138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/>
          <a:p>
            <a:r>
              <a:rPr lang="en-US" altLang="zh-CN" sz="36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</a:t>
            </a:r>
            <a:r>
              <a:rPr lang="zh-CN" altLang="en-US" sz="3600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、注意事项：</a:t>
            </a:r>
            <a:endParaRPr lang="zh-CN" altLang="en-US" sz="3600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0963" name="Text Box 3"/>
          <p:cNvSpPr txBox="1"/>
          <p:nvPr/>
        </p:nvSpPr>
        <p:spPr>
          <a:xfrm>
            <a:off x="457200" y="1676400"/>
            <a:ext cx="8686800" cy="4238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1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）试管口应略向下倾斜。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2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）铁夹应夹持在距管口</a:t>
            </a: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1/3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处。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3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）药品应平铺或斜铺在试管底部。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4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）先把导管移出水槽，再熄灭酒精灯。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5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）开始加热时不能立即收集。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（</a:t>
            </a:r>
            <a:r>
              <a:rPr lang="en-US" altLang="zh-CN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6</a:t>
            </a:r>
            <a:r>
              <a:rPr lang="zh-CN" altLang="en-US" sz="3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）用高锰酸钾制氧时，试管口应放一团棉花。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8" name="流程图: 预定义过程 7"/>
          <p:cNvSpPr/>
          <p:nvPr/>
        </p:nvSpPr>
        <p:spPr>
          <a:xfrm>
            <a:off x="0" y="571500"/>
            <a:ext cx="2447925" cy="792163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总结归纳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nimBg="1"/>
      <p:bldP spid="409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Text Box 2"/>
          <p:cNvSpPr txBox="1"/>
          <p:nvPr/>
        </p:nvSpPr>
        <p:spPr>
          <a:xfrm>
            <a:off x="3132138" y="549275"/>
            <a:ext cx="381635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800" dirty="0">
                <a:solidFill>
                  <a:srgbClr val="FF0000"/>
                </a:solidFill>
                <a:latin typeface="Tahoma" panose="020B0604030504040204" pitchFamily="34" charset="0"/>
                <a:ea typeface="方正琥珀简体" pitchFamily="2" charset="-122"/>
              </a:rPr>
              <a:t>4.</a:t>
            </a:r>
            <a:r>
              <a:rPr lang="zh-CN" altLang="en-US" sz="4800" dirty="0">
                <a:solidFill>
                  <a:srgbClr val="FF0000"/>
                </a:solidFill>
                <a:latin typeface="Tahoma" panose="020B0604030504040204" pitchFamily="34" charset="0"/>
                <a:ea typeface="方正琥珀简体" pitchFamily="2" charset="-122"/>
              </a:rPr>
              <a:t>操作步骤</a:t>
            </a:r>
            <a:endParaRPr lang="zh-CN" altLang="en-US" sz="4800" dirty="0">
              <a:solidFill>
                <a:srgbClr val="FF0000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7347" name="Text Box 3"/>
          <p:cNvSpPr txBox="1"/>
          <p:nvPr/>
        </p:nvSpPr>
        <p:spPr>
          <a:xfrm>
            <a:off x="1066800" y="1752600"/>
            <a:ext cx="1828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folHlink"/>
                </a:solidFill>
                <a:latin typeface="Tahoma" panose="020B0604030504040204" pitchFamily="34" charset="0"/>
                <a:ea typeface="方正琥珀简体" pitchFamily="2" charset="-122"/>
              </a:rPr>
              <a:t>组装仪器</a:t>
            </a:r>
            <a:endParaRPr lang="zh-CN" altLang="en-US" sz="2800" dirty="0">
              <a:solidFill>
                <a:schemeClr val="folHlink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7348" name="Text Box 4"/>
          <p:cNvSpPr txBox="1"/>
          <p:nvPr/>
        </p:nvSpPr>
        <p:spPr>
          <a:xfrm>
            <a:off x="3886200" y="1752600"/>
            <a:ext cx="2286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folHlink"/>
                </a:solidFill>
                <a:latin typeface="Tahoma" panose="020B0604030504040204" pitchFamily="34" charset="0"/>
                <a:ea typeface="方正琥珀简体" pitchFamily="2" charset="-122"/>
              </a:rPr>
              <a:t>检查气密性</a:t>
            </a:r>
            <a:endParaRPr lang="zh-CN" altLang="en-US" sz="2800" dirty="0">
              <a:solidFill>
                <a:schemeClr val="folHlink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7349" name="Text Box 5"/>
          <p:cNvSpPr txBox="1"/>
          <p:nvPr/>
        </p:nvSpPr>
        <p:spPr>
          <a:xfrm>
            <a:off x="7086600" y="1752600"/>
            <a:ext cx="2057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folHlink"/>
                </a:solidFill>
                <a:latin typeface="Tahoma" panose="020B0604030504040204" pitchFamily="34" charset="0"/>
                <a:ea typeface="方正琥珀简体" pitchFamily="2" charset="-122"/>
              </a:rPr>
              <a:t>装药品</a:t>
            </a:r>
            <a:endParaRPr lang="zh-CN" altLang="en-US" sz="2800" dirty="0">
              <a:solidFill>
                <a:schemeClr val="folHlink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7350" name="Text Box 6"/>
          <p:cNvSpPr txBox="1"/>
          <p:nvPr/>
        </p:nvSpPr>
        <p:spPr>
          <a:xfrm>
            <a:off x="1447800" y="3352800"/>
            <a:ext cx="1905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folHlink"/>
                </a:solidFill>
                <a:latin typeface="Tahoma" panose="020B0604030504040204" pitchFamily="34" charset="0"/>
                <a:ea typeface="方正琥珀简体" pitchFamily="2" charset="-122"/>
              </a:rPr>
              <a:t>固定试管</a:t>
            </a:r>
            <a:endParaRPr lang="zh-CN" altLang="en-US" sz="2800" dirty="0">
              <a:solidFill>
                <a:schemeClr val="folHlink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7351" name="Text Box 7"/>
          <p:cNvSpPr txBox="1"/>
          <p:nvPr/>
        </p:nvSpPr>
        <p:spPr>
          <a:xfrm>
            <a:off x="4038600" y="3352800"/>
            <a:ext cx="2438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folHlink"/>
                </a:solidFill>
                <a:latin typeface="Tahoma" panose="020B0604030504040204" pitchFamily="34" charset="0"/>
                <a:ea typeface="方正琥珀简体" pitchFamily="2" charset="-122"/>
              </a:rPr>
              <a:t>点燃酒精灯</a:t>
            </a:r>
            <a:endParaRPr lang="zh-CN" altLang="en-US" sz="2800" dirty="0">
              <a:solidFill>
                <a:schemeClr val="folHlink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7352" name="Text Box 8"/>
          <p:cNvSpPr txBox="1"/>
          <p:nvPr/>
        </p:nvSpPr>
        <p:spPr>
          <a:xfrm>
            <a:off x="7086600" y="3352800"/>
            <a:ext cx="2057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folHlink"/>
                </a:solidFill>
                <a:latin typeface="Tahoma" panose="020B0604030504040204" pitchFamily="34" charset="0"/>
                <a:ea typeface="方正琥珀简体" pitchFamily="2" charset="-122"/>
              </a:rPr>
              <a:t>收集气体</a:t>
            </a:r>
            <a:endParaRPr lang="zh-CN" altLang="en-US" sz="2800" dirty="0">
              <a:solidFill>
                <a:schemeClr val="folHlink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7353" name="Text Box 9"/>
          <p:cNvSpPr txBox="1"/>
          <p:nvPr/>
        </p:nvSpPr>
        <p:spPr>
          <a:xfrm>
            <a:off x="1524000" y="5029200"/>
            <a:ext cx="3429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folHlink"/>
                </a:solidFill>
                <a:latin typeface="Tahoma" panose="020B0604030504040204" pitchFamily="34" charset="0"/>
                <a:ea typeface="方正琥珀简体" pitchFamily="2" charset="-122"/>
              </a:rPr>
              <a:t>移出导管于水面</a:t>
            </a:r>
            <a:endParaRPr lang="zh-CN" altLang="en-US" sz="2800" dirty="0">
              <a:solidFill>
                <a:schemeClr val="folHlink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7354" name="Text Box 10"/>
          <p:cNvSpPr txBox="1"/>
          <p:nvPr/>
        </p:nvSpPr>
        <p:spPr>
          <a:xfrm>
            <a:off x="5486400" y="5105400"/>
            <a:ext cx="2819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chemeClr val="folHlink"/>
                </a:solidFill>
                <a:latin typeface="Tahoma" panose="020B0604030504040204" pitchFamily="34" charset="0"/>
                <a:ea typeface="方正琥珀简体" pitchFamily="2" charset="-122"/>
              </a:rPr>
              <a:t>熄灭酒精灯</a:t>
            </a:r>
            <a:endParaRPr lang="zh-CN" altLang="en-US" sz="2800" dirty="0">
              <a:solidFill>
                <a:schemeClr val="folHlink"/>
              </a:solidFill>
              <a:latin typeface="Tahoma" panose="020B0604030504040204" pitchFamily="34" charset="0"/>
              <a:ea typeface="方正琥珀简体" pitchFamily="2" charset="-122"/>
            </a:endParaRPr>
          </a:p>
        </p:txBody>
      </p:sp>
      <p:sp>
        <p:nvSpPr>
          <p:cNvPr id="57355" name="Line 11"/>
          <p:cNvSpPr/>
          <p:nvPr/>
        </p:nvSpPr>
        <p:spPr>
          <a:xfrm>
            <a:off x="2895600" y="1981200"/>
            <a:ext cx="685800" cy="0"/>
          </a:xfrm>
          <a:prstGeom prst="line">
            <a:avLst/>
          </a:prstGeom>
          <a:ln w="50800" cap="flat" cmpd="sng">
            <a:solidFill>
              <a:schemeClr val="hlink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57356" name="Line 12"/>
          <p:cNvSpPr/>
          <p:nvPr/>
        </p:nvSpPr>
        <p:spPr>
          <a:xfrm>
            <a:off x="6248400" y="2057400"/>
            <a:ext cx="609600" cy="0"/>
          </a:xfrm>
          <a:prstGeom prst="line">
            <a:avLst/>
          </a:prstGeom>
          <a:ln w="50800" cap="flat" cmpd="sng">
            <a:solidFill>
              <a:schemeClr val="hlink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57357" name="Line 13"/>
          <p:cNvSpPr/>
          <p:nvPr/>
        </p:nvSpPr>
        <p:spPr>
          <a:xfrm>
            <a:off x="609600" y="3581400"/>
            <a:ext cx="609600" cy="0"/>
          </a:xfrm>
          <a:prstGeom prst="line">
            <a:avLst/>
          </a:prstGeom>
          <a:ln w="50800" cap="flat" cmpd="sng">
            <a:solidFill>
              <a:schemeClr val="hlink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57358" name="Line 14"/>
          <p:cNvSpPr/>
          <p:nvPr/>
        </p:nvSpPr>
        <p:spPr>
          <a:xfrm>
            <a:off x="3352800" y="3657600"/>
            <a:ext cx="609600" cy="0"/>
          </a:xfrm>
          <a:prstGeom prst="line">
            <a:avLst/>
          </a:prstGeom>
          <a:ln w="50800" cap="flat" cmpd="sng">
            <a:solidFill>
              <a:schemeClr val="hlink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57359" name="Line 15"/>
          <p:cNvSpPr/>
          <p:nvPr/>
        </p:nvSpPr>
        <p:spPr>
          <a:xfrm>
            <a:off x="6324600" y="3657600"/>
            <a:ext cx="685800" cy="0"/>
          </a:xfrm>
          <a:prstGeom prst="line">
            <a:avLst/>
          </a:prstGeom>
          <a:ln w="50800" cap="flat" cmpd="sng">
            <a:solidFill>
              <a:schemeClr val="hlink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57360" name="Line 16"/>
          <p:cNvSpPr/>
          <p:nvPr/>
        </p:nvSpPr>
        <p:spPr>
          <a:xfrm>
            <a:off x="762000" y="5257800"/>
            <a:ext cx="609600" cy="0"/>
          </a:xfrm>
          <a:prstGeom prst="line">
            <a:avLst/>
          </a:prstGeom>
          <a:ln w="50800" cap="flat" cmpd="sng">
            <a:solidFill>
              <a:schemeClr val="hlink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57361" name="Line 17"/>
          <p:cNvSpPr/>
          <p:nvPr/>
        </p:nvSpPr>
        <p:spPr>
          <a:xfrm flipV="1">
            <a:off x="4724400" y="5334000"/>
            <a:ext cx="685800" cy="0"/>
          </a:xfrm>
          <a:prstGeom prst="line">
            <a:avLst/>
          </a:prstGeom>
          <a:ln w="50800" cap="flat" cmpd="sng">
            <a:solidFill>
              <a:schemeClr val="hlink"/>
            </a:solidFill>
            <a:prstDash val="solid"/>
            <a:miter/>
            <a:headEnd type="none" w="med" len="med"/>
            <a:tailEnd type="triangle" w="med" len="med"/>
          </a:ln>
        </p:spPr>
      </p:sp>
      <p:pic>
        <p:nvPicPr>
          <p:cNvPr id="57362" name="Picture 18" descr="hxqt0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62400" y="2209800"/>
            <a:ext cx="17526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363" name="Picture 19" descr="BZ0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2209800"/>
            <a:ext cx="16764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364" name="Picture 20" descr="hx0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209800"/>
            <a:ext cx="19050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365" name="Picture 21" descr="hx09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3810000"/>
            <a:ext cx="1600200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366" name="Picture 22" descr="排水集气法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6600" y="3810000"/>
            <a:ext cx="16764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367" name="Picture 23" descr="酒精灯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1200" y="5562600"/>
            <a:ext cx="1219200" cy="12954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7368" name="Object 24"/>
          <p:cNvGraphicFramePr/>
          <p:nvPr/>
        </p:nvGraphicFramePr>
        <p:xfrm>
          <a:off x="1447800" y="3886200"/>
          <a:ext cx="1676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7" imgW="1876425" imgH="1743075" progId="Paint.Picture">
                  <p:embed/>
                </p:oleObj>
              </mc:Choice>
              <mc:Fallback>
                <p:oleObj name="" r:id="rId7" imgW="1876425" imgH="1743075" progId="Paint.Pictur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47800" y="3886200"/>
                        <a:ext cx="1676400" cy="1219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9" name="Object 25"/>
          <p:cNvGraphicFramePr/>
          <p:nvPr/>
        </p:nvGraphicFramePr>
        <p:xfrm>
          <a:off x="1828800" y="5486400"/>
          <a:ext cx="1600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9" imgW="3019425" imgH="2486025" progId="Paint.Picture">
                  <p:embed/>
                </p:oleObj>
              </mc:Choice>
              <mc:Fallback>
                <p:oleObj name="" r:id="rId9" imgW="3019425" imgH="2486025" progId="Paint.Picture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28800" y="5486400"/>
                        <a:ext cx="1600200" cy="1371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" name="AutoShape 26">
            <a:hlinkClick r:id="rId11" action="ppaction://hlinkfile"/>
          </p:cNvPr>
          <p:cNvSpPr/>
          <p:nvPr/>
        </p:nvSpPr>
        <p:spPr>
          <a:xfrm>
            <a:off x="457200" y="2438400"/>
            <a:ext cx="457200" cy="381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FFFF"/>
              </a:gs>
              <a:gs pos="100000">
                <a:srgbClr val="3333CC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1051" name="Line 27"/>
          <p:cNvSpPr/>
          <p:nvPr/>
        </p:nvSpPr>
        <p:spPr>
          <a:xfrm flipH="1" flipV="1">
            <a:off x="533400" y="2286000"/>
            <a:ext cx="152400" cy="1524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52" name="Line 28"/>
          <p:cNvSpPr/>
          <p:nvPr/>
        </p:nvSpPr>
        <p:spPr>
          <a:xfrm flipV="1">
            <a:off x="685800" y="2209800"/>
            <a:ext cx="228600" cy="2286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" name="流程图: 预定义过程 7"/>
          <p:cNvSpPr/>
          <p:nvPr/>
        </p:nvSpPr>
        <p:spPr>
          <a:xfrm>
            <a:off x="0" y="571500"/>
            <a:ext cx="2447925" cy="792163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实验探究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5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1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7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2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83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99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5" dur="5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0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1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/>
      <p:bldP spid="57348" grpId="0"/>
      <p:bldP spid="57349" grpId="0"/>
      <p:bldP spid="57350" grpId="0"/>
      <p:bldP spid="57351" grpId="0"/>
      <p:bldP spid="57352" grpId="0"/>
      <p:bldP spid="57353" grpId="0"/>
      <p:bldP spid="573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3" name="Text Box 3"/>
          <p:cNvSpPr txBox="1"/>
          <p:nvPr/>
        </p:nvSpPr>
        <p:spPr>
          <a:xfrm>
            <a:off x="2928938" y="4000500"/>
            <a:ext cx="59436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用带火星的木条伸入瓶中，若木条复燃，此瓶盛氧气。</a:t>
            </a:r>
            <a:endParaRPr lang="zh-CN" altLang="en-US" sz="32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4" name="Text Box 4"/>
          <p:cNvSpPr txBox="1"/>
          <p:nvPr/>
        </p:nvSpPr>
        <p:spPr>
          <a:xfrm>
            <a:off x="2895600" y="1285875"/>
            <a:ext cx="6248400" cy="2773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向上排空气法收集时：用带火星的木条平放在集气瓶口，木条复燃则已满。</a:t>
            </a:r>
            <a:endParaRPr lang="zh-CN" altLang="en-US" sz="32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排水法收集时：气泡从集气瓶口外冒出。</a:t>
            </a:r>
            <a:endParaRPr lang="zh-CN" altLang="en-US" sz="32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5" name="Rectangle 5"/>
          <p:cNvSpPr/>
          <p:nvPr/>
        </p:nvSpPr>
        <p:spPr>
          <a:xfrm>
            <a:off x="0" y="4143375"/>
            <a:ext cx="3000375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 dirty="0">
                <a:solidFill>
                  <a:srgbClr val="336600"/>
                </a:solidFill>
                <a:latin typeface="Times New Roman" panose="02020603050405020304" pitchFamily="18" charset="0"/>
              </a:rPr>
              <a:t>6.</a:t>
            </a:r>
            <a:r>
              <a:rPr lang="zh-CN" altLang="en-US" sz="3600" b="1" dirty="0">
                <a:solidFill>
                  <a:srgbClr val="336600"/>
                </a:solidFill>
                <a:latin typeface="Times New Roman" panose="02020603050405020304" pitchFamily="18" charset="0"/>
              </a:rPr>
              <a:t>氧气的检验</a:t>
            </a:r>
            <a:r>
              <a:rPr lang="en-US" altLang="zh-CN" sz="3600" b="1" dirty="0">
                <a:solidFill>
                  <a:srgbClr val="336600"/>
                </a:solidFill>
                <a:latin typeface="Times New Roman" panose="02020603050405020304" pitchFamily="18" charset="0"/>
              </a:rPr>
              <a:t>:</a:t>
            </a:r>
            <a:endParaRPr lang="zh-CN" altLang="en-US" sz="3600" b="1" dirty="0">
              <a:solidFill>
                <a:srgbClr val="33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6" name="Rectangle 6"/>
          <p:cNvSpPr/>
          <p:nvPr/>
        </p:nvSpPr>
        <p:spPr>
          <a:xfrm>
            <a:off x="0" y="1428750"/>
            <a:ext cx="40005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rgbClr val="336600"/>
                </a:solidFill>
                <a:latin typeface="Times New Roman" panose="02020603050405020304" pitchFamily="18" charset="0"/>
              </a:rPr>
              <a:t>5.</a:t>
            </a:r>
            <a:r>
              <a:rPr lang="zh-CN" altLang="en-US" sz="3600" b="1" dirty="0">
                <a:solidFill>
                  <a:srgbClr val="336600"/>
                </a:solidFill>
                <a:latin typeface="Times New Roman" panose="02020603050405020304" pitchFamily="18" charset="0"/>
              </a:rPr>
              <a:t>氧气的验满：</a:t>
            </a:r>
            <a:endParaRPr lang="zh-CN" altLang="en-US" sz="3600" b="1" dirty="0">
              <a:solidFill>
                <a:srgbClr val="3366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3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/>
      <p:bldP spid="51204" grpId="0"/>
      <p:bldP spid="51205" grpId="0"/>
      <p:bldP spid="51206" grpId="0"/>
    </p:bldLst>
  </p:timing>
</p:sld>
</file>

<file path=ppt/theme/theme1.xml><?xml version="1.0" encoding="utf-8"?>
<a:theme xmlns:a="http://schemas.openxmlformats.org/drawingml/2006/main" name="优秀教案模板(课时)">
  <a:themeElements>
    <a:clrScheme name="行云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优秀教案模板(课时)</Template>
  <TotalTime>0</TotalTime>
  <Words>469</Words>
  <Application>WPS 演示</Application>
  <PresentationFormat>全屏显示(4:3)</PresentationFormat>
  <Paragraphs>112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Arial</vt:lpstr>
      <vt:lpstr>宋体</vt:lpstr>
      <vt:lpstr>Wingdings</vt:lpstr>
      <vt:lpstr>Calibri</vt:lpstr>
      <vt:lpstr>黑体</vt:lpstr>
      <vt:lpstr>微软雅黑</vt:lpstr>
      <vt:lpstr>楷体_GB2312</vt:lpstr>
      <vt:lpstr>Times New Roman</vt:lpstr>
      <vt:lpstr>Tahoma</vt:lpstr>
      <vt:lpstr>方正琥珀简体</vt:lpstr>
      <vt:lpstr>方正综艺简体</vt:lpstr>
      <vt:lpstr>Arial Unicode MS</vt:lpstr>
      <vt:lpstr>优秀教案模板(课时)</vt:lpstr>
      <vt:lpstr>Paint.Picture</vt:lpstr>
      <vt:lpstr>Paint.Picture</vt:lpstr>
      <vt:lpstr>3   制取氧气(第一课时)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3、注意事项：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  沁园春 长沙</dc:title>
  <dc:creator>lao dong</dc:creator>
  <cp:lastModifiedBy>Administrator</cp:lastModifiedBy>
  <cp:revision>34</cp:revision>
  <dcterms:created xsi:type="dcterms:W3CDTF">2014-01-14T01:13:00Z</dcterms:created>
  <dcterms:modified xsi:type="dcterms:W3CDTF">2018-09-14T13:47:31Z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