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60" r:id="rId3"/>
  </p:sldMasterIdLst>
  <p:sldIdLst>
    <p:sldId id="26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79" r:id="rId16"/>
    <p:sldId id="280" r:id="rId17"/>
    <p:sldId id="281" r:id="rId18"/>
    <p:sldId id="283" r:id="rId19"/>
    <p:sldId id="282" r:id="rId20"/>
    <p:sldId id="297" r:id="rId21"/>
    <p:sldId id="298" r:id="rId22"/>
  </p:sldIdLst>
  <p:sldSz cx="9144000" cy="6858000" type="screen4x3"/>
  <p:notesSz cx="6858000" cy="9144000"/>
  <p:embeddedFontLst>
    <p:embeddedFont>
      <p:font typeface="黑体" panose="02010609060101010101" charset="-122"/>
      <p:regular r:id="rId26"/>
    </p:embeddedFont>
    <p:embeddedFont>
      <p:font typeface="华文新魏" panose="02010800040101010101"/>
      <p:regular r:id="rId27"/>
    </p:embeddedFont>
    <p:embeddedFont>
      <p:font typeface="迷你简魏碑" panose="03000509000000000000" charset="-122"/>
      <p:regular r:id="rId28"/>
    </p:embeddedFont>
    <p:embeddedFont>
      <p:font typeface="Wingdings 2" panose="05020102010507070707"/>
      <p:regular r:id="rId29"/>
    </p:embeddedFont>
    <p:embeddedFont>
      <p:font typeface="华文新魏" panose="02010800040101010101" pitchFamily="2" charset="-122"/>
      <p:regular r:id="rId30"/>
    </p:embeddedFont>
  </p:embeddedFont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32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9"/>
    <p:restoredTop sz="94581"/>
  </p:normalViewPr>
  <p:slideViewPr>
    <p:cSldViewPr showGuides="1">
      <p:cViewPr varScale="1">
        <p:scale>
          <a:sx n="62" d="100"/>
          <a:sy n="62" d="100"/>
        </p:scale>
        <p:origin x="1400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font" Target="fonts/font5.fntdata"/><Relationship Id="rId3" Type="http://schemas.openxmlformats.org/officeDocument/2006/relationships/slideMaster" Target="slideMasters/slideMaster2.xml"/><Relationship Id="rId29" Type="http://schemas.openxmlformats.org/officeDocument/2006/relationships/font" Target="fonts/font4.fntdata"/><Relationship Id="rId28" Type="http://schemas.openxmlformats.org/officeDocument/2006/relationships/font" Target="fonts/font3.fntdata"/><Relationship Id="rId27" Type="http://schemas.openxmlformats.org/officeDocument/2006/relationships/font" Target="fonts/font2.fntdata"/><Relationship Id="rId26" Type="http://schemas.openxmlformats.org/officeDocument/2006/relationships/font" Target="fonts/font1.fntdata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14B2457E-5F4E-470F-AFC3-0B3B63E9831E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6EEB2250-BFB8-4E5F-814B-17959321959D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454E826E-584A-49FF-8FAE-A01857A9992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D9796702-50CB-4EC6-A7E7-FCFCCD6635BA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D9B0E893-3DF3-4516-A412-AF55848024B1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7" name="日期占位符 2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4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3C13438B-3259-4C74-A4A9-A0DAA48615C8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日期占位符 1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2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FE7991AE-7734-4E1E-85A3-9653495D59EB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9B4D4A31-479F-445D-8B52-B5812CE4A60B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07D0532E-8834-460D-85E0-5C884BF5423E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9DF520AD-AAFD-4F95-83F1-67FD2972A7F6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20000"/>
              </a:spcBef>
              <a:buFontTx/>
              <a:buChar char="•"/>
              <a:defRPr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fld id="{D7BCD543-FBAA-43AD-BB50-96808979D707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spcBef>
                <a:spcPct val="0"/>
              </a:spcBef>
              <a:buFontTx/>
              <a:buNone/>
              <a:defRPr sz="14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spcBef>
                <a:spcPct val="0"/>
              </a:spcBef>
              <a:buFontTx/>
              <a:buNone/>
              <a:defRPr sz="1400" smtClean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dirty="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DF41264-746E-4603-A98A-1BEF6AAC3DD0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dirty="0">
                <a:solidFill>
                  <a:srgbClr val="000000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675D4DCC-6D6B-4F77-8849-A6279120CBEB}" type="slidenum">
              <a:rPr kumimoji="0" lang="en-US" altLang="zh-CN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3.e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14338" name="Text Box 2"/>
          <p:cNvSpPr txBox="1"/>
          <p:nvPr/>
        </p:nvSpPr>
        <p:spPr>
          <a:xfrm>
            <a:off x="2484438" y="1452563"/>
            <a:ext cx="3992562" cy="5557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zh-CN" sz="96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jū </a:t>
            </a:r>
            <a:endParaRPr lang="en-US" altLang="zh-CN" sz="96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</a:pPr>
            <a:r>
              <a:rPr lang="zh-CN" altLang="en-US" sz="9600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关 雎</a:t>
            </a:r>
            <a:endParaRPr lang="zh-CN" altLang="en-US" sz="9600" dirty="0">
              <a:solidFill>
                <a:srgbClr val="FF33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</a:pPr>
            <a:r>
              <a:rPr lang="zh-CN" altLang="en-US" sz="6000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</a:t>
            </a:r>
            <a:endParaRPr lang="zh-CN" altLang="en-US" sz="60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endParaRPr lang="en-US" altLang="zh-CN" sz="6000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5" name="Text Box 3"/>
          <p:cNvSpPr txBox="1"/>
          <p:nvPr/>
        </p:nvSpPr>
        <p:spPr>
          <a:xfrm>
            <a:off x="2286000" y="4953000"/>
            <a:ext cx="3854450" cy="8239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——《</a:t>
            </a:r>
            <a:r>
              <a:rPr lang="zh-CN" altLang="en-US" sz="4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诗经</a:t>
            </a:r>
            <a:r>
              <a:rPr lang="en-US" altLang="zh-CN" sz="4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》</a:t>
            </a:r>
            <a:endParaRPr lang="en-US" altLang="zh-CN" sz="48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0000"/>
                </a:solidFill>
                <a:ea typeface="黑体" panose="02010609060101010101" charset="-122"/>
              </a:rPr>
              <a:t>第二三章</a:t>
            </a:r>
            <a:endParaRPr lang="zh-CN" altLang="en-US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250825" y="1125538"/>
            <a:ext cx="8540750" cy="44989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参差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荇菜，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左右</a:t>
            </a: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流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之．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窈窕淑女，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寤寐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求之。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求之不得，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寤寐</a:t>
            </a: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思服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悠哉悠哉，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辗转反侧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13316" name="Rectangle 4"/>
          <p:cNvSpPr>
            <a:spLocks noRot="1"/>
          </p:cNvSpPr>
          <p:nvPr/>
        </p:nvSpPr>
        <p:spPr>
          <a:xfrm>
            <a:off x="3059113" y="2420938"/>
            <a:ext cx="5905500" cy="37449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、概括内容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男子对女子执着追求和极度思念</a:t>
            </a:r>
            <a:endParaRPr lang="zh-CN" altLang="en-US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、为什么要写采摘荇菜的情景</a:t>
            </a:r>
            <a:r>
              <a:rPr lang="en-US" altLang="zh-CN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?</a:t>
            </a:r>
            <a:endParaRPr lang="en-US" altLang="zh-CN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借此来隐喻君子对淑女锲而不舍的追求。</a:t>
            </a:r>
            <a:endParaRPr lang="zh-CN" altLang="en-US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、君子的痴情是如何表现</a:t>
            </a:r>
            <a:r>
              <a:rPr lang="en-US" altLang="zh-CN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?</a:t>
            </a:r>
            <a:endParaRPr lang="en-US" altLang="zh-CN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“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辗转反侧</a:t>
            </a:r>
            <a:r>
              <a:rPr lang="zh-CN" altLang="en-US" sz="28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”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无法入眠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endParaRPr lang="en-US" altLang="zh-CN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3557" name="Rectangle 5"/>
          <p:cNvSpPr/>
          <p:nvPr/>
        </p:nvSpPr>
        <p:spPr>
          <a:xfrm>
            <a:off x="4932363" y="1484313"/>
            <a:ext cx="120332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>思考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charRg st="7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charRg st="38" end="5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charRg st="71" end="8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0000"/>
                </a:solidFill>
                <a:ea typeface="黑体" panose="02010609060101010101" charset="-122"/>
              </a:rPr>
              <a:t>第四五章</a:t>
            </a:r>
            <a:endParaRPr lang="zh-CN" altLang="en-US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24579" name="Rectangle 3"/>
          <p:cNvSpPr>
            <a:spLocks noGrp="1"/>
          </p:cNvSpPr>
          <p:nvPr>
            <p:ph idx="1"/>
          </p:nvPr>
        </p:nvSpPr>
        <p:spPr>
          <a:xfrm>
            <a:off x="250825" y="1125538"/>
            <a:ext cx="8540750" cy="44989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参差荇菜</a:t>
            </a:r>
            <a:r>
              <a:rPr lang="en-US" altLang="zh-CN" sz="3600" b="1" dirty="0">
                <a:solidFill>
                  <a:srgbClr val="000000"/>
                </a:solidFill>
                <a:ea typeface="黑体" panose="02010609060101010101" charset="-122"/>
              </a:rPr>
              <a:t>,</a:t>
            </a:r>
            <a:endParaRPr lang="en-US" altLang="zh-CN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左右采之。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窈窕淑女</a:t>
            </a:r>
            <a:r>
              <a:rPr lang="en-US" altLang="zh-CN" sz="3600" b="1" dirty="0">
                <a:solidFill>
                  <a:srgbClr val="000000"/>
                </a:solidFill>
                <a:ea typeface="黑体" panose="02010609060101010101" charset="-122"/>
              </a:rPr>
              <a:t>,</a:t>
            </a:r>
            <a:endParaRPr lang="en-US" altLang="zh-CN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琴瑟友之。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参差荇菜</a:t>
            </a:r>
            <a:r>
              <a:rPr lang="en-US" altLang="zh-CN" sz="3600" b="1" dirty="0">
                <a:solidFill>
                  <a:srgbClr val="000000"/>
                </a:solidFill>
                <a:ea typeface="黑体" panose="02010609060101010101" charset="-122"/>
              </a:rPr>
              <a:t>,</a:t>
            </a:r>
            <a:endParaRPr lang="en-US" altLang="zh-CN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左右芼之，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窈窕淑女，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钟鼓乐之。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14340" name="Text Box 4"/>
          <p:cNvSpPr txBox="1"/>
          <p:nvPr/>
        </p:nvSpPr>
        <p:spPr>
          <a:xfrm>
            <a:off x="3059113" y="1196975"/>
            <a:ext cx="5616575" cy="39909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表现这个情窦初开少男对采荇菜的姑娘的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深切思慕</a:t>
            </a:r>
            <a:r>
              <a:rPr lang="zh-CN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以至于在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梦中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他与心上人终于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相会了</a:t>
            </a:r>
            <a:r>
              <a:rPr lang="zh-CN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亲近她</a:t>
            </a:r>
            <a:r>
              <a:rPr lang="zh-CN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爱慕她</a:t>
            </a:r>
            <a:r>
              <a:rPr lang="zh-CN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为她弹琴鼓瑟，敲钟打鼓，取悦她，心中充满了欢喜之情和把她取进家门的喜悦和热闹的场面。</a:t>
            </a:r>
            <a:endParaRPr lang="zh-CN" altLang="en-US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endParaRPr lang="zh-CN" altLang="zh-CN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2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0000"/>
                </a:solidFill>
                <a:ea typeface="黑体" panose="02010609060101010101" charset="-122"/>
              </a:rPr>
              <a:t>第四五章</a:t>
            </a:r>
            <a:endParaRPr lang="zh-CN" altLang="en-US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25603" name="Rectangle 3"/>
          <p:cNvSpPr>
            <a:spLocks noGrp="1"/>
          </p:cNvSpPr>
          <p:nvPr>
            <p:ph idx="1"/>
          </p:nvPr>
        </p:nvSpPr>
        <p:spPr>
          <a:xfrm>
            <a:off x="250825" y="1125538"/>
            <a:ext cx="8540750" cy="44989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参差荇菜</a:t>
            </a:r>
            <a:r>
              <a:rPr lang="en-US" altLang="zh-CN" sz="3600" b="1" dirty="0">
                <a:solidFill>
                  <a:srgbClr val="000000"/>
                </a:solidFill>
                <a:ea typeface="黑体" panose="02010609060101010101" charset="-122"/>
              </a:rPr>
              <a:t>,</a:t>
            </a:r>
            <a:endParaRPr lang="en-US" altLang="zh-CN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左右采之。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窈窕淑女</a:t>
            </a:r>
            <a:r>
              <a:rPr lang="en-US" altLang="zh-CN" sz="3600" b="1" dirty="0">
                <a:solidFill>
                  <a:srgbClr val="000000"/>
                </a:solidFill>
                <a:ea typeface="黑体" panose="02010609060101010101" charset="-122"/>
              </a:rPr>
              <a:t>,</a:t>
            </a:r>
            <a:endParaRPr lang="en-US" altLang="zh-CN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琴瑟友之。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参差荇菜</a:t>
            </a:r>
            <a:r>
              <a:rPr lang="en-US" altLang="zh-CN" sz="3600" b="1" dirty="0">
                <a:solidFill>
                  <a:srgbClr val="000000"/>
                </a:solidFill>
                <a:ea typeface="黑体" panose="02010609060101010101" charset="-122"/>
              </a:rPr>
              <a:t>,</a:t>
            </a:r>
            <a:endParaRPr lang="en-US" altLang="zh-CN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左右芼之，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窈窕淑女，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钟鼓乐之。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15364" name="Rectangle 4"/>
          <p:cNvSpPr>
            <a:spLocks noRot="1"/>
          </p:cNvSpPr>
          <p:nvPr/>
        </p:nvSpPr>
        <p:spPr>
          <a:xfrm>
            <a:off x="2987675" y="2205038"/>
            <a:ext cx="5905500" cy="3744912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、概括段意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男子想像与女子相会情景。</a:t>
            </a:r>
            <a:endParaRPr lang="zh-CN" altLang="en-US" sz="24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、文中写了男子如何在女子面前表现？突出了什么？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通过弹奏琴瑟和敲击钟鼓来亲近她，突出了男子追求爱情的炽烈专一。</a:t>
            </a:r>
            <a:endParaRPr lang="zh-CN" altLang="en-US" sz="24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、全诗的线索是如何的？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marL="342900" indent="-342900" eaLnBrk="1" hangingPunct="1">
              <a:spcBef>
                <a:spcPct val="20000"/>
              </a:spcBef>
              <a:buChar char="•"/>
            </a:pPr>
            <a:r>
              <a:rPr lang="zh-CN" altLang="en-US" sz="24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发现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—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思念（求不得）</a:t>
            </a:r>
            <a:r>
              <a:rPr lang="en-US" altLang="zh-CN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—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相会（想像中）</a:t>
            </a:r>
            <a:endParaRPr lang="zh-CN" altLang="en-US" sz="24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5605" name="Rectangle 5"/>
          <p:cNvSpPr/>
          <p:nvPr/>
        </p:nvSpPr>
        <p:spPr>
          <a:xfrm>
            <a:off x="4932363" y="1484313"/>
            <a:ext cx="1203325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4000" b="1" dirty="0">
                <a:solidFill>
                  <a:srgbClr val="FF3300"/>
                </a:solidFill>
                <a:latin typeface="Arial" panose="020B0604020202020204" pitchFamily="34" charset="0"/>
              </a:rPr>
              <a:t>思考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charRg st="7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charRg st="45" end="7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charRg st="90" end="10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6" name="Text Box 2"/>
          <p:cNvSpPr txBox="1"/>
          <p:nvPr/>
        </p:nvSpPr>
        <p:spPr>
          <a:xfrm>
            <a:off x="0" y="304800"/>
            <a:ext cx="9144000" cy="391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65125" indent="436880" eaLnBrk="1" hangingPunct="1">
              <a:spcBef>
                <a:spcPct val="50000"/>
              </a:spcBef>
            </a:pPr>
            <a:endParaRPr lang="en-US" altLang="zh-CN" sz="66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zh-CN" sz="44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spcBef>
                <a:spcPct val="50000"/>
              </a:spcBef>
            </a:pPr>
            <a:endParaRPr lang="en-US" altLang="zh-CN" sz="88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26627" name="Rectang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三</a:t>
            </a:r>
            <a:r>
              <a:rPr lang="en-US" altLang="zh-CN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.</a:t>
            </a:r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理解诗意</a:t>
            </a:r>
            <a:endParaRPr lang="zh-CN" altLang="en-US" sz="54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26628" name="Rectangle 4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  <a:solidFill>
            <a:schemeClr val="accent1">
              <a:alpha val="50195"/>
            </a:schemeClr>
          </a:solidFill>
          <a:ln/>
        </p:spPr>
        <p:txBody>
          <a:bodyPr vert="horz" wrap="square" lIns="91440" tIns="45720" rIns="91440" bIns="45720" anchor="t"/>
          <a:p>
            <a:pPr marL="533400" indent="-533400" eaLnBrk="1" hangingPunct="1">
              <a:lnSpc>
                <a:spcPct val="130000"/>
              </a:lnSpc>
              <a:buAutoNum type="arabicPeriod"/>
            </a:pP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本诗围绕一个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u="sng" dirty="0">
                <a:latin typeface="黑体" panose="02010609060101010101" charset="-122"/>
                <a:ea typeface="黑体" panose="02010609060101010101" charset="-122"/>
              </a:rPr>
              <a:t>        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字，写一个男子对美好女子的爱慕和追求，表达了青年男子对美好婚姻的希求和良好愿望。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lnSpc>
                <a:spcPct val="130000"/>
              </a:lnSpc>
              <a:buAutoNum type="arabicPeriod"/>
            </a:pP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感情发展由</a:t>
            </a:r>
            <a:r>
              <a:rPr lang="zh-CN" altLang="en-US" b="1" u="sng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      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，到</a:t>
            </a:r>
            <a:r>
              <a:rPr lang="zh-CN" altLang="en-US" b="1" u="sng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     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，再到</a:t>
            </a:r>
            <a:r>
              <a:rPr lang="zh-CN" altLang="en-US" b="1" u="sng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       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 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8917" name="Rectangle 5"/>
          <p:cNvSpPr/>
          <p:nvPr/>
        </p:nvSpPr>
        <p:spPr>
          <a:xfrm>
            <a:off x="4191000" y="1447800"/>
            <a:ext cx="70326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求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8918" name="Rectangle 6"/>
          <p:cNvSpPr/>
          <p:nvPr/>
        </p:nvSpPr>
        <p:spPr>
          <a:xfrm>
            <a:off x="2133600" y="3581400"/>
            <a:ext cx="6629400" cy="1066800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pPr eaLnBrk="1" hangingPunct="1"/>
            <a:r>
              <a:rPr lang="en-US" altLang="zh-CN" dirty="0">
                <a:latin typeface="Arial" panose="020B0604020202020204" pitchFamily="34" charset="0"/>
              </a:rPr>
              <a:t>       </a:t>
            </a:r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一见钟情                日夜思念  </a:t>
            </a: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幻想结合 </a:t>
            </a:r>
            <a:endParaRPr lang="zh-CN" altLang="en-US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89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8">
                                            <p:txEl>
                                              <p:charRg st="0" end="3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>
                                            <p:txEl>
                                              <p:charRg st="34" end="4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918">
                                            <p:txEl>
                                              <p:charRg st="34" end="4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50" name="Text Box 2"/>
          <p:cNvSpPr txBox="1"/>
          <p:nvPr/>
        </p:nvSpPr>
        <p:spPr>
          <a:xfrm>
            <a:off x="0" y="304800"/>
            <a:ext cx="9144000" cy="391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65125" indent="436880" eaLnBrk="1" hangingPunct="1">
              <a:spcBef>
                <a:spcPct val="50000"/>
              </a:spcBef>
            </a:pPr>
            <a:endParaRPr lang="en-US" altLang="zh-CN" sz="66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zh-CN" sz="44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spcBef>
                <a:spcPct val="50000"/>
              </a:spcBef>
            </a:pPr>
            <a:endParaRPr lang="en-US" altLang="zh-CN" sz="88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27651" name="Rectang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三</a:t>
            </a:r>
            <a:r>
              <a:rPr lang="en-US" altLang="zh-CN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.</a:t>
            </a:r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理解诗意</a:t>
            </a:r>
            <a:endParaRPr lang="zh-CN" altLang="en-US" sz="54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27652" name="Rectangle 4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  <a:solidFill>
            <a:schemeClr val="accent1">
              <a:alpha val="50195"/>
            </a:schemeClr>
          </a:solidFill>
          <a:ln/>
        </p:spPr>
        <p:txBody>
          <a:bodyPr vert="horz" wrap="square" lIns="91440" tIns="45720" rIns="91440" bIns="45720" anchor="t"/>
          <a:p>
            <a:pPr marL="533400" indent="-533400" eaLnBrk="1" hangingPunct="1">
              <a:buNone/>
            </a:pPr>
            <a:r>
              <a:rPr lang="en-US" altLang="zh-CN" b="1" dirty="0">
                <a:latin typeface="黑体" panose="02010609060101010101" charset="-122"/>
                <a:ea typeface="黑体" panose="02010609060101010101" charset="-122"/>
              </a:rPr>
              <a:t>3.</a:t>
            </a:r>
            <a:r>
              <a:rPr lang="en-US" altLang="zh-CN" b="1" dirty="0">
                <a:ea typeface="黑体" panose="02010609060101010101" charset="-122"/>
              </a:rPr>
              <a:t>“</a:t>
            </a:r>
            <a:r>
              <a:rPr lang="en-US" altLang="zh-CN" b="1" u="sng" dirty="0">
                <a:latin typeface="黑体" panose="02010609060101010101" charset="-122"/>
                <a:ea typeface="黑体" panose="02010609060101010101" charset="-122"/>
              </a:rPr>
              <a:t>              </a:t>
            </a:r>
            <a:r>
              <a:rPr lang="en-US" altLang="zh-CN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u="sng" dirty="0">
                <a:latin typeface="黑体" panose="02010609060101010101" charset="-122"/>
                <a:ea typeface="黑体" panose="02010609060101010101" charset="-122"/>
              </a:rPr>
              <a:t>               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这一幻想和淑女热闹场面，表达了青年男子对美好婚姻的希求和良好愿望。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buNone/>
            </a:pPr>
            <a:r>
              <a:rPr lang="en-US" altLang="zh-CN" b="1" dirty="0">
                <a:latin typeface="黑体" panose="02010609060101010101" charset="-122"/>
                <a:ea typeface="黑体" panose="02010609060101010101" charset="-122"/>
              </a:rPr>
              <a:t>4.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诗中的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u="sng" dirty="0">
                <a:latin typeface="黑体" panose="02010609060101010101" charset="-122"/>
                <a:ea typeface="黑体" panose="02010609060101010101" charset="-122"/>
              </a:rPr>
              <a:t>                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一句直接赞扬女子的文静、善良，也交代了小伙子追求她的原因。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buNone/>
            </a:pPr>
            <a:r>
              <a:rPr lang="en-US" altLang="zh-CN" b="1" dirty="0">
                <a:latin typeface="黑体" panose="02010609060101010101" charset="-122"/>
                <a:ea typeface="黑体" panose="02010609060101010101" charset="-122"/>
              </a:rPr>
              <a:t>5.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思念情人使人历历在目的一个细节是</a:t>
            </a:r>
            <a:r>
              <a:rPr lang="zh-CN" altLang="en-US" b="1" u="sng" dirty="0"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zh-CN" altLang="en-US" b="1" u="sng" dirty="0">
                <a:ea typeface="黑体" panose="02010609060101010101" charset="-122"/>
              </a:rPr>
              <a:t>“</a:t>
            </a:r>
            <a:r>
              <a:rPr lang="zh-CN" altLang="en-US" b="1" u="sng" dirty="0">
                <a:latin typeface="黑体" panose="02010609060101010101" charset="-122"/>
                <a:ea typeface="黑体" panose="02010609060101010101" charset="-122"/>
              </a:rPr>
              <a:t>                 </a:t>
            </a:r>
            <a:r>
              <a:rPr lang="zh-CN" altLang="en-US" b="1" u="sng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9941" name="Rectangle 5"/>
          <p:cNvSpPr/>
          <p:nvPr/>
        </p:nvSpPr>
        <p:spPr>
          <a:xfrm>
            <a:off x="1676400" y="1295400"/>
            <a:ext cx="57023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钟鼓乐之                   琴瑟友之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9942" name="Rectangle 6"/>
          <p:cNvSpPr/>
          <p:nvPr/>
        </p:nvSpPr>
        <p:spPr>
          <a:xfrm>
            <a:off x="2895600" y="3048000"/>
            <a:ext cx="192881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窈窕淑女</a:t>
            </a:r>
            <a:r>
              <a:rPr lang="zh-CN" altLang="en-US" dirty="0">
                <a:latin typeface="Arial" panose="020B0604020202020204" pitchFamily="34" charset="0"/>
              </a:rPr>
              <a:t> </a:t>
            </a:r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9943" name="Rectangle 7"/>
          <p:cNvSpPr/>
          <p:nvPr/>
        </p:nvSpPr>
        <p:spPr>
          <a:xfrm>
            <a:off x="1828800" y="5029200"/>
            <a:ext cx="1928813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ctr">
            <a:spAutoFit/>
          </a:bodyPr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Arial" panose="020B0604020202020204" pitchFamily="34" charset="0"/>
              </a:rPr>
              <a:t>辗转反侧</a:t>
            </a:r>
            <a:r>
              <a:rPr lang="zh-CN" altLang="en-US" dirty="0">
                <a:solidFill>
                  <a:srgbClr val="FF0000"/>
                </a:solidFill>
                <a:latin typeface="Arial" panose="020B0604020202020204" pitchFamily="34" charset="0"/>
              </a:rPr>
              <a:t> </a:t>
            </a:r>
            <a:endParaRPr lang="zh-CN" altLang="en-US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9942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943">
                                            <p:txEl>
                                              <p:charRg st="0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4" name="Text Box 2"/>
          <p:cNvSpPr txBox="1"/>
          <p:nvPr/>
        </p:nvSpPr>
        <p:spPr>
          <a:xfrm>
            <a:off x="0" y="304800"/>
            <a:ext cx="9144000" cy="391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65125" indent="436880" eaLnBrk="1" hangingPunct="1">
              <a:spcBef>
                <a:spcPct val="50000"/>
              </a:spcBef>
            </a:pPr>
            <a:endParaRPr lang="en-US" altLang="zh-CN" sz="66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zh-CN" sz="44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spcBef>
                <a:spcPct val="50000"/>
              </a:spcBef>
            </a:pPr>
            <a:endParaRPr lang="en-US" altLang="zh-CN" sz="88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28675" name="Rectang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四</a:t>
            </a:r>
            <a:r>
              <a:rPr lang="en-US" altLang="zh-CN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.</a:t>
            </a:r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赏析写法</a:t>
            </a:r>
            <a:endParaRPr lang="zh-CN" altLang="en-US" sz="54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40964" name="Rectangle 4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  <a:solidFill>
            <a:schemeClr val="accent1">
              <a:alpha val="50195"/>
            </a:schemeClr>
          </a:solidFill>
          <a:ln/>
        </p:spPr>
        <p:txBody>
          <a:bodyPr vert="horz" wrap="square" lIns="91440" tIns="45720" rIns="91440" bIns="45720" anchor="t"/>
          <a:p>
            <a:pPr marL="533400" indent="-533400" eaLnBrk="1" hangingPunct="1">
              <a:lnSpc>
                <a:spcPct val="130000"/>
              </a:lnSpc>
              <a:buAutoNum type="arabicPeriod"/>
            </a:pP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这首诗是用了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兴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的手法。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兴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的手法是指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先言他物以引起所咏之词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，这首诗中的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他物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是什么？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所咏之词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指什么？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lnSpc>
                <a:spcPct val="13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 “他物”是指雎鸠和荇菜 。  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marL="533400" indent="-533400" eaLnBrk="1" hangingPunct="1">
              <a:lnSpc>
                <a:spcPct val="13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  “所咏之词”是指男子对女子的相思。</a:t>
            </a:r>
            <a:r>
              <a:rPr lang="zh-CN" altLang="en-US" sz="2800" dirty="0"/>
              <a:t> </a:t>
            </a:r>
            <a:endParaRPr lang="zh-CN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charRg st="59" end="7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64">
                                            <p:txEl>
                                              <p:charRg st="59" end="7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>
                                            <p:txEl>
                                              <p:charRg st="79" end="10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4">
                                            <p:txEl>
                                              <p:charRg st="79" end="10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8" name="Text Box 2"/>
          <p:cNvSpPr txBox="1"/>
          <p:nvPr/>
        </p:nvSpPr>
        <p:spPr>
          <a:xfrm>
            <a:off x="0" y="304800"/>
            <a:ext cx="9144000" cy="391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65125" indent="436880" eaLnBrk="1" hangingPunct="1">
              <a:spcBef>
                <a:spcPct val="50000"/>
              </a:spcBef>
            </a:pPr>
            <a:endParaRPr lang="en-US" altLang="zh-CN" sz="66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zh-CN" sz="44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spcBef>
                <a:spcPct val="50000"/>
              </a:spcBef>
            </a:pPr>
            <a:endParaRPr lang="en-US" altLang="zh-CN" sz="88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29699" name="Rectang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四</a:t>
            </a:r>
            <a:r>
              <a:rPr lang="en-US" altLang="zh-CN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.</a:t>
            </a:r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赏析写法</a:t>
            </a:r>
            <a:endParaRPr lang="zh-CN" altLang="en-US" sz="54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44036" name="Rectangle 4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  <a:solidFill>
            <a:schemeClr val="accent1">
              <a:alpha val="50195"/>
            </a:schemeClr>
          </a:solidFill>
          <a:ln/>
        </p:spPr>
        <p:txBody>
          <a:bodyPr vert="horz" wrap="square" lIns="91440" tIns="45720" rIns="91440" bIns="45720" anchor="t"/>
          <a:p>
            <a:pPr marL="533400" indent="-533400"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黑体" panose="02010609060101010101" charset="-122"/>
                <a:ea typeface="黑体" panose="02010609060101010101" charset="-122"/>
              </a:rPr>
              <a:t>2.《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关雎</a:t>
            </a:r>
            <a:r>
              <a:rPr lang="en-US" altLang="zh-CN" b="1" dirty="0"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巧妙地运用重章叠句，举例分析这种表达方法的作用。 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lnSpc>
                <a:spcPct val="13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举例略  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marL="533400" indent="-533400" eaLnBrk="1" hangingPunct="1">
              <a:lnSpc>
                <a:spcPct val="130000"/>
              </a:lnSpc>
              <a:buNone/>
            </a:pPr>
            <a:r>
              <a:rPr lang="zh-CN" altLang="en-US" sz="2800" b="1" dirty="0">
                <a:solidFill>
                  <a:srgbClr val="FF0000"/>
                </a:solidFill>
              </a:rPr>
              <a:t>使诗的内容递增，逐步深入地展现“君子”炽热的情怀，起到加重感情，增强节奏感的艺术效果。</a:t>
            </a:r>
            <a:r>
              <a:rPr lang="zh-CN" altLang="en-US" sz="2800" dirty="0"/>
              <a:t> 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lnSpc>
                <a:spcPct val="130000"/>
              </a:lnSpc>
            </a:pPr>
            <a:endParaRPr lang="en-US" altLang="zh-CN" b="1" dirty="0"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charRg st="32" end="3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036">
                                            <p:txEl>
                                              <p:charRg st="32" end="3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>
                                            <p:txEl>
                                              <p:charRg st="38" end="8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4036">
                                            <p:txEl>
                                              <p:charRg st="38" end="8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2" name="Text Box 2"/>
          <p:cNvSpPr txBox="1"/>
          <p:nvPr/>
        </p:nvSpPr>
        <p:spPr>
          <a:xfrm>
            <a:off x="0" y="304800"/>
            <a:ext cx="9144000" cy="391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65125" indent="436880" eaLnBrk="1" hangingPunct="1">
              <a:spcBef>
                <a:spcPct val="50000"/>
              </a:spcBef>
            </a:pPr>
            <a:endParaRPr lang="en-US" altLang="zh-CN" sz="66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lnSpc>
                <a:spcPct val="70000"/>
              </a:lnSpc>
              <a:spcBef>
                <a:spcPct val="50000"/>
              </a:spcBef>
            </a:pPr>
            <a:endParaRPr lang="en-US" altLang="zh-CN" sz="4400" dirty="0">
              <a:solidFill>
                <a:srgbClr val="FF0000"/>
              </a:solidFill>
              <a:latin typeface="华文新魏" panose="02010800040101010101"/>
              <a:ea typeface="华文新魏" panose="02010800040101010101"/>
            </a:endParaRPr>
          </a:p>
          <a:p>
            <a:pPr marL="365125" indent="436880" eaLnBrk="1" hangingPunct="1">
              <a:spcBef>
                <a:spcPct val="50000"/>
              </a:spcBef>
            </a:pPr>
            <a:endParaRPr lang="en-US" altLang="zh-CN" sz="88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30723" name="Rectang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5334000" cy="1143000"/>
          </a:xfrm>
          <a:ln/>
        </p:spPr>
        <p:txBody>
          <a:bodyPr vert="horz" wrap="square" lIns="91440" tIns="45720" rIns="91440" bIns="45720" anchor="ctr"/>
          <a:p>
            <a:pPr algn="l" eaLnBrk="1" hangingPunct="1"/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四</a:t>
            </a:r>
            <a:r>
              <a:rPr lang="en-US" altLang="zh-CN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.</a:t>
            </a:r>
            <a:r>
              <a:rPr lang="zh-CN" altLang="en-US" sz="5400" dirty="0">
                <a:solidFill>
                  <a:srgbClr val="0000FF"/>
                </a:solidFill>
                <a:latin typeface="华文新魏" panose="02010800040101010101"/>
                <a:ea typeface="华文新魏" panose="02010800040101010101"/>
              </a:rPr>
              <a:t>赏析写法</a:t>
            </a:r>
            <a:endParaRPr lang="zh-CN" altLang="en-US" sz="5400" dirty="0">
              <a:solidFill>
                <a:srgbClr val="0000FF"/>
              </a:solidFill>
              <a:latin typeface="华文新魏" panose="02010800040101010101"/>
              <a:ea typeface="华文新魏" panose="02010800040101010101"/>
            </a:endParaRPr>
          </a:p>
        </p:txBody>
      </p:sp>
      <p:sp>
        <p:nvSpPr>
          <p:cNvPr id="43012" name="Rectangle 4"/>
          <p:cNvSpPr>
            <a:spLocks noGrp="1"/>
          </p:cNvSpPr>
          <p:nvPr>
            <p:ph idx="1"/>
          </p:nvPr>
        </p:nvSpPr>
        <p:spPr>
          <a:xfrm>
            <a:off x="228600" y="1447800"/>
            <a:ext cx="8915400" cy="4525963"/>
          </a:xfrm>
          <a:solidFill>
            <a:schemeClr val="accent1">
              <a:alpha val="50195"/>
            </a:schemeClr>
          </a:solidFill>
          <a:ln/>
        </p:spPr>
        <p:txBody>
          <a:bodyPr vert="horz" wrap="square" lIns="91440" tIns="45720" rIns="91440" bIns="45720" anchor="t"/>
          <a:p>
            <a:pPr marL="533400" indent="-533400" eaLnBrk="1" hangingPunct="1">
              <a:lnSpc>
                <a:spcPct val="130000"/>
              </a:lnSpc>
              <a:buNone/>
            </a:pPr>
            <a:r>
              <a:rPr lang="en-US" altLang="zh-CN" b="1" dirty="0">
                <a:latin typeface="黑体" panose="02010609060101010101" charset="-122"/>
                <a:ea typeface="黑体" panose="02010609060101010101" charset="-122"/>
              </a:rPr>
              <a:t>3.</a:t>
            </a:r>
            <a:r>
              <a:rPr lang="en-US" altLang="zh-CN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左右流之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中的</a:t>
            </a:r>
            <a:r>
              <a:rPr lang="zh-CN" altLang="en-US" b="1" dirty="0">
                <a:ea typeface="黑体" panose="02010609060101010101" charset="-122"/>
              </a:rPr>
              <a:t>“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流</a:t>
            </a:r>
            <a:r>
              <a:rPr lang="zh-CN" altLang="en-US" b="1" dirty="0">
                <a:ea typeface="黑体" panose="02010609060101010101" charset="-122"/>
              </a:rPr>
              <a:t>”</a:t>
            </a:r>
            <a:r>
              <a:rPr lang="zh-CN" altLang="en-US" b="1" dirty="0">
                <a:latin typeface="黑体" panose="02010609060101010101" charset="-122"/>
                <a:ea typeface="黑体" panose="02010609060101010101" charset="-122"/>
              </a:rPr>
              <a:t>字用得妙，使全篇生辉，试作分析。</a:t>
            </a:r>
            <a:endParaRPr lang="zh-CN" altLang="en-US" b="1" dirty="0">
              <a:latin typeface="黑体" panose="02010609060101010101" charset="-122"/>
              <a:ea typeface="黑体" panose="02010609060101010101" charset="-122"/>
            </a:endParaRPr>
          </a:p>
          <a:p>
            <a:pPr marL="533400" indent="-533400" eaLnBrk="1" hangingPunct="1">
              <a:lnSpc>
                <a:spcPct val="130000"/>
              </a:lnSpc>
              <a:buAutoNum type="circleNumDbPlain"/>
            </a:pPr>
            <a:r>
              <a:rPr lang="zh-CN" altLang="en-US" sz="2800" b="1" dirty="0">
                <a:solidFill>
                  <a:srgbClr val="FF0000"/>
                </a:solidFill>
              </a:rPr>
              <a:t>描写少女采荇菜的忙碌和姿态优美，使作品充满动感和生机；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marL="533400" indent="-533400" eaLnBrk="1" hangingPunct="1">
              <a:lnSpc>
                <a:spcPct val="130000"/>
              </a:lnSpc>
              <a:buAutoNum type="circleNumDbPlain"/>
            </a:pPr>
            <a:r>
              <a:rPr lang="zh-CN" altLang="en-US" sz="2800" b="1" dirty="0">
                <a:solidFill>
                  <a:srgbClr val="FF0000"/>
                </a:solidFill>
              </a:rPr>
              <a:t>突现女子的勤劳；</a:t>
            </a:r>
            <a:endParaRPr lang="zh-CN" altLang="en-US" sz="2800" b="1" dirty="0">
              <a:solidFill>
                <a:srgbClr val="FF0000"/>
              </a:solidFill>
            </a:endParaRPr>
          </a:p>
          <a:p>
            <a:pPr marL="533400" indent="-533400" eaLnBrk="1" hangingPunct="1">
              <a:lnSpc>
                <a:spcPct val="130000"/>
              </a:lnSpc>
              <a:buAutoNum type="circleNumDbPlain"/>
            </a:pPr>
            <a:r>
              <a:rPr lang="zh-CN" altLang="en-US" sz="2800" b="1" dirty="0">
                <a:solidFill>
                  <a:srgbClr val="FF0000"/>
                </a:solidFill>
              </a:rPr>
              <a:t>更增加青年男子对女子的思慕和爱恋。</a:t>
            </a:r>
            <a:r>
              <a:rPr lang="zh-CN" altLang="en-US" sz="2800" dirty="0">
                <a:solidFill>
                  <a:srgbClr val="FF0000"/>
                </a:solidFill>
              </a:rPr>
              <a:t> 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charRg st="30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12">
                                            <p:txEl>
                                              <p:charRg st="30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3012">
                                            <p:txEl>
                                              <p:charRg st="58" end="6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charRg st="67" end="8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3012">
                                            <p:txEl>
                                              <p:charRg st="67" end="8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6" name="Text Box 2"/>
          <p:cNvSpPr txBox="1"/>
          <p:nvPr/>
        </p:nvSpPr>
        <p:spPr>
          <a:xfrm>
            <a:off x="539750" y="1557338"/>
            <a:ext cx="8137525" cy="4486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en-US" altLang="zh-CN" sz="36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sz="36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这是一首爱情恋歌。</a:t>
            </a:r>
            <a:endParaRPr lang="zh-CN" altLang="en-US" sz="3600" b="1" dirty="0">
              <a:solidFill>
                <a:srgbClr val="FF33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36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    描写一位痴情小伙子对心上人朝思暮想的执着追求。</a:t>
            </a:r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雎鸠的阵阵鸣叫诱动了小伙子的痴情，使他独自陶醉在对姑娘的一往深情之中。种种复杂的情感油然而生，渴望与失望交错，幸福与煎熬并存。一位纯情少年热恋中的心态在这里表露得淋漓尽致。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31747" name="Picture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39975" y="0"/>
            <a:ext cx="3829050" cy="1162050"/>
          </a:xfrm>
          <a:prstGeom prst="rect">
            <a:avLst/>
          </a:prstGeom>
          <a:solidFill>
            <a:srgbClr val="FFFF00"/>
          </a:solidFill>
          <a:ln w="9525">
            <a:noFill/>
          </a:ln>
        </p:spPr>
      </p:pic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70" name="Rectangle 2"/>
          <p:cNvSpPr>
            <a:spLocks noGrp="1"/>
          </p:cNvSpPr>
          <p:nvPr>
            <p:ph type="title"/>
          </p:nvPr>
        </p:nvSpPr>
        <p:spPr>
          <a:xfrm>
            <a:off x="395288" y="0"/>
            <a:ext cx="8540750" cy="1052513"/>
          </a:xfrm>
          <a:solidFill>
            <a:schemeClr val="tx2">
              <a:alpha val="100000"/>
            </a:schemeClr>
          </a:solidFill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FF3300"/>
                </a:solidFill>
                <a:ea typeface="黑体" panose="02010609060101010101" charset="-122"/>
              </a:rPr>
              <a:t>背诵</a:t>
            </a:r>
            <a:endParaRPr lang="zh-CN" altLang="en-US" b="1" dirty="0">
              <a:solidFill>
                <a:srgbClr val="FF3300"/>
              </a:solidFill>
              <a:ea typeface="黑体" panose="02010609060101010101" charset="-122"/>
            </a:endParaRPr>
          </a:p>
        </p:txBody>
      </p:sp>
      <p:sp>
        <p:nvSpPr>
          <p:cNvPr id="17411" name="Rectangle 3"/>
          <p:cNvSpPr/>
          <p:nvPr/>
        </p:nvSpPr>
        <p:spPr>
          <a:xfrm>
            <a:off x="468313" y="1911350"/>
            <a:ext cx="8208962" cy="2536825"/>
          </a:xfrm>
          <a:prstGeom prst="rect">
            <a:avLst/>
          </a:prstGeom>
          <a:noFill/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tIns="44436" anchor="ctr"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关关雎鸠，在河之洲。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窈窕淑女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，君子好逑。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参差荇菜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左右</a:t>
            </a:r>
            <a:r>
              <a:rPr lang="zh-CN" altLang="en-US" b="1" dirty="0">
                <a:solidFill>
                  <a:srgbClr val="FF3399"/>
                </a:solidFill>
                <a:latin typeface="黑体" panose="02010609060101010101" charset="-122"/>
                <a:ea typeface="黑体" panose="02010609060101010101" charset="-122"/>
              </a:rPr>
              <a:t>流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之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窈窕淑女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，寤寐求之。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求之不得，寤寐思服。悠哉悠哉，辗转反侧。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参差荇菜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左右</a:t>
            </a:r>
            <a:r>
              <a:rPr lang="zh-CN" altLang="en-US" b="1" dirty="0">
                <a:solidFill>
                  <a:srgbClr val="FF3399"/>
                </a:solidFill>
                <a:latin typeface="黑体" panose="02010609060101010101" charset="-122"/>
                <a:ea typeface="黑体" panose="02010609060101010101" charset="-122"/>
              </a:rPr>
              <a:t>采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之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窈窕淑女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，琴瑟友之。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参差荇菜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左右</a:t>
            </a:r>
            <a:r>
              <a:rPr lang="zh-CN" altLang="en-US" b="1" dirty="0">
                <a:solidFill>
                  <a:srgbClr val="FF3399"/>
                </a:solidFill>
                <a:latin typeface="黑体" panose="02010609060101010101" charset="-122"/>
                <a:ea typeface="黑体" panose="02010609060101010101" charset="-122"/>
              </a:rPr>
              <a:t>芼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之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窈窕淑女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，钟鼓乐之。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Text Box 2"/>
          <p:cNvSpPr txBox="1"/>
          <p:nvPr/>
        </p:nvSpPr>
        <p:spPr>
          <a:xfrm>
            <a:off x="1479550" y="2276475"/>
            <a:ext cx="12192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  <a:buChar char="•"/>
            </a:pPr>
            <a:endParaRPr lang="zh-CN" altLang="zh-CN" sz="2400" dirty="0">
              <a:latin typeface="Times New Roman" panose="02020603050405020304" pitchFamily="18" charset="0"/>
            </a:endParaRPr>
          </a:p>
        </p:txBody>
      </p:sp>
      <p:sp>
        <p:nvSpPr>
          <p:cNvPr id="15363" name="Text Box 3"/>
          <p:cNvSpPr txBox="1"/>
          <p:nvPr/>
        </p:nvSpPr>
        <p:spPr>
          <a:xfrm>
            <a:off x="847725" y="3429000"/>
            <a:ext cx="7991475" cy="762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  <a:buChar char="•"/>
            </a:pPr>
            <a:r>
              <a:rPr lang="zh-CN" altLang="en-US" sz="44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五经：</a:t>
            </a:r>
            <a:endParaRPr lang="zh-CN" altLang="en-US" sz="44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5364" name="Rectangle 4"/>
          <p:cNvSpPr/>
          <p:nvPr/>
        </p:nvSpPr>
        <p:spPr>
          <a:xfrm>
            <a:off x="806450" y="4191000"/>
            <a:ext cx="8337550" cy="13430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spcBef>
                <a:spcPct val="50000"/>
              </a:spcBef>
              <a:buChar char="•"/>
            </a:pP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诗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书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礼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易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春秋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</a:t>
            </a:r>
            <a:endParaRPr lang="en-US" altLang="zh-CN" sz="40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>
              <a:spcBef>
                <a:spcPct val="50000"/>
              </a:spcBef>
              <a:buChar char="•"/>
            </a:pP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诗经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》  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尚书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》 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礼记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》 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周礼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》  《</a:t>
            </a:r>
            <a:r>
              <a:rPr lang="zh-CN" altLang="en-US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春秋</a:t>
            </a:r>
            <a:r>
              <a:rPr lang="en-US" altLang="zh-CN" sz="2800" b="1" dirty="0">
                <a:solidFill>
                  <a:srgbClr val="000000"/>
                </a:solidFill>
                <a:latin typeface="Arial" panose="020B0604020202020204" pitchFamily="34" charset="0"/>
                <a:ea typeface="黑体" panose="02010609060101010101" charset="-122"/>
              </a:rPr>
              <a:t>》</a:t>
            </a:r>
            <a:endParaRPr lang="en-US" altLang="zh-CN" sz="2800" b="1" dirty="0">
              <a:solidFill>
                <a:srgbClr val="0000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5365" name="Text Box 5"/>
          <p:cNvSpPr txBox="1"/>
          <p:nvPr/>
        </p:nvSpPr>
        <p:spPr>
          <a:xfrm>
            <a:off x="838200" y="2133600"/>
            <a:ext cx="3097213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40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四书：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5366" name="Rectangle 6"/>
          <p:cNvSpPr/>
          <p:nvPr/>
        </p:nvSpPr>
        <p:spPr>
          <a:xfrm>
            <a:off x="882650" y="2819400"/>
            <a:ext cx="8337550" cy="7016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>
              <a:spcBef>
                <a:spcPct val="50000"/>
              </a:spcBef>
              <a:buChar char="•"/>
            </a:pP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大学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中庸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论语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》《</a:t>
            </a:r>
            <a:r>
              <a:rPr lang="zh-CN" altLang="en-US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孟子</a:t>
            </a:r>
            <a:r>
              <a:rPr lang="en-US" altLang="zh-CN" sz="4000" b="1" dirty="0">
                <a:solidFill>
                  <a:srgbClr val="0000CC"/>
                </a:solidFill>
                <a:latin typeface="Arial" panose="020B0604020202020204" pitchFamily="34" charset="0"/>
                <a:ea typeface="黑体" panose="02010609060101010101" charset="-122"/>
              </a:rPr>
              <a:t>》</a:t>
            </a:r>
            <a:endParaRPr lang="en-US" altLang="zh-CN" sz="4000" b="1" dirty="0">
              <a:solidFill>
                <a:srgbClr val="0000CC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5367" name="Text Box 7"/>
          <p:cNvSpPr txBox="1"/>
          <p:nvPr/>
        </p:nvSpPr>
        <p:spPr>
          <a:xfrm>
            <a:off x="1798638" y="376238"/>
            <a:ext cx="525621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ct val="20000"/>
              </a:spcBef>
              <a:buChar char="•"/>
            </a:pPr>
            <a:r>
              <a:rPr lang="en-US" altLang="zh-CN" sz="40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“</a:t>
            </a:r>
            <a:r>
              <a:rPr lang="zh-CN" altLang="en-US" sz="40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四书五经”</a:t>
            </a:r>
            <a:endParaRPr lang="zh-CN" altLang="en-US" sz="40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5368" name="Text Box 10"/>
          <p:cNvSpPr txBox="1"/>
          <p:nvPr/>
        </p:nvSpPr>
        <p:spPr>
          <a:xfrm>
            <a:off x="854075" y="1096963"/>
            <a:ext cx="8137525" cy="11128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《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四书五经</a:t>
            </a:r>
            <a:r>
              <a:rPr lang="en-US" altLang="zh-CN" dirty="0">
                <a:solidFill>
                  <a:srgbClr val="000000"/>
                </a:solidFill>
                <a:latin typeface="Arial" panose="020B0604020202020204" pitchFamily="34" charset="0"/>
              </a:rPr>
              <a:t>》</a:t>
            </a:r>
            <a:r>
              <a:rPr lang="zh-CN" altLang="en-US" dirty="0">
                <a:solidFill>
                  <a:srgbClr val="000000"/>
                </a:solidFill>
                <a:latin typeface="Arial" panose="020B0604020202020204" pitchFamily="34" charset="0"/>
              </a:rPr>
              <a:t>是南宋以后儒学的基本书目，儒生学子的必读之书。</a:t>
            </a:r>
            <a:endParaRPr lang="zh-CN" alt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>
          <a:xfrm>
            <a:off x="0" y="0"/>
            <a:ext cx="5334000" cy="1143000"/>
          </a:xfrm>
          <a:prstGeom prst="rect">
            <a:avLst/>
          </a:prstGeom>
        </p:spPr>
        <p:txBody>
          <a:bodyPr/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4000" kern="0" cap="none" spc="0" normalizeH="0" baseline="0" noProof="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一</a:t>
            </a:r>
            <a:r>
              <a:rPr kumimoji="0" lang="en-US" altLang="zh-CN" sz="4000" kern="0" cap="none" spc="0" normalizeH="0" baseline="0" noProof="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.</a:t>
            </a:r>
            <a:r>
              <a:rPr kumimoji="0" lang="zh-CN" altLang="en-US" sz="4000" kern="0" cap="none" spc="0" normalizeH="0" baseline="0" noProof="0" dirty="0">
                <a:solidFill>
                  <a:srgbClr val="0000FF"/>
                </a:solidFill>
                <a:latin typeface="华文新魏" panose="02010800040101010101" pitchFamily="2" charset="-122"/>
                <a:ea typeface="华文新魏" panose="02010800040101010101" pitchFamily="2" charset="-122"/>
                <a:cs typeface="+mj-cs"/>
              </a:rPr>
              <a:t>文学常识</a:t>
            </a:r>
            <a:endParaRPr kumimoji="0" lang="zh-CN" altLang="en-US" sz="4000" kern="0" cap="none" spc="0" normalizeH="0" baseline="0" noProof="0" dirty="0">
              <a:solidFill>
                <a:srgbClr val="0000FF"/>
              </a:solidFill>
              <a:latin typeface="华文新魏" panose="02010800040101010101" pitchFamily="2" charset="-122"/>
              <a:ea typeface="华文新魏" panose="02010800040101010101" pitchFamily="2" charset="-122"/>
              <a:cs typeface="+mj-cs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xfrm>
            <a:off x="323850" y="0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en-US" altLang="zh-CN" b="1" dirty="0">
                <a:solidFill>
                  <a:srgbClr val="FF3300"/>
                </a:solidFill>
                <a:ea typeface="黑体" panose="02010609060101010101" charset="-122"/>
              </a:rPr>
              <a:t>《</a:t>
            </a:r>
            <a:r>
              <a:rPr lang="zh-CN" altLang="en-US" b="1" dirty="0">
                <a:solidFill>
                  <a:srgbClr val="FF3300"/>
                </a:solidFill>
                <a:ea typeface="黑体" panose="02010609060101010101" charset="-122"/>
              </a:rPr>
              <a:t>诗经</a:t>
            </a:r>
            <a:r>
              <a:rPr lang="en-US" altLang="zh-CN" b="1" dirty="0">
                <a:solidFill>
                  <a:srgbClr val="FF3300"/>
                </a:solidFill>
                <a:ea typeface="黑体" panose="02010609060101010101" charset="-122"/>
              </a:rPr>
              <a:t>》</a:t>
            </a:r>
            <a:endParaRPr lang="en-US" altLang="zh-CN" b="1" dirty="0">
              <a:solidFill>
                <a:srgbClr val="FF3300"/>
              </a:solidFill>
              <a:ea typeface="黑体" panose="02010609060101010101" charset="-122"/>
            </a:endParaRPr>
          </a:p>
        </p:txBody>
      </p:sp>
      <p:sp>
        <p:nvSpPr>
          <p:cNvPr id="16387" name="Rectangle 3"/>
          <p:cNvSpPr>
            <a:spLocks noGrp="1"/>
          </p:cNvSpPr>
          <p:nvPr>
            <p:ph idx="1"/>
          </p:nvPr>
        </p:nvSpPr>
        <p:spPr>
          <a:xfrm>
            <a:off x="1116013" y="981075"/>
            <a:ext cx="7632700" cy="5732463"/>
          </a:xfrm>
          <a:ln/>
        </p:spPr>
        <p:txBody>
          <a:bodyPr vert="horz" wrap="square" lIns="91440" tIns="45720" rIns="91440" bIns="45720" anchor="t"/>
          <a:p>
            <a:pPr eaLnBrk="1" hangingPunct="1">
              <a:spcBef>
                <a:spcPct val="0"/>
              </a:spcBef>
            </a:pP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《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是我国</a:t>
            </a:r>
            <a:r>
              <a:rPr lang="zh-CN" altLang="en-US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第一部诗歌总集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，共收集了收入自西周初年至春秋中叶五百多年的诗歌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311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篇诗歌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又称诗三百），其中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6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篇为笙诗，只有标题，没有内容，</a:t>
            </a:r>
            <a:r>
              <a:rPr lang="zh-CN" altLang="en-US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现存</a:t>
            </a:r>
            <a:r>
              <a:rPr lang="en-US" altLang="zh-CN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305</a:t>
            </a:r>
            <a:r>
              <a:rPr lang="zh-CN" altLang="en-US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篇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(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既有标题又有文辞的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。到了战国时期，礼崩乐坏，大量乐谱失传，仅存的歌词则编入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。先秦称为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诗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，或取其整数称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诗三百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。西汉时被尊为</a:t>
            </a:r>
            <a:r>
              <a:rPr lang="zh-CN" altLang="en-US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儒家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经典，始称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》，并沿用至今。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0"/>
              </a:spcBef>
            </a:pP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按用途和音乐分</a:t>
            </a:r>
            <a:r>
              <a:rPr lang="zh-CN" altLang="en-US" sz="2400" b="1" dirty="0">
                <a:solidFill>
                  <a:srgbClr val="000000"/>
                </a:solidFill>
                <a:ea typeface="黑体" panose="02010609060101010101" charset="-122"/>
              </a:rPr>
              <a:t>“</a:t>
            </a:r>
            <a:r>
              <a:rPr lang="zh-CN" altLang="en-US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风、雅、颂</a:t>
            </a:r>
            <a:r>
              <a:rPr lang="zh-CN" altLang="en-US" sz="2400" b="1" dirty="0">
                <a:solidFill>
                  <a:srgbClr val="000000"/>
                </a:solidFill>
                <a:ea typeface="黑体" panose="02010609060101010101" charset="-122"/>
              </a:rPr>
              <a:t>”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三部分，其中的</a:t>
            </a:r>
            <a:r>
              <a:rPr lang="zh-CN" altLang="en-US" sz="2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风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是指各地方的民间歌谣，其中的</a:t>
            </a:r>
            <a:r>
              <a:rPr lang="zh-CN" altLang="en-US" sz="2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雅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大部分是贵族的宫廷正乐，其中的</a:t>
            </a:r>
            <a:r>
              <a:rPr lang="zh-CN" altLang="en-US" sz="2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颂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是周天子和诸侯用以祭祀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[j</a:t>
            </a:r>
            <a:r>
              <a:rPr lang="en-US" altLang="zh-CN" sz="2400" b="1" dirty="0">
                <a:solidFill>
                  <a:srgbClr val="000000"/>
                </a:solidFill>
                <a:ea typeface="黑体" panose="02010609060101010101" charset="-122"/>
              </a:rPr>
              <a:t>ì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s</a:t>
            </a:r>
            <a:r>
              <a:rPr lang="en-US" altLang="zh-CN" sz="2400" b="1" dirty="0">
                <a:solidFill>
                  <a:srgbClr val="000000"/>
                </a:solidFill>
                <a:ea typeface="黑体" panose="02010609060101010101" charset="-122"/>
              </a:rPr>
              <a:t>ì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]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宗庙的</a:t>
            </a:r>
            <a:r>
              <a:rPr lang="en-US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舞曲歌辞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zh-CN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的主要表现手法是 </a:t>
            </a:r>
            <a:r>
              <a:rPr lang="zh-CN" altLang="en-US" sz="2400" b="1" u="sng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赋、比、兴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。其中直陈其事叫</a:t>
            </a:r>
            <a:r>
              <a:rPr lang="zh-CN" altLang="en-US" sz="2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赋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；譬喻叫</a:t>
            </a:r>
            <a:r>
              <a:rPr lang="zh-CN" altLang="en-US" sz="2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比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；先言它物以引起所咏之物叫</a:t>
            </a:r>
            <a:r>
              <a:rPr lang="zh-CN" altLang="en-US" sz="24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兴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。赋、比、兴与风、雅、颂合称</a:t>
            </a:r>
            <a:r>
              <a:rPr lang="zh-CN" altLang="en-US" sz="2400" b="1" dirty="0">
                <a:solidFill>
                  <a:srgbClr val="000000"/>
                </a:solidFill>
                <a:ea typeface="黑体" panose="02010609060101010101" charset="-122"/>
              </a:rPr>
              <a:t>“</a:t>
            </a:r>
            <a:r>
              <a:rPr lang="zh-CN" altLang="en-US" sz="24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六义</a:t>
            </a:r>
            <a:r>
              <a:rPr lang="zh-CN" altLang="en-US" sz="2400" b="1" dirty="0">
                <a:solidFill>
                  <a:srgbClr val="000000"/>
                </a:solidFill>
                <a:ea typeface="黑体" panose="02010609060101010101" charset="-122"/>
              </a:rPr>
              <a:t>”</a:t>
            </a:r>
            <a:r>
              <a:rPr lang="zh-CN" altLang="en-US" sz="24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</a:t>
            </a:r>
            <a:endParaRPr lang="zh-CN" altLang="en-US" sz="24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pic>
        <p:nvPicPr>
          <p:cNvPr id="16388" name="Picture 4" descr="诗经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473200" cy="2303463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Text Box 2"/>
          <p:cNvSpPr txBox="1"/>
          <p:nvPr/>
        </p:nvSpPr>
        <p:spPr>
          <a:xfrm>
            <a:off x="-107950" y="3733800"/>
            <a:ext cx="793750" cy="2667000"/>
          </a:xfrm>
          <a:prstGeom prst="rect">
            <a:avLst/>
          </a:prstGeom>
          <a:noFill/>
          <a:ln w="9525">
            <a:noFill/>
          </a:ln>
        </p:spPr>
        <p:txBody>
          <a:bodyPr vert="eaVert">
            <a:spAutoFit/>
          </a:bodyPr>
          <a:p>
            <a:pPr eaLnBrk="1" hangingPunct="1">
              <a:spcBef>
                <a:spcPct val="50000"/>
              </a:spcBef>
              <a:buChar char="•"/>
            </a:pPr>
            <a:endParaRPr lang="zh-CN" altLang="zh-CN" sz="4000" dirty="0">
              <a:solidFill>
                <a:schemeClr val="accent2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11" name="Rectangle 3"/>
          <p:cNvSpPr/>
          <p:nvPr/>
        </p:nvSpPr>
        <p:spPr>
          <a:xfrm>
            <a:off x="611188" y="981075"/>
            <a:ext cx="8281987" cy="4851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1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六义：</a:t>
            </a:r>
            <a:endParaRPr lang="zh-CN" altLang="en-US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风、雅、颂、 赋、比、兴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endParaRPr lang="zh-CN" altLang="en-US" sz="1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2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三大内容：</a:t>
            </a:r>
            <a:endParaRPr lang="zh-CN" altLang="en-US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风（民间歌谣）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雅（宫廷正乐）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颂（祭祀</a:t>
            </a:r>
            <a:r>
              <a:rPr lang="en-US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歌辞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）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endParaRPr lang="zh-CN" altLang="en-US" sz="16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3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诗经</a:t>
            </a:r>
            <a:r>
              <a:rPr lang="en-US" altLang="zh-CN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28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表现手法：</a:t>
            </a:r>
            <a:endParaRPr lang="zh-CN" altLang="en-US" sz="28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赋（对事物直接陈述）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比（</a:t>
            </a:r>
            <a:r>
              <a:rPr lang="en-US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比喻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）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兴（</a:t>
            </a:r>
            <a:r>
              <a:rPr lang="en-US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即起兴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、</a:t>
            </a:r>
            <a:r>
              <a:rPr lang="en-US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联想。以其它东西引出所咏之物。</a:t>
            </a:r>
            <a:r>
              <a:rPr lang="zh-CN" altLang="en-US" sz="28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）</a:t>
            </a:r>
            <a:endParaRPr lang="zh-CN" altLang="en-US" sz="28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7412" name="Text Box 4"/>
          <p:cNvSpPr txBox="1"/>
          <p:nvPr/>
        </p:nvSpPr>
        <p:spPr>
          <a:xfrm>
            <a:off x="3327400" y="84138"/>
            <a:ext cx="3549650" cy="914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har char="•"/>
            </a:pPr>
            <a:r>
              <a:rPr lang="zh-CN" altLang="en-US" sz="5400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小结</a:t>
            </a:r>
            <a:endParaRPr lang="zh-CN" altLang="en-US" sz="5400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/>
          <a:p>
            <a:pPr eaLnBrk="1" hangingPunct="1"/>
            <a:r>
              <a:rPr lang="en-US" altLang="zh-CN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《</a:t>
            </a:r>
            <a:r>
              <a:rPr lang="en-US" altLang="zh-CN" sz="4000" b="1" u="sng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 </a:t>
            </a:r>
            <a:r>
              <a:rPr lang="en-US" altLang="zh-CN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》</a:t>
            </a:r>
            <a:r>
              <a:rPr lang="zh-CN" altLang="en-US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是我国最早的一部诗歌总集。西汉时被尊为 </a:t>
            </a:r>
            <a:r>
              <a:rPr lang="zh-CN" altLang="en-US" sz="4000" b="1" u="sng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    </a:t>
            </a:r>
            <a:r>
              <a:rPr lang="zh-CN" altLang="en-US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家经典著作。共</a:t>
            </a:r>
            <a:r>
              <a:rPr lang="en-US" altLang="zh-CN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(        )</a:t>
            </a:r>
            <a:r>
              <a:rPr lang="zh-CN" altLang="en-US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篇</a:t>
            </a:r>
            <a:r>
              <a:rPr lang="en-US" altLang="zh-CN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分为</a:t>
            </a:r>
            <a:r>
              <a:rPr lang="en-US" altLang="zh-CN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(      )(     )(     )</a:t>
            </a:r>
            <a:r>
              <a:rPr lang="zh-CN" altLang="en-US" sz="40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三大类，运用（ 　）（ 　）（　 ）等手法。</a:t>
            </a:r>
            <a:endParaRPr lang="zh-CN" altLang="en-US" sz="40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8435" name="Rectangle 3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FF3300"/>
                </a:solidFill>
                <a:ea typeface="黑体" panose="02010609060101010101" charset="-122"/>
              </a:rPr>
              <a:t>填空</a:t>
            </a:r>
            <a:endParaRPr lang="zh-CN" altLang="en-US" b="1" dirty="0">
              <a:solidFill>
                <a:srgbClr val="FF3300"/>
              </a:solidFill>
              <a:ea typeface="黑体" panose="02010609060101010101" charset="-122"/>
            </a:endParaRPr>
          </a:p>
        </p:txBody>
      </p:sp>
      <p:sp>
        <p:nvSpPr>
          <p:cNvPr id="7172" name="Text Box 4"/>
          <p:cNvSpPr txBox="1"/>
          <p:nvPr/>
        </p:nvSpPr>
        <p:spPr>
          <a:xfrm>
            <a:off x="1384300" y="1557338"/>
            <a:ext cx="1747838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诗经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3" name="Text Box 5"/>
          <p:cNvSpPr txBox="1"/>
          <p:nvPr/>
        </p:nvSpPr>
        <p:spPr>
          <a:xfrm>
            <a:off x="5940425" y="2205038"/>
            <a:ext cx="6413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儒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4" name="Text Box 6"/>
          <p:cNvSpPr txBox="1"/>
          <p:nvPr/>
        </p:nvSpPr>
        <p:spPr>
          <a:xfrm>
            <a:off x="3563938" y="2852738"/>
            <a:ext cx="18462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en-US" altLang="zh-CN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305</a:t>
            </a:r>
            <a:endParaRPr lang="en-US" altLang="zh-CN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5" name="Text Box 7"/>
          <p:cNvSpPr txBox="1"/>
          <p:nvPr/>
        </p:nvSpPr>
        <p:spPr>
          <a:xfrm>
            <a:off x="1331913" y="3429000"/>
            <a:ext cx="6413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风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6" name="Text Box 8"/>
          <p:cNvSpPr txBox="1"/>
          <p:nvPr/>
        </p:nvSpPr>
        <p:spPr>
          <a:xfrm>
            <a:off x="3282950" y="3429000"/>
            <a:ext cx="6413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雅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7" name="Text Box 9"/>
          <p:cNvSpPr txBox="1"/>
          <p:nvPr/>
        </p:nvSpPr>
        <p:spPr>
          <a:xfrm>
            <a:off x="5148263" y="3429000"/>
            <a:ext cx="1023937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颂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8" name="Text Box 10"/>
          <p:cNvSpPr txBox="1"/>
          <p:nvPr/>
        </p:nvSpPr>
        <p:spPr>
          <a:xfrm>
            <a:off x="2268538" y="4076700"/>
            <a:ext cx="1084262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赋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79" name="Text Box 11"/>
          <p:cNvSpPr txBox="1"/>
          <p:nvPr/>
        </p:nvSpPr>
        <p:spPr>
          <a:xfrm>
            <a:off x="4140200" y="4076700"/>
            <a:ext cx="936625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比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7180" name="Text Box 12"/>
          <p:cNvSpPr txBox="1"/>
          <p:nvPr/>
        </p:nvSpPr>
        <p:spPr>
          <a:xfrm>
            <a:off x="5867400" y="4005263"/>
            <a:ext cx="64135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</a:pPr>
            <a:r>
              <a:rPr lang="zh-CN" altLang="en-US" sz="40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兴</a:t>
            </a:r>
            <a:endParaRPr lang="zh-CN" altLang="en-US" sz="40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3" grpId="0"/>
      <p:bldP spid="7174" grpId="0"/>
      <p:bldP spid="7175" grpId="0"/>
      <p:bldP spid="7176" grpId="0"/>
      <p:bldP spid="7177" grpId="0"/>
      <p:bldP spid="7178" grpId="0"/>
      <p:bldP spid="7179" grpId="0"/>
      <p:bldP spid="718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/>
          <p:nvPr/>
        </p:nvSpPr>
        <p:spPr>
          <a:xfrm>
            <a:off x="468313" y="836613"/>
            <a:ext cx="8675687" cy="4964112"/>
          </a:xfrm>
          <a:prstGeom prst="rect">
            <a:avLst/>
          </a:prstGeom>
          <a:noFill/>
          <a:ln w="9525">
            <a:noFill/>
          </a:ln>
        </p:spPr>
        <p:txBody>
          <a:bodyPr tIns="44436" anchor="ctr">
            <a:spAutoFit/>
          </a:bodyPr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关关</a:t>
            </a:r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雎鸠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(jū jiū)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，在河之洲。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窈窕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(yǎo tiǎo)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淑女，君子</a:t>
            </a:r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好逑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(h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à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o qi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ú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参差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（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cēn cī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）</a:t>
            </a:r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荇菜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(x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ì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ng</a:t>
            </a:r>
            <a:r>
              <a:rPr lang="en-US" altLang="zh-CN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c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à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i)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，左右流之。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窈窕淑女，</a:t>
            </a:r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寤寐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</a:t>
            </a:r>
            <a:r>
              <a:rPr lang="en-US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w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ù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m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è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i)</a:t>
            </a:r>
            <a:r>
              <a:rPr lang="en-US" altLang="zh-CN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 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求之。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求之不得，寤寐思服。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悠哉悠哉，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辗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（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zhǎn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）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转反侧。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参差荇菜，左右采之。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窈窕淑女，琴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瑟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[</a:t>
            </a:r>
            <a:r>
              <a:rPr lang="en-US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s</a:t>
            </a:r>
            <a:r>
              <a:rPr lang="en-US" altLang="en-US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è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]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友之。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参差荇菜，左右</a:t>
            </a:r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芼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(m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à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o)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之。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窈窕淑女，钟鼓</a:t>
            </a:r>
            <a:r>
              <a:rPr lang="zh-CN" altLang="en-US" b="1" u="sng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乐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(l</a:t>
            </a:r>
            <a:r>
              <a:rPr lang="en-US" altLang="zh-CN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è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)</a:t>
            </a:r>
            <a:r>
              <a:rPr lang="zh-CN" altLang="en-US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之。 </a:t>
            </a:r>
            <a:endParaRPr lang="zh-CN" altLang="en-US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9459" name="Text Box 4"/>
          <p:cNvSpPr txBox="1"/>
          <p:nvPr/>
        </p:nvSpPr>
        <p:spPr>
          <a:xfrm>
            <a:off x="6300788" y="2420938"/>
            <a:ext cx="2900362" cy="3013075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参差：长短不齐。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流：顺水流采摘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寤寐：醒和睡，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服：思念、牵挂。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悠：忧思的样子。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友：亲近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芼：选择，采摘。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  <a:p>
            <a:pPr eaLnBrk="1" hangingPunct="1"/>
            <a:r>
              <a:rPr lang="zh-CN" altLang="en-US" sz="2400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乐之：使淑女快乐。</a:t>
            </a:r>
            <a:endParaRPr lang="zh-CN" altLang="en-US" sz="2400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9460" name="Text Box 5"/>
          <p:cNvSpPr txBox="1"/>
          <p:nvPr/>
        </p:nvSpPr>
        <p:spPr>
          <a:xfrm>
            <a:off x="6156325" y="115888"/>
            <a:ext cx="3384550" cy="1311275"/>
          </a:xfrm>
          <a:prstGeom prst="rect">
            <a:avLst/>
          </a:prstGeom>
          <a:solidFill>
            <a:schemeClr val="folHlink"/>
          </a:solidFill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窈窕：文静美好的样子</a:t>
            </a:r>
            <a:endParaRPr lang="zh-CN" altLang="en-US" sz="20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淑女：贤良美好的女子</a:t>
            </a:r>
            <a:endParaRPr lang="zh-CN" altLang="en-US" sz="20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好逑：好配偶， 意为</a:t>
            </a:r>
            <a:endParaRPr lang="zh-CN" altLang="en-US" sz="20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2000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   喜欢追求为对象 </a:t>
            </a:r>
            <a:endParaRPr lang="zh-CN" altLang="en-US" sz="2000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0" y="0"/>
            <a:ext cx="4419600" cy="7921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marR="0" defTabSz="914400" eaLnBrk="1" hangingPunct="1">
              <a:buClrTx/>
              <a:buSzTx/>
              <a:buFontTx/>
              <a:buNone/>
              <a:defRPr/>
            </a:pPr>
            <a:r>
              <a:rPr kumimoji="0" lang="zh-CN" altLang="en-US" sz="4000" kern="0" cap="none" spc="0" normalizeH="0" baseline="0" noProof="0" dirty="0">
                <a:solidFill>
                  <a:srgbClr val="0000FF"/>
                </a:solidFill>
                <a:latin typeface="迷你简魏碑" panose="03000509000000000000" charset="-122"/>
                <a:ea typeface="迷你简魏碑" panose="03000509000000000000" charset="-122"/>
                <a:cs typeface="+mj-cs"/>
              </a:rPr>
              <a:t>二</a:t>
            </a:r>
            <a:r>
              <a:rPr kumimoji="0" lang="en-US" altLang="zh-CN" sz="4000" kern="0" cap="none" spc="0" normalizeH="0" baseline="0" noProof="0" dirty="0">
                <a:solidFill>
                  <a:srgbClr val="0000FF"/>
                </a:solidFill>
                <a:latin typeface="迷你简魏碑" panose="03000509000000000000" charset="-122"/>
                <a:ea typeface="迷你简魏碑" panose="03000509000000000000" charset="-122"/>
                <a:cs typeface="+mj-cs"/>
              </a:rPr>
              <a:t>.</a:t>
            </a:r>
            <a:r>
              <a:rPr kumimoji="0" lang="zh-CN" altLang="en-US" sz="4000" kern="0" cap="none" spc="0" normalizeH="0" baseline="0" noProof="0" dirty="0">
                <a:solidFill>
                  <a:srgbClr val="0000FF"/>
                </a:solidFill>
                <a:latin typeface="迷你简魏碑" panose="03000509000000000000" charset="-122"/>
                <a:ea typeface="迷你简魏碑" panose="03000509000000000000" charset="-122"/>
                <a:cs typeface="+mj-cs"/>
              </a:rPr>
              <a:t>正音释义</a:t>
            </a:r>
            <a:endParaRPr kumimoji="0" lang="zh-CN" altLang="en-US" sz="4000" kern="0" cap="none" spc="0" normalizeH="0" baseline="0" noProof="0" dirty="0">
              <a:solidFill>
                <a:srgbClr val="0000FF"/>
              </a:solidFill>
              <a:latin typeface="迷你简魏碑" panose="03000509000000000000" charset="-122"/>
              <a:ea typeface="迷你简魏碑" panose="03000509000000000000" charset="-122"/>
              <a:cs typeface="+mj-cs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Text Box 2"/>
          <p:cNvSpPr txBox="1"/>
          <p:nvPr/>
        </p:nvSpPr>
        <p:spPr>
          <a:xfrm>
            <a:off x="539750" y="692150"/>
            <a:ext cx="8101013" cy="55848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雎鸠关关相对唱，双栖河中小岛上。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文静秀丽好姑娘，真是我的好对象。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长短不齐荇菜鲜，顺着水流左右采。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文静秀丽好姑娘，白天想她梦里爱。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追求姑娘未如愿，醒来梦里意常牵。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相思悠悠情无限，翻来覆去难成眠。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长短不齐荇菜鲜，采了左边采右边。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文静秀丽好姑娘，弹琴奏瑟亲无间。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长短不齐荇菜鲜，拣了左边拣右边。 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  <a:p>
            <a:pPr eaLnBrk="1" hangingPunct="1"/>
            <a:r>
              <a:rPr lang="zh-CN" altLang="en-US" sz="3600" b="1" dirty="0">
                <a:solidFill>
                  <a:srgbClr val="000000"/>
                </a:solidFill>
                <a:latin typeface="黑体" panose="02010609060101010101" charset="-122"/>
                <a:ea typeface="黑体" panose="02010609060101010101" charset="-122"/>
              </a:rPr>
              <a:t>文静秀丽好姑娘，敲钟打鼓使她欢。</a:t>
            </a:r>
            <a:endParaRPr lang="zh-CN" altLang="en-US" sz="3600" b="1" dirty="0">
              <a:solidFill>
                <a:srgbClr val="000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0483" name="Rectangle 3"/>
          <p:cNvSpPr/>
          <p:nvPr/>
        </p:nvSpPr>
        <p:spPr>
          <a:xfrm>
            <a:off x="250825" y="44450"/>
            <a:ext cx="1087438" cy="528638"/>
          </a:xfrm>
          <a:prstGeom prst="rect">
            <a:avLst/>
          </a:prstGeom>
          <a:solidFill>
            <a:schemeClr val="tx2"/>
          </a:solidFill>
          <a:ln w="9525" cap="flat" cmpd="sng">
            <a:solidFill>
              <a:schemeClr val="tx2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>
            <a:spAutoFit/>
          </a:bodyPr>
          <a:p>
            <a:pPr eaLnBrk="1" hangingPunct="1"/>
            <a:r>
              <a:rPr lang="zh-CN" altLang="en-US" sz="28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翻译</a:t>
            </a:r>
            <a:r>
              <a:rPr lang="en-US" altLang="zh-CN" sz="28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:</a:t>
            </a:r>
            <a:endParaRPr lang="en-US" altLang="zh-CN" sz="2800" b="1" dirty="0">
              <a:solidFill>
                <a:srgbClr val="FF33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250825" y="0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0000"/>
                </a:solidFill>
                <a:ea typeface="黑体" panose="02010609060101010101" charset="-122"/>
              </a:rPr>
              <a:t>第一章</a:t>
            </a:r>
            <a:endParaRPr lang="zh-CN" altLang="en-US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21507" name="Rectangle 3"/>
          <p:cNvSpPr>
            <a:spLocks noGrp="1"/>
          </p:cNvSpPr>
          <p:nvPr>
            <p:ph idx="1"/>
          </p:nvPr>
        </p:nvSpPr>
        <p:spPr>
          <a:xfrm>
            <a:off x="0" y="908050"/>
            <a:ext cx="3924300" cy="3097213"/>
          </a:xfrm>
          <a:ln/>
        </p:spPr>
        <p:txBody>
          <a:bodyPr vert="horz" wrap="square" lIns="91440" tIns="45720" rIns="91440" bIns="45720" anchor="t"/>
          <a:p>
            <a:pPr eaLnBrk="1" hangingPunct="1"/>
            <a:r>
              <a:rPr lang="zh-CN" altLang="en-US" sz="4000" b="1" u="sng" dirty="0">
                <a:solidFill>
                  <a:srgbClr val="000000"/>
                </a:solidFill>
                <a:ea typeface="黑体" panose="02010609060101010101" charset="-122"/>
              </a:rPr>
              <a:t>关关</a:t>
            </a:r>
            <a:r>
              <a:rPr lang="zh-CN" altLang="en-US" sz="4000" b="1" dirty="0">
                <a:solidFill>
                  <a:srgbClr val="000000"/>
                </a:solidFill>
                <a:ea typeface="黑体" panose="02010609060101010101" charset="-122"/>
              </a:rPr>
              <a:t>雎鸠，</a:t>
            </a:r>
            <a:endParaRPr lang="zh-CN" altLang="en-US" sz="40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/>
            <a:r>
              <a:rPr lang="zh-CN" altLang="en-US" sz="4000" b="1" dirty="0">
                <a:solidFill>
                  <a:srgbClr val="000000"/>
                </a:solidFill>
                <a:ea typeface="黑体" panose="02010609060101010101" charset="-122"/>
              </a:rPr>
              <a:t>在河之洲。</a:t>
            </a:r>
            <a:endParaRPr lang="zh-CN" altLang="en-US" sz="40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/>
            <a:r>
              <a:rPr lang="zh-CN" altLang="en-US" sz="4000" b="1" u="sng" dirty="0">
                <a:solidFill>
                  <a:srgbClr val="000000"/>
                </a:solidFill>
                <a:ea typeface="黑体" panose="02010609060101010101" charset="-122"/>
              </a:rPr>
              <a:t>窈窕</a:t>
            </a:r>
            <a:r>
              <a:rPr lang="zh-CN" altLang="en-US" sz="4000" b="1" dirty="0">
                <a:solidFill>
                  <a:srgbClr val="000000"/>
                </a:solidFill>
                <a:ea typeface="黑体" panose="02010609060101010101" charset="-122"/>
              </a:rPr>
              <a:t>淑女，</a:t>
            </a:r>
            <a:endParaRPr lang="zh-CN" altLang="en-US" sz="40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/>
            <a:r>
              <a:rPr lang="zh-CN" altLang="en-US" sz="4000" b="1" dirty="0">
                <a:solidFill>
                  <a:srgbClr val="000000"/>
                </a:solidFill>
                <a:ea typeface="黑体" panose="02010609060101010101" charset="-122"/>
              </a:rPr>
              <a:t>君子好</a:t>
            </a:r>
            <a:r>
              <a:rPr lang="zh-CN" altLang="en-US" sz="4000" b="1" u="sng" dirty="0">
                <a:solidFill>
                  <a:srgbClr val="000000"/>
                </a:solidFill>
                <a:ea typeface="黑体" panose="02010609060101010101" charset="-122"/>
              </a:rPr>
              <a:t>逑</a:t>
            </a:r>
            <a:r>
              <a:rPr lang="zh-CN" altLang="en-US" sz="4000" b="1" dirty="0">
                <a:solidFill>
                  <a:srgbClr val="000000"/>
                </a:solidFill>
                <a:ea typeface="黑体" panose="02010609060101010101" charset="-122"/>
              </a:rPr>
              <a:t>。</a:t>
            </a:r>
            <a:endParaRPr lang="zh-CN" altLang="en-US" sz="4000" b="1" dirty="0">
              <a:solidFill>
                <a:srgbClr val="0000FF"/>
              </a:solidFill>
              <a:ea typeface="黑体" panose="02010609060101010101" charset="-122"/>
            </a:endParaRPr>
          </a:p>
        </p:txBody>
      </p:sp>
      <p:sp>
        <p:nvSpPr>
          <p:cNvPr id="21508" name="Rectangle 4"/>
          <p:cNvSpPr/>
          <p:nvPr/>
        </p:nvSpPr>
        <p:spPr>
          <a:xfrm>
            <a:off x="3059113" y="981075"/>
            <a:ext cx="3960812" cy="946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雎鸠：水鸟名，即鱼鹰。传说它们情意专一。 </a:t>
            </a:r>
            <a:endParaRPr lang="zh-CN" altLang="en-US" sz="2800" b="1" dirty="0">
              <a:solidFill>
                <a:srgbClr val="FF33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1269" name="Text Box 5"/>
          <p:cNvSpPr txBox="1"/>
          <p:nvPr/>
        </p:nvSpPr>
        <p:spPr>
          <a:xfrm>
            <a:off x="2916238" y="1846263"/>
            <a:ext cx="589597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（由关雎和鸣起兴，渲染气氛）</a:t>
            </a:r>
            <a:endParaRPr lang="zh-CN" altLang="en-US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1270" name="Text Box 6"/>
          <p:cNvSpPr txBox="1"/>
          <p:nvPr/>
        </p:nvSpPr>
        <p:spPr>
          <a:xfrm>
            <a:off x="2771775" y="3141663"/>
            <a:ext cx="467201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0000FF"/>
                </a:solidFill>
                <a:latin typeface="Arial" panose="020B0604020202020204" pitchFamily="34" charset="0"/>
                <a:ea typeface="黑体" panose="02010609060101010101" charset="-122"/>
              </a:rPr>
              <a:t>（触景生情，由景到人）</a:t>
            </a:r>
            <a:endParaRPr lang="zh-CN" altLang="en-US" b="1" dirty="0">
              <a:solidFill>
                <a:srgbClr val="0000FF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11271" name="Text Box 7"/>
          <p:cNvSpPr txBox="1"/>
          <p:nvPr/>
        </p:nvSpPr>
        <p:spPr>
          <a:xfrm>
            <a:off x="611188" y="4581525"/>
            <a:ext cx="7777162" cy="2041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 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文中的这位男子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在他听着鸠鸟和鸣的时候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有一个姑娘在河边采荇菜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她左右采摘荇菜的美好姿态给了他一个难忘的印象</a:t>
            </a:r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,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爱慕之情油然而生。</a:t>
            </a:r>
            <a:endParaRPr lang="zh-CN" altLang="en-US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1512" name="Rectangle 8"/>
          <p:cNvSpPr/>
          <p:nvPr/>
        </p:nvSpPr>
        <p:spPr>
          <a:xfrm>
            <a:off x="900113" y="4005263"/>
            <a:ext cx="2224087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zh-CN" altLang="en-US" b="1" dirty="0">
                <a:solidFill>
                  <a:srgbClr val="FF3300"/>
                </a:solidFill>
                <a:latin typeface="Arial" panose="020B0604020202020204" pitchFamily="34" charset="0"/>
                <a:ea typeface="黑体" panose="02010609060101010101" charset="-122"/>
              </a:rPr>
              <a:t>概括内容：</a:t>
            </a:r>
            <a:endParaRPr lang="zh-CN" altLang="en-US" b="1" dirty="0">
              <a:solidFill>
                <a:srgbClr val="FF3300"/>
              </a:solidFill>
              <a:latin typeface="Arial" panose="020B0604020202020204" pitchFamily="34" charset="0"/>
              <a:ea typeface="黑体" panose="02010609060101010101" charset="-122"/>
            </a:endParaRPr>
          </a:p>
        </p:txBody>
      </p:sp>
      <p:sp>
        <p:nvSpPr>
          <p:cNvPr id="21513" name="Text Box 9"/>
          <p:cNvSpPr txBox="1"/>
          <p:nvPr/>
        </p:nvSpPr>
        <p:spPr>
          <a:xfrm>
            <a:off x="2843213" y="4005263"/>
            <a:ext cx="4752975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20000"/>
              </a:spcBef>
              <a:buClr>
                <a:srgbClr val="99CC00"/>
              </a:buClr>
              <a:buSzPct val="85000"/>
              <a:buFont typeface="Wingdings 2" panose="05020102010507070707"/>
              <a:buChar char="¡"/>
            </a:pPr>
            <a:r>
              <a:rPr lang="zh-CN" altLang="en-US" sz="3600" b="1" dirty="0">
                <a:solidFill>
                  <a:srgbClr val="008000"/>
                </a:solidFill>
                <a:latin typeface="黑体" panose="02010609060101010101" charset="-122"/>
                <a:ea typeface="黑体" panose="02010609060101010101" charset="-122"/>
              </a:rPr>
              <a:t>发现心仪的姑娘。</a:t>
            </a:r>
            <a:endParaRPr lang="zh-CN" altLang="en-US" sz="3600" b="1" dirty="0">
              <a:solidFill>
                <a:srgbClr val="008000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/>
      <p:bldP spid="11270" grpId="0"/>
      <p:bldP spid="1127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xfrm>
            <a:off x="0" y="0"/>
            <a:ext cx="8540750" cy="1143000"/>
          </a:xfrm>
          <a:ln/>
        </p:spPr>
        <p:txBody>
          <a:bodyPr vert="horz" wrap="square" lIns="91440" tIns="45720" rIns="91440" bIns="45720" anchor="ctr"/>
          <a:p>
            <a:pPr eaLnBrk="1" hangingPunct="1"/>
            <a:r>
              <a:rPr lang="zh-CN" altLang="en-US" b="1" dirty="0">
                <a:solidFill>
                  <a:srgbClr val="000000"/>
                </a:solidFill>
                <a:ea typeface="黑体" panose="02010609060101010101" charset="-122"/>
              </a:rPr>
              <a:t>第二三章</a:t>
            </a:r>
            <a:endParaRPr lang="zh-CN" altLang="en-US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22531" name="Rectangle 3"/>
          <p:cNvSpPr>
            <a:spLocks noGrp="1"/>
          </p:cNvSpPr>
          <p:nvPr>
            <p:ph idx="1"/>
          </p:nvPr>
        </p:nvSpPr>
        <p:spPr>
          <a:xfrm>
            <a:off x="250825" y="1125538"/>
            <a:ext cx="8540750" cy="4498975"/>
          </a:xfrm>
          <a:ln/>
        </p:spPr>
        <p:txBody>
          <a:bodyPr vert="horz" wrap="square" lIns="91440" tIns="45720" rIns="91440" bIns="45720" anchor="t"/>
          <a:p>
            <a:pPr eaLnBrk="1" hangingPunct="1">
              <a:lnSpc>
                <a:spcPct val="80000"/>
              </a:lnSpc>
            </a:pP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参差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荇菜，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左右</a:t>
            </a: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流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之．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窈窕淑女，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寤寐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求之。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求之不得，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寤寐</a:t>
            </a: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思服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悠哉悠哉，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  <a:p>
            <a:pPr eaLnBrk="1" hangingPunct="1">
              <a:lnSpc>
                <a:spcPct val="80000"/>
              </a:lnSpc>
            </a:pPr>
            <a:r>
              <a:rPr lang="zh-CN" altLang="en-US" sz="3600" b="1" u="sng" dirty="0">
                <a:solidFill>
                  <a:srgbClr val="000000"/>
                </a:solidFill>
                <a:ea typeface="黑体" panose="02010609060101010101" charset="-122"/>
              </a:rPr>
              <a:t>辗转反侧</a:t>
            </a:r>
            <a:r>
              <a:rPr lang="zh-CN" altLang="en-US" sz="3600" b="1" dirty="0">
                <a:solidFill>
                  <a:srgbClr val="000000"/>
                </a:solidFill>
                <a:ea typeface="黑体" panose="02010609060101010101" charset="-122"/>
              </a:rPr>
              <a:t>。</a:t>
            </a:r>
            <a:endParaRPr lang="zh-CN" altLang="en-US" sz="3600" b="1" dirty="0">
              <a:solidFill>
                <a:srgbClr val="000000"/>
              </a:solidFill>
              <a:ea typeface="黑体" panose="02010609060101010101" charset="-122"/>
            </a:endParaRPr>
          </a:p>
        </p:txBody>
      </p:sp>
      <p:sp>
        <p:nvSpPr>
          <p:cNvPr id="12292" name="Text Box 4"/>
          <p:cNvSpPr txBox="1"/>
          <p:nvPr/>
        </p:nvSpPr>
        <p:spPr>
          <a:xfrm>
            <a:off x="3059113" y="1196975"/>
            <a:ext cx="5616575" cy="4478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zh-CN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   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以缠绵悱恻（内心痛苦无法排遣）之情，道出男子追求未果的</a:t>
            </a:r>
            <a:r>
              <a:rPr lang="zh-CN" altLang="en-US" b="1" dirty="0">
                <a:solidFill>
                  <a:srgbClr val="FF3300"/>
                </a:solidFill>
                <a:latin typeface="黑体" panose="02010609060101010101" charset="-122"/>
                <a:ea typeface="黑体" panose="02010609060101010101" charset="-122"/>
              </a:rPr>
              <a:t>爱慕之心与相思之苦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。日思夜想，不能须臾忘怀。白天里食不知味，无心做事，而漫漫长夜又只能躺在床上翻来覆去的苦思冥想不能成眠，这种</a:t>
            </a:r>
            <a:r>
              <a:rPr lang="zh-CN" altLang="en-US" b="1" dirty="0">
                <a:solidFill>
                  <a:srgbClr val="0000FF"/>
                </a:solidFill>
                <a:latin typeface="楷体_GB2312"/>
                <a:ea typeface="黑体" panose="02010609060101010101" charset="-122"/>
              </a:rPr>
              <a:t>“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为爱而不得其爱，又不忘其爱</a:t>
            </a:r>
            <a:r>
              <a:rPr lang="zh-CN" altLang="en-US" b="1" dirty="0">
                <a:solidFill>
                  <a:srgbClr val="0000FF"/>
                </a:solidFill>
                <a:latin typeface="楷体_GB2312"/>
                <a:ea typeface="黑体" panose="02010609060101010101" charset="-122"/>
              </a:rPr>
              <a:t>”</a:t>
            </a:r>
            <a:r>
              <a:rPr lang="zh-CN" altLang="en-US" b="1" dirty="0">
                <a:solidFill>
                  <a:srgbClr val="0000FF"/>
                </a:solidFill>
                <a:latin typeface="黑体" panose="02010609060101010101" charset="-122"/>
                <a:ea typeface="黑体" panose="02010609060101010101" charset="-122"/>
              </a:rPr>
              <a:t>的无限情思。</a:t>
            </a:r>
            <a:endParaRPr lang="zh-CN" altLang="en-US" b="1" dirty="0">
              <a:solidFill>
                <a:srgbClr val="0000FF"/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defRPr kumimoji="0" lang="zh-CN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defRPr kumimoji="0" lang="zh-CN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2708</Words>
  <Application>WPS 演示</Application>
  <PresentationFormat>全屏显示(4:3)</PresentationFormat>
  <Paragraphs>258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6" baseType="lpstr">
      <vt:lpstr>Arial</vt:lpstr>
      <vt:lpstr>宋体</vt:lpstr>
      <vt:lpstr>Wingdings</vt:lpstr>
      <vt:lpstr>等线</vt:lpstr>
      <vt:lpstr>黑体</vt:lpstr>
      <vt:lpstr>Times New Roman</vt:lpstr>
      <vt:lpstr>华文新魏</vt:lpstr>
      <vt:lpstr>迷你简魏碑</vt:lpstr>
      <vt:lpstr>Wingdings 2</vt:lpstr>
      <vt:lpstr>楷体_GB2312</vt:lpstr>
      <vt:lpstr>华文新魏</vt:lpstr>
      <vt:lpstr>微软雅黑</vt:lpstr>
      <vt:lpstr>Arial Unicode MS</vt:lpstr>
      <vt:lpstr>Calibri</vt:lpstr>
      <vt:lpstr>新宋体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史毅</dc:creator>
  <cp:lastModifiedBy>incoco依依</cp:lastModifiedBy>
  <cp:revision>47</cp:revision>
  <dcterms:created xsi:type="dcterms:W3CDTF">2016-10-11T10:59:59Z</dcterms:created>
  <dcterms:modified xsi:type="dcterms:W3CDTF">2019-12-15T09:37:47Z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2052-10.1.0.7520</vt:lpwstr>
  </property>
</Properties>
</file>