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7" r:id="rId3"/>
    <p:sldId id="278" r:id="rId4"/>
    <p:sldId id="279" r:id="rId5"/>
    <p:sldId id="280" r:id="rId6"/>
    <p:sldId id="283" r:id="rId7"/>
    <p:sldId id="284" r:id="rId8"/>
    <p:sldId id="287" r:id="rId9"/>
    <p:sldId id="288" r:id="rId10"/>
    <p:sldId id="291" r:id="rId11"/>
    <p:sldId id="295" r:id="rId12"/>
    <p:sldId id="296" r:id="rId13"/>
    <p:sldId id="300" r:id="rId14"/>
    <p:sldId id="276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ts val="600"/>
      </a:spcAft>
      <a:buClr>
        <a:srgbClr val="000000"/>
      </a:buClr>
      <a:buFont typeface="Wingdings" pitchFamily="2" charset="2"/>
      <a:buChar char="v"/>
      <a:defRPr sz="700" kern="1200">
        <a:solidFill>
          <a:srgbClr val="000000"/>
        </a:solidFill>
        <a:latin typeface="Verdana" pitchFamily="34" charset="0"/>
        <a:ea typeface="宋体" charset="-122"/>
        <a:cs typeface="+mn-cs"/>
      </a:defRPr>
    </a:lvl1pPr>
    <a:lvl2pPr marL="457200" algn="l" rtl="0" fontAlgn="base">
      <a:spcBef>
        <a:spcPct val="20000"/>
      </a:spcBef>
      <a:spcAft>
        <a:spcPts val="600"/>
      </a:spcAft>
      <a:buClr>
        <a:srgbClr val="000000"/>
      </a:buClr>
      <a:buFont typeface="Wingdings" pitchFamily="2" charset="2"/>
      <a:buChar char="v"/>
      <a:defRPr sz="700" kern="1200">
        <a:solidFill>
          <a:srgbClr val="000000"/>
        </a:solidFill>
        <a:latin typeface="Verdana" pitchFamily="34" charset="0"/>
        <a:ea typeface="宋体" charset="-122"/>
        <a:cs typeface="+mn-cs"/>
      </a:defRPr>
    </a:lvl2pPr>
    <a:lvl3pPr marL="914400" algn="l" rtl="0" fontAlgn="base">
      <a:spcBef>
        <a:spcPct val="20000"/>
      </a:spcBef>
      <a:spcAft>
        <a:spcPts val="600"/>
      </a:spcAft>
      <a:buClr>
        <a:srgbClr val="000000"/>
      </a:buClr>
      <a:buFont typeface="Wingdings" pitchFamily="2" charset="2"/>
      <a:buChar char="v"/>
      <a:defRPr sz="700" kern="1200">
        <a:solidFill>
          <a:srgbClr val="000000"/>
        </a:solidFill>
        <a:latin typeface="Verdana" pitchFamily="34" charset="0"/>
        <a:ea typeface="宋体" charset="-122"/>
        <a:cs typeface="+mn-cs"/>
      </a:defRPr>
    </a:lvl3pPr>
    <a:lvl4pPr marL="1371600" algn="l" rtl="0" fontAlgn="base">
      <a:spcBef>
        <a:spcPct val="20000"/>
      </a:spcBef>
      <a:spcAft>
        <a:spcPts val="600"/>
      </a:spcAft>
      <a:buClr>
        <a:srgbClr val="000000"/>
      </a:buClr>
      <a:buFont typeface="Wingdings" pitchFamily="2" charset="2"/>
      <a:buChar char="v"/>
      <a:defRPr sz="700" kern="1200">
        <a:solidFill>
          <a:srgbClr val="000000"/>
        </a:solidFill>
        <a:latin typeface="Verdana" pitchFamily="34" charset="0"/>
        <a:ea typeface="宋体" charset="-122"/>
        <a:cs typeface="+mn-cs"/>
      </a:defRPr>
    </a:lvl4pPr>
    <a:lvl5pPr marL="1828800" algn="l" rtl="0" fontAlgn="base">
      <a:spcBef>
        <a:spcPct val="20000"/>
      </a:spcBef>
      <a:spcAft>
        <a:spcPts val="600"/>
      </a:spcAft>
      <a:buClr>
        <a:srgbClr val="000000"/>
      </a:buClr>
      <a:buFont typeface="Wingdings" pitchFamily="2" charset="2"/>
      <a:buChar char="v"/>
      <a:defRPr sz="700" kern="1200">
        <a:solidFill>
          <a:srgbClr val="000000"/>
        </a:solidFill>
        <a:latin typeface="Verdana" pitchFamily="34" charset="0"/>
        <a:ea typeface="宋体" charset="-122"/>
        <a:cs typeface="+mn-cs"/>
      </a:defRPr>
    </a:lvl5pPr>
    <a:lvl6pPr marL="2286000" algn="l" defTabSz="914400" rtl="0" eaLnBrk="1" latinLnBrk="0" hangingPunct="1">
      <a:defRPr sz="700" kern="1200">
        <a:solidFill>
          <a:srgbClr val="000000"/>
        </a:solidFill>
        <a:latin typeface="Verdana" pitchFamily="34" charset="0"/>
        <a:ea typeface="宋体" charset="-122"/>
        <a:cs typeface="+mn-cs"/>
      </a:defRPr>
    </a:lvl6pPr>
    <a:lvl7pPr marL="2743200" algn="l" defTabSz="914400" rtl="0" eaLnBrk="1" latinLnBrk="0" hangingPunct="1">
      <a:defRPr sz="700" kern="1200">
        <a:solidFill>
          <a:srgbClr val="000000"/>
        </a:solidFill>
        <a:latin typeface="Verdana" pitchFamily="34" charset="0"/>
        <a:ea typeface="宋体" charset="-122"/>
        <a:cs typeface="+mn-cs"/>
      </a:defRPr>
    </a:lvl7pPr>
    <a:lvl8pPr marL="3200400" algn="l" defTabSz="914400" rtl="0" eaLnBrk="1" latinLnBrk="0" hangingPunct="1">
      <a:defRPr sz="700" kern="1200">
        <a:solidFill>
          <a:srgbClr val="000000"/>
        </a:solidFill>
        <a:latin typeface="Verdana" pitchFamily="34" charset="0"/>
        <a:ea typeface="宋体" charset="-122"/>
        <a:cs typeface="+mn-cs"/>
      </a:defRPr>
    </a:lvl8pPr>
    <a:lvl9pPr marL="3657600" algn="l" defTabSz="914400" rtl="0" eaLnBrk="1" latinLnBrk="0" hangingPunct="1">
      <a:defRPr sz="700" kern="1200">
        <a:solidFill>
          <a:srgbClr val="000000"/>
        </a:solidFill>
        <a:latin typeface="Verdana" pitchFamily="34" charset="0"/>
        <a:ea typeface="宋体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LL755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  <a:srgbClr val="000000"/>
    <a:srgbClr val="FFCC99"/>
    <a:srgbClr val="003399"/>
    <a:srgbClr val="FFFFCC"/>
    <a:srgbClr val="FF9933"/>
    <a:srgbClr val="FFCC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48" autoAdjust="0"/>
    <p:restoredTop sz="94667" autoAdjust="0"/>
  </p:normalViewPr>
  <p:slideViewPr>
    <p:cSldViewPr>
      <p:cViewPr varScale="1">
        <p:scale>
          <a:sx n="68" d="100"/>
          <a:sy n="68" d="100"/>
        </p:scale>
        <p:origin x="-17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zh-CN" altLang="en-US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altLang="zh-CN"/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altLang="zh-CN"/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7C9E46E6-6443-4E7D-A8A9-C4EE9FDA50B3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67766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zh-CN" altLang="en-US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altLang="zh-CN"/>
          </a:p>
        </p:txBody>
      </p:sp>
      <p:sp>
        <p:nvSpPr>
          <p:cNvPr id="1177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77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altLang="zh-CN"/>
          </a:p>
        </p:txBody>
      </p:sp>
      <p:sp>
        <p:nvSpPr>
          <p:cNvPr id="1177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0A4AAE9D-0293-4ECF-BE7F-F9D341AA5E39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871799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标题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72CC-DD39-4FBD-BC0C-46DD6552A4D4}" type="datetimeFigureOut">
              <a:rPr lang="zh-CN" altLang="en-US" smtClean="0"/>
              <a:pPr/>
              <a:t>2013-7-8</a:t>
            </a:fld>
            <a:endParaRPr lang="zh-CN" altLang="en-US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技术研发部</a:t>
            </a:r>
            <a:endParaRPr lang="en-US" altLang="zh-CN" dirty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66D343A-FD4A-42B2-9B32-E97CAB6AD53E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72CC-DD39-4FBD-BC0C-46DD6552A4D4}" type="datetimeFigureOut">
              <a:rPr lang="zh-CN" altLang="en-US" smtClean="0"/>
              <a:pPr/>
              <a:t>2013-7-8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技术研发部</a:t>
            </a: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C7E8-89AF-4E52-AEAE-910B70FB72A6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72CC-DD39-4FBD-BC0C-46DD6552A4D4}" type="datetimeFigureOut">
              <a:rPr lang="zh-CN" altLang="en-US" smtClean="0"/>
              <a:pPr/>
              <a:t>2013-7-8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技术研发部</a:t>
            </a: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B9F7-AD1D-46D2-940D-83C4DE04B258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7" name="内容占位符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5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72CC-DD39-4FBD-BC0C-46DD6552A4D4}" type="datetimeFigureOut">
              <a:rPr lang="zh-CN" altLang="en-US" smtClean="0"/>
              <a:pPr/>
              <a:t>2013-7-8</a:t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r>
              <a:rPr lang="zh-CN" altLang="en-US" smtClean="0"/>
              <a:t>技术研发部</a:t>
            </a:r>
            <a:endParaRPr lang="en-US" altLang="zh-CN" dirty="0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8627AE8-42F6-4908-A987-1A274C263471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9" name="日期占位符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72CC-DD39-4FBD-BC0C-46DD6552A4D4}" type="datetimeFigureOut">
              <a:rPr lang="zh-CN" altLang="en-US" smtClean="0"/>
              <a:pPr/>
              <a:t>2013-7-8</a:t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技术研发部</a:t>
            </a:r>
            <a:endParaRPr lang="en-US" altLang="zh-CN" dirty="0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329E-62D9-4006-8D06-226015FF5449}" type="slidenum">
              <a:rPr lang="zh-CN" altLang="en-US" smtClean="0"/>
              <a:pPr/>
              <a:t>‹#›</a:t>
            </a:fld>
            <a:endParaRPr lang="en-US" altLang="zh-CN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1" name="日期占位符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72CC-DD39-4FBD-BC0C-46DD6552A4D4}" type="datetimeFigureOut">
              <a:rPr lang="zh-CN" altLang="en-US" smtClean="0"/>
              <a:pPr/>
              <a:t>2013-7-8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技术研发部</a:t>
            </a:r>
            <a:endParaRPr lang="en-US" altLang="zh-CN" dirty="0"/>
          </a:p>
        </p:txBody>
      </p:sp>
      <p:sp>
        <p:nvSpPr>
          <p:cNvPr id="31" name="灯片编号占位符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EA08-BA42-43DD-94CA-F19525CC8632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标题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25" name="文本占位符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8" name="内容占位符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72CC-DD39-4FBD-BC0C-46DD6552A4D4}" type="datetimeFigureOut">
              <a:rPr lang="zh-CN" altLang="en-US" smtClean="0"/>
              <a:pPr/>
              <a:t>2013-7-8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技术研发部</a:t>
            </a: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550DF29-1609-476E-8E5F-AF313BC48217}" type="slidenum">
              <a:rPr lang="zh-CN" altLang="en-US" smtClean="0"/>
              <a:pPr/>
              <a:t>‹#›</a:t>
            </a:fld>
            <a:endParaRPr lang="en-US" altLang="zh-CN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72CC-DD39-4FBD-BC0C-46DD6552A4D4}" type="datetimeFigureOut">
              <a:rPr lang="zh-CN" altLang="en-US" smtClean="0"/>
              <a:pPr/>
              <a:t>2013-7-8</a:t>
            </a:fld>
            <a:endParaRPr lang="zh-CN" altLang="en-US"/>
          </a:p>
        </p:txBody>
      </p:sp>
      <p:sp>
        <p:nvSpPr>
          <p:cNvPr id="21" name="页脚占位符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技术研发部</a:t>
            </a: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A9BC9-C418-4E4D-A3F3-F2043459411E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72CC-DD39-4FBD-BC0C-46DD6552A4D4}" type="datetimeFigureOut">
              <a:rPr lang="zh-CN" altLang="en-US" smtClean="0"/>
              <a:pPr/>
              <a:t>2013-7-8</a:t>
            </a:fld>
            <a:endParaRPr lang="zh-CN" altLang="en-US"/>
          </a:p>
        </p:txBody>
      </p:sp>
      <p:sp>
        <p:nvSpPr>
          <p:cNvPr id="24" name="页脚占位符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技术研发部</a:t>
            </a: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1491B-4624-4563-9491-175B97A39315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5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72CC-DD39-4FBD-BC0C-46DD6552A4D4}" type="datetimeFigureOut">
              <a:rPr lang="zh-CN" altLang="en-US" smtClean="0"/>
              <a:pPr/>
              <a:t>2013-7-8</a:t>
            </a:fld>
            <a:endParaRPr lang="zh-CN" altLang="en-US"/>
          </a:p>
        </p:txBody>
      </p:sp>
      <p:sp>
        <p:nvSpPr>
          <p:cNvPr id="29" name="页脚占位符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技术研发部</a:t>
            </a: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062A-C794-440B-A00B-A257585D181A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72CC-DD39-4FBD-BC0C-46DD6552A4D4}" type="datetimeFigureOut">
              <a:rPr lang="zh-CN" altLang="en-US" smtClean="0"/>
              <a:pPr/>
              <a:t>2013-7-8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技术研发部</a:t>
            </a:r>
            <a:endParaRPr lang="en-US" altLang="zh-CN" dirty="0"/>
          </a:p>
        </p:txBody>
      </p:sp>
      <p:sp>
        <p:nvSpPr>
          <p:cNvPr id="31" name="灯片编号占位符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8741B-044A-4650-A360-981C48A7E0CB}" type="slidenum">
              <a:rPr lang="zh-CN" altLang="en-US" smtClean="0"/>
              <a:pPr/>
              <a:t>‹#›</a:t>
            </a:fld>
            <a:endParaRPr lang="en-US" altLang="zh-CN"/>
          </a:p>
        </p:txBody>
      </p:sp>
      <p:sp>
        <p:nvSpPr>
          <p:cNvPr id="17" name="标题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D6072CC-DD39-4FBD-BC0C-46DD6552A4D4}" type="datetimeFigureOut">
              <a:rPr lang="zh-CN" altLang="en-US" smtClean="0"/>
              <a:pPr/>
              <a:t>2013-7-8</a:t>
            </a:fld>
            <a:endParaRPr lang="zh-CN" altLang="en-US"/>
          </a:p>
        </p:txBody>
      </p:sp>
      <p:sp>
        <p:nvSpPr>
          <p:cNvPr id="28" name="页脚占位符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zh-CN" altLang="en-US" smtClean="0"/>
              <a:t>技术研发部</a:t>
            </a: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FCDED26-C6DF-4654-8C0C-1F00F81BF5A2}" type="slidenum">
              <a:rPr lang="zh-CN" altLang="en-US" smtClean="0"/>
              <a:pPr/>
              <a:t>‹#›</a:t>
            </a:fld>
            <a:endParaRPr lang="en-US" altLang="zh-CN"/>
          </a:p>
        </p:txBody>
      </p:sp>
      <p:sp>
        <p:nvSpPr>
          <p:cNvPr id="10" name="标题占位符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batoosai@msn.com" TargetMode="External"/><Relationship Id="rId2" Type="http://schemas.openxmlformats.org/officeDocument/2006/relationships/hyperlink" Target="mailto:gongjingyi@corp.the9.co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WordArt 18"/>
          <p:cNvSpPr>
            <a:spLocks noChangeArrowheads="1" noChangeShapeType="1" noTextEdit="1"/>
          </p:cNvSpPr>
          <p:nvPr/>
        </p:nvSpPr>
        <p:spPr bwMode="auto">
          <a:xfrm>
            <a:off x="3857620" y="4221163"/>
            <a:ext cx="4929222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4000" b="1" kern="10" spc="-100" dirty="0" smtClean="0">
                <a:ln w="9525">
                  <a:solidFill>
                    <a:srgbClr val="3366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ECFF"/>
                    </a:gs>
                    <a:gs pos="50000">
                      <a:srgbClr val="0066CC"/>
                    </a:gs>
                    <a:gs pos="100000">
                      <a:srgbClr val="CCECFF"/>
                    </a:gs>
                  </a:gsLst>
                  <a:lin ang="5400000" scaled="1"/>
                </a:gradFill>
                <a:latin typeface="Tahoma"/>
                <a:cs typeface="Tahoma"/>
              </a:rPr>
              <a:t>多层架构下的单元测试</a:t>
            </a:r>
            <a:endParaRPr lang="zh-CN" altLang="en-US" sz="4000" b="1" kern="10" spc="-100" dirty="0">
              <a:ln w="9525">
                <a:solidFill>
                  <a:srgbClr val="3366CC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CCECFF"/>
                  </a:gs>
                  <a:gs pos="50000">
                    <a:srgbClr val="0066CC"/>
                  </a:gs>
                  <a:gs pos="100000">
                    <a:srgbClr val="CCECFF"/>
                  </a:gs>
                </a:gsLst>
                <a:lin ang="5400000" scaled="1"/>
              </a:gradFill>
              <a:latin typeface="Tahoma"/>
              <a:cs typeface="Tahom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643702" y="5214950"/>
            <a:ext cx="20283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zh-CN" alt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Mock</a:t>
            </a:r>
            <a:r>
              <a:rPr lang="zh-CN" altLang="en-US" dirty="0" smtClean="0"/>
              <a:t>是否必须？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 smtClean="0"/>
              <a:t>业务层的测试，为了去除依赖，</a:t>
            </a:r>
            <a:r>
              <a:rPr lang="en-US" altLang="zh-CN" sz="4000" dirty="0" smtClean="0"/>
              <a:t>mock</a:t>
            </a:r>
            <a:r>
              <a:rPr lang="zh-CN" altLang="en-US" sz="4000" dirty="0" smtClean="0"/>
              <a:t>是必须的。</a:t>
            </a:r>
            <a:endParaRPr lang="en-US" altLang="zh-CN" sz="4000" dirty="0" smtClean="0"/>
          </a:p>
          <a:p>
            <a:r>
              <a:rPr lang="zh-CN" altLang="en-US" sz="4000" dirty="0" smtClean="0"/>
              <a:t>但在使用每一个</a:t>
            </a:r>
            <a:r>
              <a:rPr lang="en-US" altLang="zh-CN" sz="4000" dirty="0" smtClean="0"/>
              <a:t>Mock</a:t>
            </a:r>
            <a:r>
              <a:rPr lang="zh-CN" altLang="en-US" sz="4000" dirty="0" smtClean="0"/>
              <a:t>前，请想想，是否可以通过重构，摆脱这个依赖。</a:t>
            </a:r>
            <a:endParaRPr lang="en-US" altLang="zh-CN" sz="40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好的单元测试所具有的品质：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 smtClean="0"/>
              <a:t>彻底的</a:t>
            </a:r>
            <a:endParaRPr lang="en-US" altLang="zh-CN" sz="3600" dirty="0" smtClean="0"/>
          </a:p>
          <a:p>
            <a:pPr lvl="1"/>
            <a:r>
              <a:rPr lang="zh-CN" altLang="en-US" dirty="0" smtClean="0"/>
              <a:t>关键字：测试覆盖率（</a:t>
            </a:r>
            <a:r>
              <a:rPr lang="en-US" altLang="zh-CN" dirty="0" err="1" smtClean="0"/>
              <a:t>Ncover</a:t>
            </a:r>
            <a:r>
              <a:rPr lang="zh-CN" altLang="en-US" dirty="0" smtClean="0"/>
              <a:t>），根据情况制定覆盖率标准。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关键字：维护</a:t>
            </a:r>
            <a:r>
              <a:rPr lang="en-US" altLang="zh-CN" dirty="0" smtClean="0"/>
              <a:t>Bug</a:t>
            </a:r>
          </a:p>
        </p:txBody>
      </p:sp>
      <p:sp>
        <p:nvSpPr>
          <p:cNvPr id="4" name="云形标注 3"/>
          <p:cNvSpPr/>
          <p:nvPr/>
        </p:nvSpPr>
        <p:spPr>
          <a:xfrm>
            <a:off x="2357422" y="4000504"/>
            <a:ext cx="4000528" cy="2143140"/>
          </a:xfrm>
          <a:prstGeom prst="cloud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/>
              <a:t>请看覆盖率示例</a:t>
            </a:r>
            <a:endParaRPr lang="zh-CN" altLang="en-US" sz="2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好的单元测试所具有的品质：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 smtClean="0"/>
              <a:t>可重复、独立的</a:t>
            </a:r>
            <a:endParaRPr lang="en-US" altLang="zh-CN" sz="4000" dirty="0" smtClean="0"/>
          </a:p>
          <a:p>
            <a:pPr lvl="1"/>
            <a:r>
              <a:rPr lang="zh-CN" altLang="en-US" sz="3600" dirty="0" smtClean="0"/>
              <a:t>关键字：各测试独立，可随意重复执行。</a:t>
            </a:r>
            <a:endParaRPr lang="en-US" altLang="zh-CN" sz="3600" dirty="0" smtClean="0"/>
          </a:p>
          <a:p>
            <a:pPr lvl="1"/>
            <a:r>
              <a:rPr lang="zh-CN" altLang="en-US" sz="3600" dirty="0" smtClean="0"/>
              <a:t>每个测试每次执行应该结果一致。</a:t>
            </a:r>
            <a:endParaRPr lang="en-US" altLang="zh-CN" sz="3600" dirty="0" smtClean="0"/>
          </a:p>
          <a:p>
            <a:pPr lvl="1"/>
            <a:r>
              <a:rPr lang="zh-CN" altLang="en-US" sz="3600" dirty="0" smtClean="0"/>
              <a:t>比如：有些新增操作，不能仅仅支持一遍</a:t>
            </a:r>
            <a:endParaRPr lang="en-US" altLang="zh-CN" sz="36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15001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Bug</a:t>
            </a:r>
            <a:r>
              <a:rPr lang="zh-CN" altLang="en-US" dirty="0" smtClean="0"/>
              <a:t>？</a:t>
            </a:r>
            <a:br>
              <a:rPr lang="zh-CN" altLang="en-US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疑问？</a:t>
            </a:r>
            <a:endParaRPr lang="zh-CN" altLang="en-US" dirty="0"/>
          </a:p>
        </p:txBody>
      </p:sp>
      <p:sp>
        <p:nvSpPr>
          <p:cNvPr id="3" name="标题 1"/>
          <p:cNvSpPr txBox="1">
            <a:spLocks/>
          </p:cNvSpPr>
          <p:nvPr/>
        </p:nvSpPr>
        <p:spPr bwMode="auto">
          <a:xfrm>
            <a:off x="500034" y="3857628"/>
            <a:ext cx="822960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45000" lnSpcReduction="2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zh-CN" alt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联系方式</a:t>
            </a:r>
            <a:r>
              <a:rPr kumimoji="0" lang="en-US" altLang="zh-CN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kern="0" dirty="0" smtClean="0">
                <a:latin typeface="+mj-lt"/>
                <a:ea typeface="+mj-ea"/>
                <a:cs typeface="+mj-cs"/>
              </a:rPr>
              <a:t>Email: </a:t>
            </a:r>
            <a:r>
              <a:rPr lang="en-US" altLang="zh-CN" sz="6000" kern="0" dirty="0" smtClean="0">
                <a:latin typeface="+mj-lt"/>
                <a:ea typeface="+mj-ea"/>
                <a:cs typeface="+mj-cs"/>
                <a:hlinkClick r:id="rId2"/>
              </a:rPr>
              <a:t>gongjingyi@corp.the9.com</a:t>
            </a:r>
            <a:endParaRPr lang="en-US" altLang="zh-CN" sz="6000" kern="0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6000" kern="0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MSN:</a:t>
            </a:r>
            <a:r>
              <a:rPr kumimoji="0" lang="en-US" altLang="zh-CN" sz="6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</a:t>
            </a:r>
            <a:r>
              <a:rPr kumimoji="0" lang="en-US" altLang="zh-CN" sz="6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3"/>
              </a:rPr>
              <a:t>batoosai@msn.com</a:t>
            </a:r>
            <a:endParaRPr kumimoji="0" lang="en-US" altLang="zh-CN" sz="6000" b="0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35408" y="3900578"/>
            <a:ext cx="4572031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zh-CN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宋体" pitchFamily="2" charset="-122"/>
              </a:rPr>
              <a:t>Thank You</a:t>
            </a:r>
            <a:endParaRPr lang="zh-CN" altLang="en-US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Agenda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单元测试的好处</a:t>
            </a:r>
            <a:endParaRPr lang="en-US" altLang="zh-CN" dirty="0" smtClean="0"/>
          </a:p>
          <a:p>
            <a:r>
              <a:rPr lang="zh-CN" altLang="en-US" dirty="0" smtClean="0"/>
              <a:t>单元测试适合的场所</a:t>
            </a:r>
            <a:endParaRPr lang="en-US" altLang="zh-CN" dirty="0" smtClean="0"/>
          </a:p>
          <a:p>
            <a:r>
              <a:rPr lang="zh-CN" altLang="en-US" dirty="0" smtClean="0"/>
              <a:t>单元测试工具</a:t>
            </a:r>
            <a:endParaRPr lang="en-US" altLang="zh-CN" dirty="0" smtClean="0"/>
          </a:p>
          <a:p>
            <a:r>
              <a:rPr lang="zh-CN" altLang="en-US" dirty="0" smtClean="0"/>
              <a:t>比较容易测试的架构</a:t>
            </a:r>
            <a:endParaRPr lang="en-US" altLang="zh-CN" dirty="0" smtClean="0"/>
          </a:p>
          <a:p>
            <a:r>
              <a:rPr lang="en-US" altLang="zh-CN" dirty="0" smtClean="0"/>
              <a:t>Mock</a:t>
            </a:r>
          </a:p>
          <a:p>
            <a:r>
              <a:rPr lang="en-US" altLang="zh-CN" dirty="0" smtClean="0"/>
              <a:t>TDD</a:t>
            </a:r>
          </a:p>
          <a:p>
            <a:r>
              <a:rPr lang="zh-CN" altLang="en-US" dirty="0" smtClean="0"/>
              <a:t>好的单元测试所具有的品质 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>
              <a:ea typeface="宋体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 smtClean="0"/>
              <a:t>技术研发部</a:t>
            </a: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0D9C6-23ED-4ED3-870D-1314348B7D37}" type="slidenum">
              <a:rPr lang="zh-CN" altLang="en-US"/>
              <a:pPr/>
              <a:t>2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单元测试的好处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保证代码功能和我们的预期一致</a:t>
            </a:r>
            <a:endParaRPr lang="en-US" altLang="zh-CN" dirty="0" smtClean="0"/>
          </a:p>
          <a:p>
            <a:r>
              <a:rPr lang="zh-CN" altLang="en-US" dirty="0" smtClean="0"/>
              <a:t>测试所有边界情况</a:t>
            </a:r>
            <a:endParaRPr lang="en-US" altLang="zh-CN" dirty="0" smtClean="0"/>
          </a:p>
          <a:p>
            <a:r>
              <a:rPr lang="zh-CN" altLang="en-US" dirty="0" smtClean="0"/>
              <a:t>越来越完善的</a:t>
            </a:r>
            <a:r>
              <a:rPr lang="en-US" altLang="zh-CN" dirty="0" smtClean="0"/>
              <a:t>bug</a:t>
            </a:r>
            <a:r>
              <a:rPr lang="zh-CN" altLang="en-US" dirty="0" smtClean="0"/>
              <a:t>库</a:t>
            </a:r>
            <a:endParaRPr lang="en-US" altLang="zh-CN" dirty="0" smtClean="0"/>
          </a:p>
          <a:p>
            <a:r>
              <a:rPr lang="zh-CN" altLang="en-US" dirty="0" smtClean="0"/>
              <a:t>有了单元测试，尽情重构吧</a:t>
            </a:r>
            <a:endParaRPr lang="en-US" altLang="zh-CN" dirty="0" smtClean="0"/>
          </a:p>
          <a:p>
            <a:r>
              <a:rPr lang="zh-CN" altLang="en-US" dirty="0" smtClean="0"/>
              <a:t>欢迎变化。新增修改功能？不怕，有单元测试</a:t>
            </a:r>
            <a:endParaRPr lang="en-US" altLang="zh-CN" dirty="0" smtClean="0"/>
          </a:p>
          <a:p>
            <a:r>
              <a:rPr lang="zh-CN" altLang="en-US" dirty="0" smtClean="0"/>
              <a:t>使程序降低耦合</a:t>
            </a:r>
            <a:endParaRPr lang="en-US" altLang="zh-CN" dirty="0" smtClean="0"/>
          </a:p>
          <a:p>
            <a:r>
              <a:rPr lang="zh-CN" altLang="en-US" dirty="0" smtClean="0"/>
              <a:t>所有的一切，目的只有一个：提高质量</a:t>
            </a: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不写单元测试的借口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编写单元测试太花时间了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出来混的，迟早是要还的。</a:t>
            </a:r>
            <a:endParaRPr lang="en-US" altLang="zh-CN" dirty="0" smtClean="0"/>
          </a:p>
          <a:p>
            <a:r>
              <a:rPr lang="zh-CN" altLang="en-US" dirty="0" smtClean="0"/>
              <a:t>运行测试的时间太长了</a:t>
            </a:r>
            <a:endParaRPr lang="en-US" altLang="zh-CN" dirty="0" smtClean="0"/>
          </a:p>
          <a:p>
            <a:r>
              <a:rPr lang="zh-CN" altLang="en-US" dirty="0" smtClean="0"/>
              <a:t>测试代码并不是我的工作</a:t>
            </a:r>
            <a:endParaRPr lang="en-US" altLang="zh-CN" dirty="0" smtClean="0"/>
          </a:p>
          <a:p>
            <a:r>
              <a:rPr lang="zh-CN" altLang="en-US" dirty="0" smtClean="0"/>
              <a:t>代码太复杂了，依赖太多，不能做单元测试</a:t>
            </a: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哪些项目最适合单元测试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平台类库性质的项目</a:t>
            </a:r>
            <a:endParaRPr lang="en-US" altLang="zh-CN" dirty="0" smtClean="0"/>
          </a:p>
          <a:p>
            <a:r>
              <a:rPr lang="zh-CN" altLang="en-US" dirty="0" smtClean="0"/>
              <a:t>规模大的，需要长时间维护的</a:t>
            </a:r>
            <a:endParaRPr lang="en-US" altLang="zh-CN" dirty="0" smtClean="0"/>
          </a:p>
          <a:p>
            <a:r>
              <a:rPr lang="zh-CN" altLang="en-US" dirty="0" smtClean="0"/>
              <a:t>正确性要求极高</a:t>
            </a:r>
            <a:r>
              <a:rPr lang="zh-CN" altLang="en-US" smtClean="0"/>
              <a:t>的项目</a:t>
            </a:r>
            <a:endParaRPr lang="en-US" altLang="zh-CN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picture8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是否需要测试私有方法？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CN" sz="4400" dirty="0" smtClean="0"/>
          </a:p>
          <a:p>
            <a:r>
              <a:rPr lang="zh-CN" altLang="en-US" sz="4400" dirty="0" smtClean="0"/>
              <a:t>我的经验：只需要测公开方法</a:t>
            </a:r>
            <a:endParaRPr lang="en-US" altLang="zh-CN" sz="44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单元测试的前提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400" dirty="0" smtClean="0"/>
              <a:t>程序层次结构清楚</a:t>
            </a:r>
            <a:endParaRPr lang="en-US" altLang="zh-CN" sz="4400" dirty="0" smtClean="0"/>
          </a:p>
          <a:p>
            <a:r>
              <a:rPr lang="zh-CN" altLang="en-US" sz="4400" dirty="0" smtClean="0"/>
              <a:t>层间解耦</a:t>
            </a:r>
            <a:endParaRPr lang="en-US" altLang="zh-CN" sz="4400" dirty="0" smtClean="0"/>
          </a:p>
          <a:p>
            <a:r>
              <a:rPr lang="zh-CN" altLang="en-US" sz="4400" dirty="0" smtClean="0"/>
              <a:t>外部依赖小</a:t>
            </a:r>
            <a:endParaRPr lang="en-US" altLang="zh-CN" sz="4400" dirty="0" smtClean="0"/>
          </a:p>
          <a:p>
            <a:pPr lvl="1">
              <a:buNone/>
            </a:pPr>
            <a:endParaRPr lang="zh-CN" altLang="en-US" sz="4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一个比较容易测试的架构</a:t>
            </a:r>
            <a:endParaRPr lang="zh-CN" altLang="en-US" dirty="0"/>
          </a:p>
        </p:txBody>
      </p:sp>
      <p:pic>
        <p:nvPicPr>
          <p:cNvPr id="5" name="图片 1" descr="imag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071546"/>
            <a:ext cx="5500726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该架构的优点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400" dirty="0" smtClean="0"/>
              <a:t>横向开发</a:t>
            </a:r>
            <a:endParaRPr lang="en-US" altLang="zh-CN" sz="4400" dirty="0" smtClean="0"/>
          </a:p>
          <a:p>
            <a:r>
              <a:rPr lang="zh-CN" altLang="en-US" sz="4400" dirty="0" smtClean="0"/>
              <a:t>各层可各自为政</a:t>
            </a:r>
            <a:endParaRPr lang="en-US" altLang="zh-CN" sz="4400" dirty="0" smtClean="0"/>
          </a:p>
          <a:p>
            <a:r>
              <a:rPr lang="zh-CN" altLang="en-US" sz="4400" dirty="0" smtClean="0"/>
              <a:t>低耦合：如果用</a:t>
            </a:r>
            <a:r>
              <a:rPr lang="en-US" altLang="zh-CN" sz="4400" dirty="0" smtClean="0"/>
              <a:t>IOC</a:t>
            </a:r>
            <a:r>
              <a:rPr lang="zh-CN" altLang="en-US" sz="4400" dirty="0" smtClean="0"/>
              <a:t>的话，则编译时无耦合</a:t>
            </a:r>
            <a:endParaRPr lang="en-US" altLang="zh-CN" sz="4400" dirty="0" smtClean="0"/>
          </a:p>
          <a:p>
            <a:r>
              <a:rPr lang="zh-CN" altLang="en-US" sz="4400" dirty="0" smtClean="0"/>
              <a:t>安全的数据层：</a:t>
            </a:r>
            <a:r>
              <a:rPr lang="en-US" altLang="zh-CN" sz="4400" dirty="0" err="1" smtClean="0"/>
              <a:t>ORMapping</a:t>
            </a:r>
            <a:endParaRPr lang="en-US" altLang="zh-CN" sz="44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跋涉">
  <a:themeElements>
    <a:clrScheme name="跋涉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跋涉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跋涉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211</TotalTime>
  <Words>331</Words>
  <Application>Microsoft Office PowerPoint</Application>
  <PresentationFormat>全屏显示(4:3)</PresentationFormat>
  <Paragraphs>63</Paragraphs>
  <Slides>14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跋涉</vt:lpstr>
      <vt:lpstr>PowerPoint 演示文稿</vt:lpstr>
      <vt:lpstr>Agenda</vt:lpstr>
      <vt:lpstr>单元测试的好处</vt:lpstr>
      <vt:lpstr>不写单元测试的借口</vt:lpstr>
      <vt:lpstr>哪些项目最适合单元测试</vt:lpstr>
      <vt:lpstr>是否需要测试私有方法？</vt:lpstr>
      <vt:lpstr>单元测试的前提</vt:lpstr>
      <vt:lpstr>一个比较容易测试的架构</vt:lpstr>
      <vt:lpstr>该架构的优点</vt:lpstr>
      <vt:lpstr>Mock是否必须？</vt:lpstr>
      <vt:lpstr>好的单元测试所具有的品质：</vt:lpstr>
      <vt:lpstr>好的单元测试所具有的品质：</vt:lpstr>
      <vt:lpstr> Bug？  疑问？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Tony</dc:creator>
  <cp:lastModifiedBy>user</cp:lastModifiedBy>
  <cp:revision>37</cp:revision>
  <dcterms:created xsi:type="dcterms:W3CDTF">2009-12-04T11:57:15Z</dcterms:created>
  <dcterms:modified xsi:type="dcterms:W3CDTF">2013-07-08T03:25:42Z</dcterms:modified>
</cp:coreProperties>
</file>