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activeX/activeX2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activeX/activeX1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9"/>
  </p:notesMasterIdLst>
  <p:sldIdLst>
    <p:sldId id="258" r:id="rId3"/>
    <p:sldId id="298" r:id="rId4"/>
    <p:sldId id="299" r:id="rId5"/>
    <p:sldId id="300" r:id="rId6"/>
    <p:sldId id="302" r:id="rId7"/>
    <p:sldId id="303" r:id="rId8"/>
    <p:sldId id="304" r:id="rId9"/>
    <p:sldId id="308" r:id="rId10"/>
    <p:sldId id="309" r:id="rId11"/>
    <p:sldId id="310" r:id="rId12"/>
    <p:sldId id="311" r:id="rId13"/>
    <p:sldId id="323" r:id="rId14"/>
    <p:sldId id="324" r:id="rId15"/>
    <p:sldId id="327" r:id="rId16"/>
    <p:sldId id="313" r:id="rId17"/>
    <p:sldId id="283" r:id="rId1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FF9900"/>
    <a:srgbClr val="663300"/>
    <a:srgbClr val="FF0000"/>
    <a:srgbClr val="0A6303"/>
    <a:srgbClr val="FFFFFF"/>
    <a:srgbClr val="FFFF00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-1554" y="-78"/>
      </p:cViewPr>
      <p:guideLst>
        <p:guide orient="horz" pos="2146"/>
        <p:guide pos="29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页眉占位符 1536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endParaRPr lang="zh-CN" altLang="en-US" sz="1200" dirty="0"/>
          </a:p>
        </p:txBody>
      </p:sp>
      <p:sp>
        <p:nvSpPr>
          <p:cNvPr id="15363" name="日期占位符 1536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/>
            <a:endParaRPr lang="zh-CN" altLang="en-US" sz="1200" dirty="0"/>
          </a:p>
        </p:txBody>
      </p:sp>
      <p:sp>
        <p:nvSpPr>
          <p:cNvPr id="15364" name="幻灯片图像占位符 1536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365" name="文本占位符 1536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5366" name="页脚占位符 1536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/>
            <a:endParaRPr lang="zh-CN" altLang="en-US" sz="1200" dirty="0"/>
          </a:p>
        </p:txBody>
      </p:sp>
      <p:sp>
        <p:nvSpPr>
          <p:cNvPr id="15367" name="灯片编号占位符 1536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  <a:pPr lvl="0" algn="r"/>
              <a:t>‹#›</a:t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96050" y="44450"/>
            <a:ext cx="2057400" cy="61325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23850" y="44450"/>
            <a:ext cx="6052930" cy="61325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17475"/>
            <a:ext cx="2057400" cy="60086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7475"/>
            <a:ext cx="6052930" cy="60086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/>
          <p:nvPr/>
        </p:nvSpPr>
        <p:spPr>
          <a:xfrm>
            <a:off x="4418013" y="3246438"/>
            <a:ext cx="58737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eaLnBrk="1" hangingPunct="1"/>
            <a:endParaRPr lang="zh-CN" altLang="en-US" sz="1800" dirty="0">
              <a:latin typeface="Arial" panose="020B0604020202020204" pitchFamily="34" charset="0"/>
            </a:endParaRPr>
          </a:p>
        </p:txBody>
      </p:sp>
      <p:pic>
        <p:nvPicPr>
          <p:cNvPr id="1027" name="Picture 3" descr="6"/>
          <p:cNvPicPr>
            <a:picLocks noChangeAspect="1"/>
          </p:cNvPicPr>
          <p:nvPr userDrawn="1"/>
        </p:nvPicPr>
        <p:blipFill>
          <a:blip r:embed="rId13" cstate="print"/>
          <a:srcRect t="12904" b="7283"/>
          <a:stretch>
            <a:fillRect/>
          </a:stretch>
        </p:blipFill>
        <p:spPr>
          <a:xfrm>
            <a:off x="-34925" y="765175"/>
            <a:ext cx="9178925" cy="6121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2"/>
          <p:cNvSpPr>
            <a:spLocks noGrp="1"/>
          </p:cNvSpPr>
          <p:nvPr>
            <p:ph type="title"/>
          </p:nvPr>
        </p:nvSpPr>
        <p:spPr>
          <a:xfrm>
            <a:off x="323850" y="44450"/>
            <a:ext cx="8229600" cy="7207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9" name="标题 1"/>
          <p:cNvSpPr>
            <a:spLocks noGrp="1"/>
          </p:cNvSpPr>
          <p:nvPr userDrawn="1"/>
        </p:nvSpPr>
        <p:spPr>
          <a:xfrm>
            <a:off x="-34925" y="31750"/>
            <a:ext cx="9169400" cy="777875"/>
          </a:xfrm>
          <a:prstGeom prst="rect">
            <a:avLst/>
          </a:prstGeom>
          <a:gradFill rotWithShape="0">
            <a:gsLst>
              <a:gs pos="0">
                <a:srgbClr val="33CCFF"/>
              </a:gs>
              <a:gs pos="50000">
                <a:srgbClr val="33CCFF">
                  <a:gamma/>
                  <a:shade val="45882"/>
                  <a:invGamma/>
                </a:srgbClr>
              </a:gs>
              <a:gs pos="100000">
                <a:srgbClr val="33CCFF"/>
              </a:gs>
            </a:gsLst>
            <a:lin ang="5400000" scaled="1"/>
            <a:tileRect/>
          </a:gradFill>
          <a:ln w="9525">
            <a:noFill/>
          </a:ln>
        </p:spPr>
        <p:txBody>
          <a:bodyPr lIns="90170" tIns="46990" rIns="90170" bIns="46990" anchor="ctr"/>
          <a:lstStyle>
            <a:lvl1pPr marL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rgbClr val="FFFF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lvl="0"/>
            <a:endParaRPr lang="zh-CN" altLang="en-US" dirty="0"/>
          </a:p>
        </p:txBody>
      </p:sp>
      <p:pic>
        <p:nvPicPr>
          <p:cNvPr id="1030" name="Picture 4" descr="32"/>
          <p:cNvPicPr>
            <a:picLocks noChangeAspect="1"/>
          </p:cNvPicPr>
          <p:nvPr userDrawn="1"/>
        </p:nvPicPr>
        <p:blipFill>
          <a:blip r:embed="rId14" cstate="print"/>
          <a:srcRect l="2037" t="83861" r="2194" b="6281"/>
          <a:stretch>
            <a:fillRect/>
          </a:stretch>
        </p:blipFill>
        <p:spPr>
          <a:xfrm>
            <a:off x="0" y="6453188"/>
            <a:ext cx="9144000" cy="403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1" name="图片 1030" descr="141171342534143[1]"/>
          <p:cNvPicPr>
            <a:picLocks noChangeAspect="1"/>
          </p:cNvPicPr>
          <p:nvPr userDrawn="1"/>
        </p:nvPicPr>
        <p:blipFill>
          <a:blip r:embed="rId15" cstate="print"/>
          <a:srcRect t="-4057" r="78539"/>
          <a:stretch>
            <a:fillRect/>
          </a:stretch>
        </p:blipFill>
        <p:spPr>
          <a:xfrm>
            <a:off x="3170238" y="6435725"/>
            <a:ext cx="1962150" cy="4556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2" name="图片 1031" descr="141171428856646[1]"/>
          <p:cNvPicPr>
            <a:picLocks noChangeAspect="1"/>
          </p:cNvPicPr>
          <p:nvPr userDrawn="1"/>
        </p:nvPicPr>
        <p:blipFill>
          <a:blip r:embed="rId16" cstate="print"/>
          <a:srcRect r="63914" b="2357"/>
          <a:stretch>
            <a:fillRect/>
          </a:stretch>
        </p:blipFill>
        <p:spPr>
          <a:xfrm>
            <a:off x="7512050" y="201613"/>
            <a:ext cx="1592263" cy="368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3" name="Picture 5" descr="tup"/>
          <p:cNvPicPr>
            <a:picLocks noChangeAspect="1"/>
          </p:cNvPicPr>
          <p:nvPr userDrawn="1"/>
        </p:nvPicPr>
        <p:blipFill>
          <a:blip r:embed="rId17" cstate="print"/>
          <a:srcRect l="6300" t="11722" r="4829" b="10062"/>
          <a:stretch>
            <a:fillRect/>
          </a:stretch>
        </p:blipFill>
        <p:spPr>
          <a:xfrm>
            <a:off x="8245475" y="6191250"/>
            <a:ext cx="885825" cy="631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anose="05050102010706020507" pitchFamily="18" charset="2"/>
        <a:buChar char="¨"/>
        <a:defRPr sz="3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Symbol" panose="05050102010706020507" pitchFamily="18" charset="2"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Symbol" panose="05050102010706020507" pitchFamily="18" charset="2"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Symbol" panose="05050102010706020507" pitchFamily="18" charset="2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Symbol" panose="05050102010706020507" pitchFamily="18" charset="2"/>
        <a:buChar char="•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Symbol" panose="05050102010706020507" pitchFamily="18" charset="2"/>
        <a:buChar char="•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Symbol" panose="05050102010706020507" pitchFamily="18" charset="2"/>
        <a:buChar char="•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Symbol" panose="05050102010706020507" pitchFamily="18" charset="2"/>
        <a:buChar char="•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Symbol" panose="05050102010706020507" pitchFamily="18" charset="2"/>
        <a:buChar char="•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 userDrawn="1"/>
        </p:nvSpPr>
        <p:spPr>
          <a:xfrm>
            <a:off x="-22225" y="44450"/>
            <a:ext cx="9169400" cy="777875"/>
          </a:xfrm>
          <a:prstGeom prst="rect">
            <a:avLst/>
          </a:prstGeom>
          <a:gradFill rotWithShape="0">
            <a:gsLst>
              <a:gs pos="0">
                <a:srgbClr val="33CCFF"/>
              </a:gs>
              <a:gs pos="50000">
                <a:srgbClr val="33CCFF">
                  <a:gamma/>
                  <a:shade val="45882"/>
                  <a:invGamma/>
                </a:srgbClr>
              </a:gs>
              <a:gs pos="100000">
                <a:srgbClr val="33CCFF"/>
              </a:gs>
            </a:gsLst>
            <a:lin ang="5400000" scaled="1"/>
            <a:tileRect/>
          </a:gradFill>
          <a:ln w="9525">
            <a:noFill/>
          </a:ln>
        </p:spPr>
        <p:txBody>
          <a:bodyPr lIns="90170" tIns="46990" rIns="90170" bIns="46990" anchor="ctr"/>
          <a:lstStyle>
            <a:lvl1pPr marL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endParaRPr lang="zh-CN" altLang="en-US" dirty="0"/>
          </a:p>
        </p:txBody>
      </p:sp>
      <p:pic>
        <p:nvPicPr>
          <p:cNvPr id="2051" name="Picture 3" descr="6"/>
          <p:cNvPicPr>
            <a:picLocks noChangeAspect="1"/>
          </p:cNvPicPr>
          <p:nvPr userDrawn="1"/>
        </p:nvPicPr>
        <p:blipFill>
          <a:blip r:embed="rId13" cstate="print"/>
          <a:srcRect t="11754" b="7283"/>
          <a:stretch>
            <a:fillRect/>
          </a:stretch>
        </p:blipFill>
        <p:spPr>
          <a:xfrm>
            <a:off x="1588" y="863600"/>
            <a:ext cx="9140825" cy="59483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Rectangle 2"/>
          <p:cNvSpPr>
            <a:spLocks noGrp="1"/>
          </p:cNvSpPr>
          <p:nvPr>
            <p:ph type="title"/>
          </p:nvPr>
        </p:nvSpPr>
        <p:spPr>
          <a:xfrm>
            <a:off x="457200" y="117475"/>
            <a:ext cx="8229600" cy="7921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054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2055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hangingPunct="1"/>
            <a:endParaRPr lang="en-US" altLang="x-none">
              <a:latin typeface="Arial" panose="020B0604020202020204" pitchFamily="34" charset="0"/>
            </a:endParaRPr>
          </a:p>
        </p:txBody>
      </p:sp>
      <p:sp>
        <p:nvSpPr>
          <p:cNvPr id="2056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2057" name="Picture 4" descr="32"/>
          <p:cNvPicPr>
            <a:picLocks noChangeAspect="1"/>
          </p:cNvPicPr>
          <p:nvPr userDrawn="1"/>
        </p:nvPicPr>
        <p:blipFill>
          <a:blip r:embed="rId14" cstate="print"/>
          <a:srcRect l="2037" t="83861" r="2194" b="6281"/>
          <a:stretch>
            <a:fillRect/>
          </a:stretch>
        </p:blipFill>
        <p:spPr>
          <a:xfrm>
            <a:off x="0" y="6453188"/>
            <a:ext cx="9144000" cy="403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8" name="图片 2057" descr="141171342534143[1]"/>
          <p:cNvPicPr>
            <a:picLocks noChangeAspect="1"/>
          </p:cNvPicPr>
          <p:nvPr userDrawn="1"/>
        </p:nvPicPr>
        <p:blipFill>
          <a:blip r:embed="rId15" cstate="print"/>
          <a:srcRect t="-4057" r="78539"/>
          <a:stretch>
            <a:fillRect/>
          </a:stretch>
        </p:blipFill>
        <p:spPr>
          <a:xfrm>
            <a:off x="3419475" y="6453188"/>
            <a:ext cx="1962150" cy="455612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3.wav"/><Relationship Id="rId4" Type="http://schemas.openxmlformats.org/officeDocument/2006/relationships/audio" Target="../media/audio4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gif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media" Target="file:///C:\Users\yhh\&#39759;&#26032;&#21326;%20&#19978;&#35838;&#35838;&#20214;&#21450;&#25945;&#26696;\&#21556;&#22855;&#38534;.-.&#31069;&#20320;&#19968;&#36335;&#39034;&#39118;.mp3" TargetMode="Externa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yhh\&#39759;&#26032;&#21326;%20&#19978;&#35838;&#35838;&#20214;&#21450;&#25945;&#26696;\&#21556;&#22855;&#38534;.-.&#31069;&#20320;&#19968;&#36335;&#39034;&#39118;.mp3" TargetMode="Externa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gi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audio" Target="../media/audio4.wav"/><Relationship Id="rId5" Type="http://schemas.openxmlformats.org/officeDocument/2006/relationships/audio" Target="../media/audio3.wav"/><Relationship Id="rId4" Type="http://schemas.openxmlformats.org/officeDocument/2006/relationships/audio" Target="../media/audio6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ctrTitle"/>
          </p:nvPr>
        </p:nvSpPr>
        <p:spPr>
          <a:xfrm>
            <a:off x="179388" y="1412875"/>
            <a:ext cx="8964612" cy="3095625"/>
          </a:xfrm>
        </p:spPr>
        <p:txBody>
          <a:bodyPr lIns="90170" tIns="46990" rIns="90170" bIns="46990" anchor="ctr"/>
          <a:lstStyle>
            <a:lvl1pPr lvl="0">
              <a:defRPr/>
            </a:lvl1pPr>
          </a:lstStyle>
          <a:p>
            <a:pPr lvl="0" eaLnBrk="1" hangingPunct="1"/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</a:rPr>
              <a:t>第四单元  自然界的水</a:t>
            </a:r>
            <a:b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</a:rPr>
            </a:b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</a:rPr>
              <a:t>课题</a:t>
            </a:r>
            <a:r>
              <a:rPr lang="en-US" altLang="zh-CN" b="1">
                <a:solidFill>
                  <a:srgbClr val="000000"/>
                </a:solidFill>
                <a:latin typeface="宋体" panose="02010600030101010101" pitchFamily="2" charset="-122"/>
              </a:rPr>
              <a:t>4 </a:t>
            </a: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</a:rPr>
              <a:t>化学式计算</a:t>
            </a:r>
            <a:r>
              <a:rPr lang="zh-CN" altLang="en-US" sz="4000" b="1" dirty="0">
                <a:solidFill>
                  <a:srgbClr val="000000"/>
                </a:solidFill>
              </a:rPr>
              <a:t/>
            </a:r>
            <a:br>
              <a:rPr lang="zh-CN" altLang="en-US" sz="4000" b="1" dirty="0">
                <a:solidFill>
                  <a:srgbClr val="000000"/>
                </a:solidFill>
              </a:rPr>
            </a:br>
            <a:r>
              <a:rPr lang="zh-CN" altLang="en-US" sz="4000" b="1" dirty="0">
                <a:solidFill>
                  <a:srgbClr val="000000"/>
                </a:solidFill>
              </a:rPr>
              <a:t/>
            </a:r>
            <a:br>
              <a:rPr lang="zh-CN" altLang="en-US" sz="4000" b="1" dirty="0">
                <a:solidFill>
                  <a:srgbClr val="000000"/>
                </a:solidFill>
              </a:rPr>
            </a:br>
            <a:r>
              <a:rPr lang="zh-CN" altLang="en-US" sz="4000" b="1" dirty="0">
                <a:solidFill>
                  <a:srgbClr val="000000"/>
                </a:solidFill>
              </a:rPr>
              <a:t/>
            </a:r>
            <a:br>
              <a:rPr lang="zh-CN" altLang="en-US" sz="4000" b="1" dirty="0">
                <a:solidFill>
                  <a:srgbClr val="000000"/>
                </a:solidFill>
              </a:rPr>
            </a:br>
            <a:endParaRPr lang="en-US" altLang="zh-CN" sz="2800">
              <a:solidFill>
                <a:srgbClr val="000000"/>
              </a:solidFill>
            </a:endParaRPr>
          </a:p>
        </p:txBody>
      </p:sp>
      <p:pic>
        <p:nvPicPr>
          <p:cNvPr id="4099" name="图片 4098" descr="141171342534143[1]"/>
          <p:cNvPicPr>
            <a:picLocks noChangeAspect="1"/>
          </p:cNvPicPr>
          <p:nvPr/>
        </p:nvPicPr>
        <p:blipFill>
          <a:blip r:embed="rId2" cstate="print"/>
          <a:srcRect t="-4637" r="78636"/>
          <a:stretch>
            <a:fillRect/>
          </a:stretch>
        </p:blipFill>
        <p:spPr>
          <a:xfrm>
            <a:off x="3276600" y="6432550"/>
            <a:ext cx="1952625" cy="458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直接连接符 63489"/>
          <p:cNvSpPr/>
          <p:nvPr/>
        </p:nvSpPr>
        <p:spPr>
          <a:xfrm>
            <a:off x="5791200" y="1447800"/>
            <a:ext cx="1143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3491" name="文本框 63490"/>
          <p:cNvSpPr txBox="1"/>
          <p:nvPr/>
        </p:nvSpPr>
        <p:spPr>
          <a:xfrm>
            <a:off x="7467600" y="838200"/>
            <a:ext cx="412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60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1</a:t>
            </a:r>
          </a:p>
        </p:txBody>
      </p:sp>
      <p:sp>
        <p:nvSpPr>
          <p:cNvPr id="63492" name="直接连接符 63491"/>
          <p:cNvSpPr/>
          <p:nvPr/>
        </p:nvSpPr>
        <p:spPr>
          <a:xfrm>
            <a:off x="7391400" y="1447800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63493" name="组合 63492"/>
          <p:cNvGrpSpPr/>
          <p:nvPr/>
        </p:nvGrpSpPr>
        <p:grpSpPr>
          <a:xfrm>
            <a:off x="457200" y="533400"/>
            <a:ext cx="4876800" cy="1373188"/>
            <a:chOff x="288" y="336"/>
            <a:chExt cx="3072" cy="865"/>
          </a:xfrm>
        </p:grpSpPr>
        <p:sp>
          <p:nvSpPr>
            <p:cNvPr id="63494" name="直接连接符 63493"/>
            <p:cNvSpPr/>
            <p:nvPr/>
          </p:nvSpPr>
          <p:spPr>
            <a:xfrm flipV="1">
              <a:off x="1776" y="912"/>
              <a:ext cx="153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3495" name="文本框 63494"/>
            <p:cNvSpPr txBox="1"/>
            <p:nvPr/>
          </p:nvSpPr>
          <p:spPr>
            <a:xfrm>
              <a:off x="288" y="336"/>
              <a:ext cx="3072" cy="8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zh-CN" altLang="en-US" sz="2800" b="1" dirty="0">
                  <a:latin typeface="Times New Roman" panose="02020603050405020304" pitchFamily="18" charset="0"/>
                </a:rPr>
                <a:t>                              </a:t>
              </a:r>
            </a:p>
            <a:p>
              <a:pPr>
                <a:buClr>
                  <a:schemeClr val="bg1"/>
                </a:buClr>
              </a:pPr>
              <a:r>
                <a:rPr lang="zh-CN" altLang="en-US" sz="2800" b="1" dirty="0">
                  <a:solidFill>
                    <a:schemeClr val="bg2"/>
                  </a:solidFill>
                  <a:latin typeface="Times New Roman" panose="02020603050405020304" pitchFamily="18" charset="0"/>
                </a:rPr>
                <a:t>分析</a:t>
              </a:r>
              <a:r>
                <a:rPr lang="zh-CN" altLang="en-US" sz="2800" dirty="0">
                  <a:solidFill>
                    <a:schemeClr val="bg2"/>
                  </a:solidFill>
                  <a:latin typeface="Times New Roman" panose="02020603050405020304" pitchFamily="18" charset="0"/>
                </a:rPr>
                <a:t>：</a:t>
              </a:r>
              <a:r>
                <a:rPr lang="zh-CN" altLang="en-US" sz="2400" dirty="0">
                  <a:solidFill>
                    <a:schemeClr val="bg2"/>
                  </a:solidFill>
                  <a:latin typeface="Times New Roman" panose="02020603050405020304" pitchFamily="18" charset="0"/>
                </a:rPr>
                <a:t>                  </a:t>
              </a:r>
              <a:r>
                <a:rPr lang="zh-CN" altLang="en-US" sz="2800" b="1" dirty="0">
                  <a:solidFill>
                    <a:schemeClr val="bg2"/>
                  </a:solidFill>
                  <a:latin typeface="Times New Roman" panose="02020603050405020304" pitchFamily="18" charset="0"/>
                </a:rPr>
                <a:t>氢元素的质量</a:t>
              </a:r>
              <a:endParaRPr lang="zh-CN" altLang="en-US" sz="2400" dirty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  <a:p>
              <a:pPr>
                <a:buClr>
                  <a:schemeClr val="bg1"/>
                </a:buClr>
              </a:pPr>
              <a:r>
                <a:rPr lang="zh-CN" altLang="en-US" sz="2800" b="1" dirty="0">
                  <a:solidFill>
                    <a:schemeClr val="bg2"/>
                  </a:solidFill>
                  <a:latin typeface="Times New Roman" panose="02020603050405020304" pitchFamily="18" charset="0"/>
                </a:rPr>
                <a:t>水（</a:t>
              </a:r>
              <a:r>
                <a:rPr lang="en-US" altLang="zh-CN" sz="2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H</a:t>
              </a:r>
              <a:r>
                <a:rPr lang="en-US" altLang="zh-CN" sz="2800" b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zh-CN" sz="2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O</a:t>
              </a:r>
              <a:r>
                <a:rPr lang="zh-CN" altLang="en-US" sz="2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）</a:t>
              </a:r>
              <a:r>
                <a:rPr lang="zh-CN" altLang="en-US" sz="2800" b="1" dirty="0">
                  <a:solidFill>
                    <a:schemeClr val="bg2"/>
                  </a:solidFill>
                  <a:latin typeface="Times New Roman" panose="02020603050405020304" pitchFamily="18" charset="0"/>
                </a:rPr>
                <a:t>中    氧元素的质量</a:t>
              </a:r>
              <a:endParaRPr lang="zh-CN" altLang="en-US" sz="2800" b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3496" name="文本框 63495"/>
          <p:cNvSpPr txBox="1"/>
          <p:nvPr/>
        </p:nvSpPr>
        <p:spPr>
          <a:xfrm>
            <a:off x="5334000" y="1143000"/>
            <a:ext cx="381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fontAlgn="ctr">
              <a:spcBef>
                <a:spcPct val="50000"/>
              </a:spcBef>
              <a:buClr>
                <a:schemeClr val="bg1"/>
              </a:buClr>
            </a:pPr>
            <a:r>
              <a:rPr lang="en-US" altLang="zh-CN" sz="360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=</a:t>
            </a:r>
          </a:p>
        </p:txBody>
      </p:sp>
      <p:sp>
        <p:nvSpPr>
          <p:cNvPr id="63497" name="文本框 63496"/>
          <p:cNvSpPr txBox="1"/>
          <p:nvPr/>
        </p:nvSpPr>
        <p:spPr>
          <a:xfrm>
            <a:off x="5791200" y="838200"/>
            <a:ext cx="1098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60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1×2</a:t>
            </a:r>
          </a:p>
        </p:txBody>
      </p:sp>
      <p:sp>
        <p:nvSpPr>
          <p:cNvPr id="63498" name="文本框 63497"/>
          <p:cNvSpPr txBox="1"/>
          <p:nvPr/>
        </p:nvSpPr>
        <p:spPr>
          <a:xfrm>
            <a:off x="7010400" y="1143000"/>
            <a:ext cx="441325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60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=</a:t>
            </a:r>
          </a:p>
        </p:txBody>
      </p:sp>
      <p:sp>
        <p:nvSpPr>
          <p:cNvPr id="63499" name="文本框 63498"/>
          <p:cNvSpPr txBox="1"/>
          <p:nvPr/>
        </p:nvSpPr>
        <p:spPr>
          <a:xfrm>
            <a:off x="7467600" y="1447800"/>
            <a:ext cx="412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60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8</a:t>
            </a:r>
          </a:p>
        </p:txBody>
      </p:sp>
      <p:sp>
        <p:nvSpPr>
          <p:cNvPr id="63500" name="文本框 63499"/>
          <p:cNvSpPr txBox="1"/>
          <p:nvPr/>
        </p:nvSpPr>
        <p:spPr>
          <a:xfrm>
            <a:off x="228600" y="1905000"/>
            <a:ext cx="6858000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解：</a:t>
            </a:r>
          </a:p>
          <a:p>
            <a:pPr fontAlgn="ctr">
              <a:buClr>
                <a:schemeClr val="bg1"/>
              </a:buClr>
            </a:pP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水</a:t>
            </a:r>
            <a:r>
              <a:rPr lang="zh-CN" altLang="en-US" sz="2800" b="1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中氢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元素和氧元素的质量比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=</a:t>
            </a:r>
          </a:p>
          <a:p>
            <a:pPr fontAlgn="ctr">
              <a:buClr>
                <a:schemeClr val="bg1"/>
              </a:buClr>
            </a:pPr>
            <a:r>
              <a:rPr lang="en-US" altLang="zh-CN" sz="2800" b="1">
                <a:latin typeface="Times New Roman" panose="02020603050405020304" pitchFamily="18" charset="0"/>
                <a:ea typeface="华文细黑" pitchFamily="2" charset="-122"/>
              </a:rPr>
              <a:t>                 </a:t>
            </a:r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1×2    ︰    16           =1︰ 8</a:t>
            </a:r>
          </a:p>
        </p:txBody>
      </p:sp>
      <p:sp>
        <p:nvSpPr>
          <p:cNvPr id="63501" name="文本框 63500"/>
          <p:cNvSpPr txBox="1"/>
          <p:nvPr/>
        </p:nvSpPr>
        <p:spPr>
          <a:xfrm>
            <a:off x="6019800" y="1447800"/>
            <a:ext cx="641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600">
                <a:solidFill>
                  <a:schemeClr val="accent2"/>
                </a:solidFill>
                <a:latin typeface="Times New Roman" panose="02020603050405020304" pitchFamily="18" charset="0"/>
              </a:rPr>
              <a:t>16</a:t>
            </a:r>
          </a:p>
        </p:txBody>
      </p:sp>
      <p:sp>
        <p:nvSpPr>
          <p:cNvPr id="63502" name="文本框 63501"/>
          <p:cNvSpPr txBox="1"/>
          <p:nvPr/>
        </p:nvSpPr>
        <p:spPr>
          <a:xfrm>
            <a:off x="228600" y="304800"/>
            <a:ext cx="7848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</a:pPr>
            <a:r>
              <a:rPr lang="en-US" altLang="zh-CN" sz="3600" b="1">
                <a:solidFill>
                  <a:srgbClr val="FFFFFF"/>
                </a:solidFill>
                <a:latin typeface="Times New Roman" panose="02020603050405020304" pitchFamily="18" charset="0"/>
              </a:rPr>
              <a:t>2.</a:t>
            </a:r>
            <a:r>
              <a:rPr lang="zh-CN" altLang="en-US" sz="36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计算物质组成元素的质量比</a:t>
            </a:r>
            <a:r>
              <a:rPr lang="en-US" altLang="zh-CN" sz="3600" b="1">
                <a:solidFill>
                  <a:srgbClr val="FFFFFF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6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最简比</a:t>
            </a:r>
            <a:r>
              <a:rPr lang="en-US" altLang="zh-CN" sz="3600" b="1">
                <a:solidFill>
                  <a:srgbClr val="FFFFFF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63503" name="直接连接符 63502"/>
          <p:cNvSpPr/>
          <p:nvPr/>
        </p:nvSpPr>
        <p:spPr>
          <a:xfrm>
            <a:off x="3505200" y="914400"/>
            <a:ext cx="8382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3504" name="文本框 63503"/>
          <p:cNvSpPr txBox="1"/>
          <p:nvPr/>
        </p:nvSpPr>
        <p:spPr>
          <a:xfrm>
            <a:off x="533400" y="3810000"/>
            <a:ext cx="62484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</a:pP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例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4: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硝酸铵（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NH</a:t>
            </a:r>
            <a:r>
              <a:rPr lang="en-US" altLang="zh-CN" sz="2800" b="1" baseline="-2500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4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NO</a:t>
            </a:r>
            <a:r>
              <a:rPr lang="en-US" altLang="zh-CN" sz="2800" b="1" baseline="-2500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3</a:t>
            </a:r>
            <a:r>
              <a:rPr lang="zh-CN" altLang="en-US" sz="2800" b="1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）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中</a:t>
            </a:r>
            <a:r>
              <a:rPr lang="zh-CN" altLang="en-US" sz="2800" b="1" dirty="0">
                <a:solidFill>
                  <a:schemeClr val="bg2"/>
                </a:solidFill>
                <a:latin typeface="华文细黑" pitchFamily="2" charset="-122"/>
                <a:ea typeface="华文细黑" pitchFamily="2" charset="-122"/>
              </a:rPr>
              <a:t>元素的质量比</a:t>
            </a:r>
            <a:r>
              <a:rPr lang="en-US" altLang="zh-CN" sz="2800" b="1">
                <a:solidFill>
                  <a:schemeClr val="bg2"/>
                </a:solidFill>
                <a:latin typeface="华文细黑" pitchFamily="2" charset="-122"/>
                <a:ea typeface="华文细黑" pitchFamily="2" charset="-122"/>
              </a:rPr>
              <a:t>N</a:t>
            </a:r>
            <a:r>
              <a:rPr lang="zh-CN" altLang="en-US" sz="2800" b="1">
                <a:solidFill>
                  <a:schemeClr val="bg2"/>
                </a:solidFill>
                <a:latin typeface="华文细黑" pitchFamily="2" charset="-122"/>
                <a:ea typeface="华文细黑" pitchFamily="2" charset="-122"/>
              </a:rPr>
              <a:t>：</a:t>
            </a:r>
            <a:r>
              <a:rPr lang="en-US" altLang="zh-CN" sz="2800" b="1">
                <a:solidFill>
                  <a:schemeClr val="bg2"/>
                </a:solidFill>
                <a:latin typeface="华文细黑" pitchFamily="2" charset="-122"/>
                <a:ea typeface="华文细黑" pitchFamily="2" charset="-122"/>
              </a:rPr>
              <a:t>H</a:t>
            </a:r>
            <a:r>
              <a:rPr lang="zh-CN" altLang="en-US" sz="2800" b="1">
                <a:solidFill>
                  <a:schemeClr val="bg2"/>
                </a:solidFill>
                <a:latin typeface="华文细黑" pitchFamily="2" charset="-122"/>
                <a:ea typeface="华文细黑" pitchFamily="2" charset="-122"/>
              </a:rPr>
              <a:t>：</a:t>
            </a:r>
            <a:r>
              <a:rPr lang="en-US" altLang="zh-CN" sz="2800" b="1">
                <a:solidFill>
                  <a:schemeClr val="bg2"/>
                </a:solidFill>
                <a:latin typeface="华文细黑" pitchFamily="2" charset="-122"/>
                <a:ea typeface="华文细黑" pitchFamily="2" charset="-122"/>
              </a:rPr>
              <a:t>O=_____:_____:_____</a:t>
            </a:r>
            <a:endParaRPr lang="en-US" altLang="zh-CN" sz="2800" b="1">
              <a:solidFill>
                <a:schemeClr val="bg2"/>
              </a:solidFill>
              <a:latin typeface="宋体" panose="02010600030101010101" pitchFamily="2" charset="-122"/>
            </a:endParaRPr>
          </a:p>
        </p:txBody>
      </p:sp>
      <p:sp>
        <p:nvSpPr>
          <p:cNvPr id="63505" name="文本框 63504"/>
          <p:cNvSpPr txBox="1"/>
          <p:nvPr/>
        </p:nvSpPr>
        <p:spPr>
          <a:xfrm>
            <a:off x="609600" y="4724400"/>
            <a:ext cx="63246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</a:pPr>
            <a:r>
              <a:rPr lang="zh-CN" altLang="en-US" sz="2800" b="1" dirty="0">
                <a:latin typeface="Times New Roman" panose="02020603050405020304" pitchFamily="18" charset="0"/>
                <a:ea typeface="华文细黑" pitchFamily="2" charset="-122"/>
              </a:rPr>
              <a:t>解：</a:t>
            </a: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硝酸铵（</a:t>
            </a:r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NH</a:t>
            </a:r>
            <a:r>
              <a:rPr lang="en-US" altLang="zh-CN" sz="2800" b="1" baseline="-2500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4</a:t>
            </a:r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NO</a:t>
            </a:r>
            <a:r>
              <a:rPr lang="en-US" altLang="zh-CN" sz="2800" b="1" baseline="-2500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3</a:t>
            </a:r>
            <a:r>
              <a:rPr lang="zh-CN" altLang="en-US" sz="2800" b="1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）</a:t>
            </a: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中</a:t>
            </a:r>
            <a:r>
              <a:rPr lang="zh-CN" altLang="en-US" sz="2800" b="1" dirty="0">
                <a:solidFill>
                  <a:schemeClr val="accent2"/>
                </a:solidFill>
                <a:latin typeface="华文细黑" pitchFamily="2" charset="-122"/>
                <a:ea typeface="华文细黑" pitchFamily="2" charset="-122"/>
              </a:rPr>
              <a:t>元素的质量比</a:t>
            </a:r>
            <a:r>
              <a:rPr lang="en-US" altLang="zh-CN" sz="2800" b="1">
                <a:solidFill>
                  <a:schemeClr val="accent2"/>
                </a:solidFill>
                <a:latin typeface="华文细黑" pitchFamily="2" charset="-122"/>
                <a:ea typeface="华文细黑" pitchFamily="2" charset="-122"/>
              </a:rPr>
              <a:t>N</a:t>
            </a:r>
            <a:r>
              <a:rPr lang="zh-CN" altLang="en-US" sz="2800" b="1">
                <a:solidFill>
                  <a:schemeClr val="accent2"/>
                </a:solidFill>
                <a:latin typeface="华文细黑" pitchFamily="2" charset="-122"/>
                <a:ea typeface="华文细黑" pitchFamily="2" charset="-122"/>
              </a:rPr>
              <a:t>：</a:t>
            </a:r>
            <a:r>
              <a:rPr lang="en-US" altLang="zh-CN" sz="2800" b="1">
                <a:solidFill>
                  <a:schemeClr val="accent2"/>
                </a:solidFill>
                <a:latin typeface="华文细黑" pitchFamily="2" charset="-122"/>
                <a:ea typeface="华文细黑" pitchFamily="2" charset="-122"/>
              </a:rPr>
              <a:t>H</a:t>
            </a:r>
            <a:r>
              <a:rPr lang="zh-CN" altLang="en-US" sz="2800" b="1">
                <a:solidFill>
                  <a:schemeClr val="accent2"/>
                </a:solidFill>
                <a:latin typeface="华文细黑" pitchFamily="2" charset="-122"/>
                <a:ea typeface="华文细黑" pitchFamily="2" charset="-122"/>
              </a:rPr>
              <a:t>：</a:t>
            </a:r>
            <a:r>
              <a:rPr lang="en-US" altLang="zh-CN" sz="2800" b="1">
                <a:solidFill>
                  <a:schemeClr val="accent2"/>
                </a:solidFill>
                <a:latin typeface="华文细黑" pitchFamily="2" charset="-122"/>
                <a:ea typeface="华文细黑" pitchFamily="2" charset="-122"/>
              </a:rPr>
              <a:t>O=</a:t>
            </a:r>
          </a:p>
        </p:txBody>
      </p:sp>
      <p:sp>
        <p:nvSpPr>
          <p:cNvPr id="63506" name="文本框 63505"/>
          <p:cNvSpPr txBox="1"/>
          <p:nvPr/>
        </p:nvSpPr>
        <p:spPr>
          <a:xfrm>
            <a:off x="2514600" y="5105400"/>
            <a:ext cx="4419600" cy="1250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bg1"/>
              </a:buClr>
            </a:pPr>
            <a:r>
              <a:rPr lang="en-US" altLang="zh-CN" sz="2800" b="1">
                <a:solidFill>
                  <a:schemeClr val="accent2"/>
                </a:solidFill>
                <a:latin typeface="宋体" panose="02010600030101010101" pitchFamily="2" charset="-122"/>
              </a:rPr>
              <a:t>14 ×2: 1 ×4: 16 ×3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=     7    :      1    :   12</a:t>
            </a:r>
          </a:p>
        </p:txBody>
      </p:sp>
      <p:grpSp>
        <p:nvGrpSpPr>
          <p:cNvPr id="63507" name="组合 63506"/>
          <p:cNvGrpSpPr/>
          <p:nvPr/>
        </p:nvGrpSpPr>
        <p:grpSpPr>
          <a:xfrm>
            <a:off x="2895600" y="5181600"/>
            <a:ext cx="1066800" cy="381000"/>
            <a:chOff x="1632" y="2880"/>
            <a:chExt cx="672" cy="240"/>
          </a:xfrm>
        </p:grpSpPr>
        <p:sp>
          <p:nvSpPr>
            <p:cNvPr id="63508" name="直接连接符 63507"/>
            <p:cNvSpPr/>
            <p:nvPr/>
          </p:nvSpPr>
          <p:spPr>
            <a:xfrm>
              <a:off x="1632" y="3120"/>
              <a:ext cx="672" cy="0"/>
            </a:xfrm>
            <a:prstGeom prst="line">
              <a:avLst/>
            </a:prstGeom>
            <a:ln w="38100" cap="flat" cmpd="sng">
              <a:solidFill>
                <a:srgbClr val="FFCC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3509" name="直接连接符 63508"/>
            <p:cNvSpPr/>
            <p:nvPr/>
          </p:nvSpPr>
          <p:spPr>
            <a:xfrm>
              <a:off x="1632" y="2880"/>
              <a:ext cx="144" cy="0"/>
            </a:xfrm>
            <a:prstGeom prst="line">
              <a:avLst/>
            </a:prstGeom>
            <a:ln w="38100" cap="flat" cmpd="sng">
              <a:solidFill>
                <a:srgbClr val="FFCC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3510" name="直接连接符 63509"/>
            <p:cNvSpPr/>
            <p:nvPr/>
          </p:nvSpPr>
          <p:spPr>
            <a:xfrm>
              <a:off x="2064" y="2880"/>
              <a:ext cx="144" cy="0"/>
            </a:xfrm>
            <a:prstGeom prst="line">
              <a:avLst/>
            </a:prstGeom>
            <a:ln w="38100" cap="flat" cmpd="sng">
              <a:solidFill>
                <a:srgbClr val="FFCC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63511" name="文本框 63510"/>
          <p:cNvSpPr txBox="1"/>
          <p:nvPr/>
        </p:nvSpPr>
        <p:spPr>
          <a:xfrm>
            <a:off x="1143000" y="3200400"/>
            <a:ext cx="1981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>
                <a:solidFill>
                  <a:schemeClr val="bg2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2400" b="1" dirty="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氢元素</a:t>
            </a:r>
            <a:r>
              <a:rPr lang="zh-CN" altLang="en-US" sz="2400" b="1" dirty="0">
                <a:solidFill>
                  <a:schemeClr val="bg2"/>
                </a:solidFill>
                <a:latin typeface="华文细黑" pitchFamily="2" charset="-122"/>
                <a:ea typeface="华文细黑" pitchFamily="2" charset="-122"/>
              </a:rPr>
              <a:t>质量</a:t>
            </a:r>
            <a:r>
              <a:rPr lang="en-US" altLang="zh-CN" sz="2400" b="1">
                <a:solidFill>
                  <a:schemeClr val="bg2"/>
                </a:solidFill>
                <a:latin typeface="宋体" panose="02010600030101010101" pitchFamily="2" charset="-122"/>
              </a:rPr>
              <a:t>)</a:t>
            </a:r>
          </a:p>
        </p:txBody>
      </p:sp>
      <p:sp>
        <p:nvSpPr>
          <p:cNvPr id="63512" name="文本框 63511"/>
          <p:cNvSpPr txBox="1"/>
          <p:nvPr/>
        </p:nvSpPr>
        <p:spPr>
          <a:xfrm>
            <a:off x="2971800" y="3200400"/>
            <a:ext cx="1981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400" b="1">
                <a:solidFill>
                  <a:schemeClr val="bg2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2400" b="1" dirty="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氧元素</a:t>
            </a:r>
            <a:r>
              <a:rPr lang="zh-CN" altLang="en-US" sz="2400" b="1" dirty="0">
                <a:solidFill>
                  <a:schemeClr val="bg2"/>
                </a:solidFill>
                <a:latin typeface="华文细黑" pitchFamily="2" charset="-122"/>
                <a:ea typeface="华文细黑" pitchFamily="2" charset="-122"/>
              </a:rPr>
              <a:t>质量</a:t>
            </a:r>
            <a:r>
              <a:rPr lang="en-US" altLang="zh-CN" sz="2400" b="1">
                <a:solidFill>
                  <a:schemeClr val="bg2"/>
                </a:solidFill>
                <a:latin typeface="宋体" panose="02010600030101010101" pitchFamily="2" charset="-122"/>
              </a:rPr>
              <a:t>)</a:t>
            </a:r>
          </a:p>
        </p:txBody>
      </p:sp>
      <p:grpSp>
        <p:nvGrpSpPr>
          <p:cNvPr id="63513" name="组合 63512"/>
          <p:cNvGrpSpPr/>
          <p:nvPr/>
        </p:nvGrpSpPr>
        <p:grpSpPr>
          <a:xfrm>
            <a:off x="6804025" y="3860800"/>
            <a:ext cx="2339975" cy="2354263"/>
            <a:chOff x="0" y="0"/>
            <a:chExt cx="1633" cy="1483"/>
          </a:xfrm>
        </p:grpSpPr>
        <p:sp>
          <p:nvSpPr>
            <p:cNvPr id="63514" name="AutoShape 5"/>
            <p:cNvSpPr/>
            <p:nvPr/>
          </p:nvSpPr>
          <p:spPr>
            <a:xfrm>
              <a:off x="0" y="0"/>
              <a:ext cx="1633" cy="1483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sz="1800" dirty="0">
                <a:latin typeface="Arial" panose="020B0604020202020204" pitchFamily="34" charset="0"/>
              </a:endParaRPr>
            </a:p>
          </p:txBody>
        </p:sp>
        <p:sp>
          <p:nvSpPr>
            <p:cNvPr id="63515" name="Text Box 6"/>
            <p:cNvSpPr txBox="1"/>
            <p:nvPr/>
          </p:nvSpPr>
          <p:spPr>
            <a:xfrm>
              <a:off x="434" y="94"/>
              <a:ext cx="78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注  意</a:t>
              </a:r>
            </a:p>
          </p:txBody>
        </p:sp>
        <p:sp>
          <p:nvSpPr>
            <p:cNvPr id="63516" name="Text Box 7"/>
            <p:cNvSpPr txBox="1"/>
            <p:nvPr/>
          </p:nvSpPr>
          <p:spPr>
            <a:xfrm>
              <a:off x="236" y="415"/>
              <a:ext cx="1161" cy="8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FFFF00"/>
                  </a:solidFill>
                  <a:latin typeface="Arial" panose="020B0604020202020204" pitchFamily="34" charset="0"/>
                  <a:ea typeface="楷体_GB2312" panose="02010609030101010101" pitchFamily="49" charset="-122"/>
                </a:rPr>
                <a:t>一定要写明元素的比的顺序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6" dur="5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ICE0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1" dur="500"/>
                                        <p:tgtEl>
                                          <p:spTgt spid="635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P07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6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UBBLE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IP09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  <p:bldP spid="63496" grpId="0"/>
      <p:bldP spid="63497" grpId="0"/>
      <p:bldP spid="63498" grpId="0"/>
      <p:bldP spid="63499" grpId="0"/>
      <p:bldP spid="63500" grpId="0"/>
      <p:bldP spid="63501" grpId="0"/>
      <p:bldP spid="63502" grpId="0"/>
      <p:bldP spid="63504" grpId="0"/>
      <p:bldP spid="63505" grpId="0"/>
      <p:bldP spid="63506" grpId="0"/>
      <p:bldP spid="63511" grpId="0"/>
      <p:bldP spid="635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文本框 64513"/>
          <p:cNvSpPr txBox="1"/>
          <p:nvPr/>
        </p:nvSpPr>
        <p:spPr>
          <a:xfrm>
            <a:off x="457200" y="685800"/>
            <a:ext cx="6553200" cy="180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</a:pPr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1</a:t>
            </a: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）氧化铝（</a:t>
            </a:r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Al</a:t>
            </a:r>
            <a:r>
              <a:rPr lang="en-US" altLang="zh-CN" sz="2800" b="1" baseline="-2500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2</a:t>
            </a:r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O</a:t>
            </a:r>
            <a:r>
              <a:rPr lang="en-US" altLang="zh-CN" sz="2800" b="1" baseline="-2500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3</a:t>
            </a:r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)</a:t>
            </a: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中铝元素和氧元素的质量比为多少？</a:t>
            </a:r>
          </a:p>
          <a:p>
            <a:pPr>
              <a:buClr>
                <a:schemeClr val="bg1"/>
              </a:buClr>
            </a:pPr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2)</a:t>
            </a: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常用有机化肥尿素</a:t>
            </a:r>
            <a:r>
              <a:rPr lang="en-US" altLang="zh-CN" sz="2800" b="1">
                <a:solidFill>
                  <a:schemeClr val="accent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CO(NH</a:t>
            </a:r>
            <a:r>
              <a:rPr lang="en-US" altLang="zh-CN" sz="2800" b="1" baseline="-25000">
                <a:solidFill>
                  <a:schemeClr val="accent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2</a:t>
            </a:r>
            <a:r>
              <a:rPr lang="en-US" altLang="zh-CN" sz="2800" b="1">
                <a:solidFill>
                  <a:schemeClr val="accent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)</a:t>
            </a:r>
            <a:r>
              <a:rPr lang="en-US" altLang="zh-CN" sz="2800" b="1" baseline="-25000">
                <a:solidFill>
                  <a:schemeClr val="accent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中</a:t>
            </a:r>
            <a:r>
              <a:rPr lang="zh-CN" altLang="en-US" sz="2800" b="1" dirty="0">
                <a:solidFill>
                  <a:schemeClr val="accent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各元素质量比为多少</a:t>
            </a:r>
            <a:r>
              <a:rPr lang="en-US" altLang="zh-CN" sz="2800" b="1">
                <a:solidFill>
                  <a:schemeClr val="accent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?</a:t>
            </a:r>
          </a:p>
        </p:txBody>
      </p:sp>
      <p:sp>
        <p:nvSpPr>
          <p:cNvPr id="64515" name="文本框 64514"/>
          <p:cNvSpPr txBox="1"/>
          <p:nvPr/>
        </p:nvSpPr>
        <p:spPr>
          <a:xfrm>
            <a:off x="533400" y="228600"/>
            <a:ext cx="21018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zh-CN" altLang="en-US" sz="3600" dirty="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练习</a:t>
            </a:r>
            <a:r>
              <a:rPr lang="en-US" altLang="zh-CN" sz="360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3</a:t>
            </a:r>
            <a:r>
              <a:rPr lang="zh-CN" altLang="en-US" sz="3600" dirty="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：</a:t>
            </a:r>
            <a:endParaRPr lang="zh-CN" altLang="en-US" sz="3600">
              <a:solidFill>
                <a:schemeClr val="accent2"/>
              </a:solidFill>
              <a:latin typeface="Times New Roman" panose="02020603050405020304" pitchFamily="18" charset="0"/>
              <a:ea typeface="华文细黑" pitchFamily="2" charset="-122"/>
            </a:endParaRPr>
          </a:p>
        </p:txBody>
      </p:sp>
      <p:sp>
        <p:nvSpPr>
          <p:cNvPr id="64516" name="文本框 64515"/>
          <p:cNvSpPr txBox="1"/>
          <p:nvPr/>
        </p:nvSpPr>
        <p:spPr>
          <a:xfrm>
            <a:off x="609600" y="2438400"/>
            <a:ext cx="4316413" cy="9461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解：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</a:rPr>
              <a:t>1)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氧化铝（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Al</a:t>
            </a:r>
            <a:r>
              <a:rPr lang="en-US" altLang="zh-CN" sz="2800" b="1" baseline="-2500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2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O</a:t>
            </a:r>
            <a:r>
              <a:rPr lang="en-US" altLang="zh-CN" sz="2800" b="1" baseline="-2500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3</a:t>
            </a:r>
            <a:r>
              <a:rPr lang="zh-CN" altLang="en-US" sz="2800" b="1">
                <a:solidFill>
                  <a:schemeClr val="bg2"/>
                </a:solidFill>
                <a:latin typeface="Times New Roman" panose="02020603050405020304" pitchFamily="18" charset="0"/>
              </a:rPr>
              <a:t>）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中</a:t>
            </a:r>
          </a:p>
          <a:p>
            <a:pPr fontAlgn="ctr">
              <a:buClr>
                <a:schemeClr val="bg1"/>
              </a:buClr>
            </a:pP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铝元素与氧元素的质量比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64517" name="文本框 64516"/>
          <p:cNvSpPr txBox="1"/>
          <p:nvPr/>
        </p:nvSpPr>
        <p:spPr>
          <a:xfrm>
            <a:off x="4572000" y="2819400"/>
            <a:ext cx="2665413" cy="10683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zh-CN" altLang="en-US" sz="3600" dirty="0">
                <a:solidFill>
                  <a:schemeClr val="accent2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</a:rPr>
              <a:t>27×2︰16×3</a:t>
            </a:r>
          </a:p>
          <a:p>
            <a:pPr fontAlgn="ctr">
              <a:buClr>
                <a:schemeClr val="bg1"/>
              </a:buClr>
            </a:pP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</a:rPr>
              <a:t> =    9    ︰   8</a:t>
            </a:r>
          </a:p>
        </p:txBody>
      </p:sp>
      <p:grpSp>
        <p:nvGrpSpPr>
          <p:cNvPr id="64518" name="组合 64517"/>
          <p:cNvGrpSpPr/>
          <p:nvPr/>
        </p:nvGrpSpPr>
        <p:grpSpPr>
          <a:xfrm>
            <a:off x="762000" y="3352800"/>
            <a:ext cx="5105400" cy="0"/>
            <a:chOff x="96" y="2112"/>
            <a:chExt cx="3216" cy="0"/>
          </a:xfrm>
        </p:grpSpPr>
        <p:sp>
          <p:nvSpPr>
            <p:cNvPr id="64519" name="直接连接符 64518"/>
            <p:cNvSpPr/>
            <p:nvPr/>
          </p:nvSpPr>
          <p:spPr>
            <a:xfrm>
              <a:off x="96" y="2112"/>
              <a:ext cx="672" cy="0"/>
            </a:xfrm>
            <a:prstGeom prst="line">
              <a:avLst/>
            </a:prstGeom>
            <a:ln w="38100" cap="flat" cmpd="sng">
              <a:solidFill>
                <a:srgbClr val="FFFF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4520" name="直接连接符 64519"/>
            <p:cNvSpPr/>
            <p:nvPr/>
          </p:nvSpPr>
          <p:spPr>
            <a:xfrm flipV="1">
              <a:off x="2688" y="2112"/>
              <a:ext cx="624" cy="0"/>
            </a:xfrm>
            <a:prstGeom prst="line">
              <a:avLst/>
            </a:prstGeom>
            <a:ln w="38100" cap="flat" cmpd="sng">
              <a:solidFill>
                <a:srgbClr val="FFFF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64521" name="云形标注 64520"/>
          <p:cNvSpPr/>
          <p:nvPr/>
        </p:nvSpPr>
        <p:spPr>
          <a:xfrm>
            <a:off x="6781800" y="3352800"/>
            <a:ext cx="2362200" cy="1600200"/>
          </a:xfrm>
          <a:prstGeom prst="cloudCallout">
            <a:avLst>
              <a:gd name="adj1" fmla="val -49259"/>
              <a:gd name="adj2" fmla="val 65477"/>
            </a:avLst>
          </a:prstGeom>
          <a:solidFill>
            <a:schemeClr val="bg1"/>
          </a:solidFill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pPr algn="ctr" eaLnBrk="0" hangingPunct="0">
              <a:buClr>
                <a:schemeClr val="bg1"/>
              </a:buClr>
            </a:pPr>
            <a:r>
              <a:rPr lang="zh-CN" altLang="en-US" sz="3200" b="1">
                <a:solidFill>
                  <a:srgbClr val="99CC00"/>
                </a:solidFill>
                <a:latin typeface="Times New Roman" panose="02020603050405020304" pitchFamily="18" charset="0"/>
              </a:rPr>
              <a:t>你做</a:t>
            </a:r>
            <a:r>
              <a:rPr lang="zh-CN" altLang="en-US" sz="3200" b="1" dirty="0">
                <a:solidFill>
                  <a:srgbClr val="99CC00"/>
                </a:solidFill>
                <a:latin typeface="Times New Roman" panose="02020603050405020304" pitchFamily="18" charset="0"/>
              </a:rPr>
              <a:t>对了吗</a:t>
            </a:r>
            <a:r>
              <a:rPr lang="zh-CN" altLang="en-US" sz="3200" b="1">
                <a:solidFill>
                  <a:srgbClr val="99CC00"/>
                </a:solidFill>
                <a:latin typeface="Times New Roman" panose="02020603050405020304" pitchFamily="18" charset="0"/>
              </a:rPr>
              <a:t>？</a:t>
            </a:r>
          </a:p>
        </p:txBody>
      </p:sp>
      <p:pic>
        <p:nvPicPr>
          <p:cNvPr id="64522" name="图片 64521" descr="330"/>
          <p:cNvPicPr>
            <a:picLocks noChangeAspect="1"/>
          </p:cNvPicPr>
          <p:nvPr/>
        </p:nvPicPr>
        <p:blipFill>
          <a:blip r:embed="rId5" cstate="print">
            <a:lum bright="6000" contrast="18000"/>
          </a:blip>
          <a:stretch>
            <a:fillRect/>
          </a:stretch>
        </p:blipFill>
        <p:spPr>
          <a:xfrm>
            <a:off x="6804025" y="836613"/>
            <a:ext cx="2339975" cy="19446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4523" name="文本框 64522"/>
          <p:cNvSpPr txBox="1"/>
          <p:nvPr/>
        </p:nvSpPr>
        <p:spPr>
          <a:xfrm>
            <a:off x="685800" y="3886200"/>
            <a:ext cx="5334000" cy="11160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chemeClr val="bg1"/>
              </a:buClr>
            </a:pP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2)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尿素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CO(NH</a:t>
            </a:r>
            <a:r>
              <a:rPr lang="en-US" altLang="zh-CN" sz="3200" b="1" baseline="-2500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2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)</a:t>
            </a:r>
            <a:r>
              <a:rPr lang="en-US" altLang="zh-CN" sz="3200" b="1" baseline="-2500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中</a:t>
            </a:r>
            <a:r>
              <a:rPr lang="zh-CN" altLang="en-US" sz="2800" b="1" dirty="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各元素质量比</a:t>
            </a:r>
          </a:p>
          <a:p>
            <a:pPr>
              <a:lnSpc>
                <a:spcPct val="80000"/>
              </a:lnSpc>
              <a:buClr>
                <a:schemeClr val="bg1"/>
              </a:buClr>
            </a:pPr>
            <a:endParaRPr lang="zh-CN" altLang="en-US" sz="2800" b="1">
              <a:solidFill>
                <a:schemeClr val="bg2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>
              <a:lnSpc>
                <a:spcPct val="80000"/>
              </a:lnSpc>
              <a:buClr>
                <a:schemeClr val="bg1"/>
              </a:buClr>
            </a:pP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C:O:N:H=</a:t>
            </a:r>
            <a:endParaRPr lang="en-US" altLang="zh-CN" sz="2800" b="1">
              <a:solidFill>
                <a:schemeClr val="bg2"/>
              </a:solidFill>
              <a:latin typeface="宋体" panose="02010600030101010101" pitchFamily="2" charset="-122"/>
            </a:endParaRPr>
          </a:p>
        </p:txBody>
      </p:sp>
      <p:sp>
        <p:nvSpPr>
          <p:cNvPr id="64524" name="文本框 64523"/>
          <p:cNvSpPr txBox="1"/>
          <p:nvPr/>
        </p:nvSpPr>
        <p:spPr>
          <a:xfrm>
            <a:off x="2133600" y="4419600"/>
            <a:ext cx="5943600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800" b="1">
                <a:solidFill>
                  <a:schemeClr val="bg2"/>
                </a:solidFill>
                <a:latin typeface="宋体" panose="02010600030101010101" pitchFamily="2" charset="-122"/>
              </a:rPr>
              <a:t>12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</a:rPr>
              <a:t>︰</a:t>
            </a:r>
            <a:r>
              <a:rPr lang="en-US" altLang="zh-CN" sz="2800" b="1">
                <a:solidFill>
                  <a:schemeClr val="bg2"/>
                </a:solidFill>
                <a:latin typeface="宋体" panose="02010600030101010101" pitchFamily="2" charset="-122"/>
              </a:rPr>
              <a:t>16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</a:rPr>
              <a:t>︰</a:t>
            </a:r>
            <a:r>
              <a:rPr lang="en-US" altLang="zh-CN" sz="2800" b="1">
                <a:solidFill>
                  <a:schemeClr val="bg2"/>
                </a:solidFill>
                <a:latin typeface="宋体" panose="02010600030101010101" pitchFamily="2" charset="-122"/>
              </a:rPr>
              <a:t>14</a:t>
            </a:r>
            <a:r>
              <a:rPr lang="en-US" altLang="zh-CN" sz="3600" b="1">
                <a:solidFill>
                  <a:schemeClr val="bg2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</a:t>
            </a:r>
            <a:r>
              <a:rPr lang="en-US" altLang="zh-CN" sz="2800" b="1">
                <a:solidFill>
                  <a:schemeClr val="bg2"/>
                </a:solidFill>
                <a:latin typeface="宋体" panose="02010600030101010101" pitchFamily="2" charset="-122"/>
              </a:rPr>
              <a:t>2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</a:rPr>
              <a:t>︰</a:t>
            </a:r>
            <a:r>
              <a:rPr lang="en-US" altLang="zh-CN" sz="2800" b="1">
                <a:solidFill>
                  <a:schemeClr val="bg2"/>
                </a:solidFill>
                <a:latin typeface="宋体" panose="02010600030101010101" pitchFamily="2" charset="-122"/>
              </a:rPr>
              <a:t>1</a:t>
            </a:r>
            <a:r>
              <a:rPr lang="en-US" altLang="zh-CN" sz="3600" b="1">
                <a:solidFill>
                  <a:schemeClr val="bg2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</a:t>
            </a:r>
            <a:r>
              <a:rPr lang="en-US" altLang="zh-CN" sz="2800" b="1">
                <a:solidFill>
                  <a:schemeClr val="bg2"/>
                </a:solidFill>
                <a:latin typeface="宋体" panose="02010600030101010101" pitchFamily="2" charset="-122"/>
              </a:rPr>
              <a:t>2</a:t>
            </a:r>
            <a:r>
              <a:rPr lang="en-US" altLang="zh-CN" sz="3600" b="1">
                <a:solidFill>
                  <a:schemeClr val="bg2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</a:t>
            </a:r>
            <a:r>
              <a:rPr lang="en-US" altLang="zh-CN" sz="2800" b="1">
                <a:solidFill>
                  <a:schemeClr val="bg2"/>
                </a:solidFill>
                <a:latin typeface="宋体" panose="02010600030101010101" pitchFamily="2" charset="-122"/>
              </a:rPr>
              <a:t>2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=3</a:t>
            </a:r>
            <a:r>
              <a:rPr lang="en-US" altLang="zh-CN" sz="3200" b="1">
                <a:solidFill>
                  <a:schemeClr val="bg2"/>
                </a:solidFill>
                <a:latin typeface="宋体" panose="02010600030101010101" pitchFamily="2" charset="-122"/>
              </a:rPr>
              <a:t>: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4 </a:t>
            </a:r>
            <a:r>
              <a:rPr lang="en-US" altLang="zh-CN" sz="2800" b="1">
                <a:solidFill>
                  <a:schemeClr val="bg2"/>
                </a:solidFill>
                <a:latin typeface="宋体" panose="02010600030101010101" pitchFamily="2" charset="-122"/>
              </a:rPr>
              <a:t>: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 7   </a:t>
            </a:r>
            <a:r>
              <a:rPr lang="en-US" altLang="zh-CN" sz="2800" b="1">
                <a:solidFill>
                  <a:schemeClr val="bg2"/>
                </a:solidFill>
                <a:latin typeface="宋体" panose="02010600030101010101" pitchFamily="2" charset="-122"/>
              </a:rPr>
              <a:t>: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IP09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IP09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ICE0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build="p"/>
      <p:bldP spid="64516" grpId="0"/>
      <p:bldP spid="64517" grpId="0"/>
      <p:bldP spid="64521" grpId="0" animBg="1"/>
      <p:bldP spid="64523" grpId="0"/>
      <p:bldP spid="645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7689850" cy="720725"/>
          </a:xfrm>
        </p:spPr>
        <p:txBody>
          <a:bodyPr anchor="ctr"/>
          <a:lstStyle/>
          <a:p>
            <a:pPr eaLnBrk="1" hangingPunct="1"/>
            <a:r>
              <a:rPr lang="zh-CN" altLang="en-US" sz="4000" dirty="0"/>
              <a:t>有关相对分子质量的计算</a:t>
            </a:r>
          </a:p>
        </p:txBody>
      </p:sp>
      <p:sp>
        <p:nvSpPr>
          <p:cNvPr id="76803" name="Rectangle 3"/>
          <p:cNvSpPr>
            <a:spLocks noGrp="1"/>
          </p:cNvSpPr>
          <p:nvPr>
            <p:ph type="body"/>
          </p:nvPr>
        </p:nvSpPr>
        <p:spPr>
          <a:xfrm>
            <a:off x="457200" y="1285875"/>
            <a:ext cx="8229600" cy="50006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eaLnBrk="1" hangingPunct="1"/>
            <a:r>
              <a:rPr lang="en-US" altLang="zh-CN"/>
              <a:t>3</a:t>
            </a:r>
            <a:r>
              <a:rPr lang="zh-CN" altLang="en-US" dirty="0"/>
              <a:t>.计算物质中某元素的质量分数：</a:t>
            </a:r>
            <a:endParaRPr lang="en-US" altLang="zh-CN"/>
          </a:p>
          <a:p>
            <a:pPr eaLnBrk="1" hangingPunct="1"/>
            <a:r>
              <a:rPr lang="en-US" altLang="zh-CN" b="1"/>
              <a:t> </a:t>
            </a:r>
            <a:r>
              <a:rPr lang="zh-CN" altLang="en-US" b="1" dirty="0"/>
              <a:t>某元素的质量分数，就是</a:t>
            </a:r>
            <a:r>
              <a:rPr lang="zh-CN" altLang="en-US" sz="3600" b="1" dirty="0">
                <a:solidFill>
                  <a:srgbClr val="FF0000"/>
                </a:solidFill>
              </a:rPr>
              <a:t>该元素的质量</a:t>
            </a:r>
            <a:r>
              <a:rPr lang="zh-CN" altLang="en-US" b="1" dirty="0"/>
              <a:t>与组成物质的</a:t>
            </a:r>
            <a:r>
              <a:rPr lang="zh-CN" altLang="en-US" sz="3600" b="1" dirty="0">
                <a:solidFill>
                  <a:srgbClr val="FF0000"/>
                </a:solidFill>
              </a:rPr>
              <a:t>元素总质量</a:t>
            </a:r>
            <a:r>
              <a:rPr lang="zh-CN" altLang="en-US" b="1" dirty="0"/>
              <a:t>之比。</a:t>
            </a:r>
            <a:endParaRPr lang="en-US" altLang="zh-CN" b="1"/>
          </a:p>
          <a:p>
            <a:pPr eaLnBrk="1" hangingPunct="1"/>
            <a:endParaRPr lang="zh-CN" altLang="en-US" dirty="0"/>
          </a:p>
        </p:txBody>
      </p:sp>
      <p:grpSp>
        <p:nvGrpSpPr>
          <p:cNvPr id="76804" name="组合 76803"/>
          <p:cNvGrpSpPr/>
          <p:nvPr/>
        </p:nvGrpSpPr>
        <p:grpSpPr>
          <a:xfrm>
            <a:off x="463550" y="3128963"/>
            <a:ext cx="944563" cy="2413000"/>
            <a:chOff x="0" y="0"/>
            <a:chExt cx="595" cy="1520"/>
          </a:xfrm>
        </p:grpSpPr>
        <p:sp>
          <p:nvSpPr>
            <p:cNvPr id="76805" name="AutoShape 8"/>
            <p:cNvSpPr/>
            <p:nvPr/>
          </p:nvSpPr>
          <p:spPr>
            <a:xfrm>
              <a:off x="0" y="0"/>
              <a:ext cx="595" cy="15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sz="1800" dirty="0">
                <a:latin typeface="Arial" panose="020B0604020202020204" pitchFamily="34" charset="0"/>
              </a:endParaRPr>
            </a:p>
          </p:txBody>
        </p:sp>
        <p:sp>
          <p:nvSpPr>
            <p:cNvPr id="76806" name="Text Box 9"/>
            <p:cNvSpPr txBox="1"/>
            <p:nvPr/>
          </p:nvSpPr>
          <p:spPr>
            <a:xfrm>
              <a:off x="76" y="86"/>
              <a:ext cx="462" cy="1369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b="1" dirty="0">
                  <a:latin typeface="Arial" panose="020B0604020202020204" pitchFamily="34" charset="0"/>
                  <a:ea typeface="楷体_GB2312" panose="02010609030101010101" pitchFamily="49" charset="-122"/>
                </a:rPr>
                <a:t>计算公式</a:t>
              </a:r>
            </a:p>
          </p:txBody>
        </p:sp>
      </p:grpSp>
      <p:sp>
        <p:nvSpPr>
          <p:cNvPr id="76807" name="Text Box 11"/>
          <p:cNvSpPr txBox="1"/>
          <p:nvPr/>
        </p:nvSpPr>
        <p:spPr>
          <a:xfrm>
            <a:off x="1333500" y="3622675"/>
            <a:ext cx="1169988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chemeClr val="bg2"/>
                </a:solidFill>
                <a:latin typeface="Arial" panose="020B0604020202020204" pitchFamily="34" charset="0"/>
              </a:rPr>
              <a:t>某元素的质量分数</a:t>
            </a:r>
          </a:p>
        </p:txBody>
      </p:sp>
      <p:sp>
        <p:nvSpPr>
          <p:cNvPr id="76808" name="Text Box 12"/>
          <p:cNvSpPr txBox="1"/>
          <p:nvPr/>
        </p:nvSpPr>
        <p:spPr>
          <a:xfrm>
            <a:off x="2430463" y="3922713"/>
            <a:ext cx="7493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＝</a:t>
            </a:r>
          </a:p>
        </p:txBody>
      </p:sp>
      <p:sp>
        <p:nvSpPr>
          <p:cNvPr id="76809" name="Line 13"/>
          <p:cNvSpPr/>
          <p:nvPr/>
        </p:nvSpPr>
        <p:spPr>
          <a:xfrm flipV="1">
            <a:off x="3117850" y="4176713"/>
            <a:ext cx="4737100" cy="15875"/>
          </a:xfrm>
          <a:prstGeom prst="line">
            <a:avLst/>
          </a:prstGeom>
          <a:ln w="38100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6810" name="Text Box 14"/>
          <p:cNvSpPr txBox="1"/>
          <p:nvPr/>
        </p:nvSpPr>
        <p:spPr>
          <a:xfrm>
            <a:off x="3100388" y="3714750"/>
            <a:ext cx="487045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该元素的相对原子质量</a:t>
            </a:r>
            <a:r>
              <a:rPr lang="en-US" altLang="zh-CN" sz="2000" b="1">
                <a:solidFill>
                  <a:schemeClr val="accent2"/>
                </a:solidFill>
                <a:latin typeface="Arial" panose="020B0604020202020204" pitchFamily="34" charset="0"/>
              </a:rPr>
              <a:t>×</a:t>
            </a:r>
            <a:r>
              <a:rPr lang="zh-CN" altLang="en-US"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该元素原子个数</a:t>
            </a:r>
          </a:p>
        </p:txBody>
      </p:sp>
      <p:sp>
        <p:nvSpPr>
          <p:cNvPr id="76811" name="Text Box 15"/>
          <p:cNvSpPr txBox="1"/>
          <p:nvPr/>
        </p:nvSpPr>
        <p:spPr>
          <a:xfrm>
            <a:off x="3073400" y="4283075"/>
            <a:ext cx="42719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chemeClr val="bg2"/>
                </a:solidFill>
                <a:latin typeface="Arial" panose="020B0604020202020204" pitchFamily="34" charset="0"/>
              </a:rPr>
              <a:t>化合物的相对分子质量</a:t>
            </a:r>
          </a:p>
        </p:txBody>
      </p:sp>
      <p:sp>
        <p:nvSpPr>
          <p:cNvPr id="76812" name="Text Box 16"/>
          <p:cNvSpPr txBox="1"/>
          <p:nvPr/>
        </p:nvSpPr>
        <p:spPr>
          <a:xfrm>
            <a:off x="7854950" y="3952875"/>
            <a:ext cx="128905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accent2"/>
                </a:solidFill>
                <a:latin typeface="Arial" panose="020B0604020202020204" pitchFamily="34" charset="0"/>
              </a:rPr>
              <a:t>×100%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759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199"/>
                            </p:stCondLst>
                            <p:childTnLst>
                              <p:par>
                                <p:cTn id="3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7" grpId="0"/>
      <p:bldP spid="76808" grpId="0"/>
      <p:bldP spid="76810" grpId="0"/>
      <p:bldP spid="76811" grpId="0"/>
      <p:bldP spid="768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20725"/>
          </a:xfrm>
        </p:spPr>
        <p:txBody>
          <a:bodyPr anchor="ctr"/>
          <a:lstStyle/>
          <a:p>
            <a:pPr eaLnBrk="1" hangingPunct="1"/>
            <a:r>
              <a:rPr lang="zh-CN" altLang="en-US" sz="4000" dirty="0"/>
              <a:t>有关相对分子质量的计算</a:t>
            </a:r>
          </a:p>
        </p:txBody>
      </p:sp>
      <p:sp>
        <p:nvSpPr>
          <p:cNvPr id="77827" name="Rectangle 3"/>
          <p:cNvSpPr>
            <a:spLocks noGrp="1"/>
          </p:cNvSpPr>
          <p:nvPr>
            <p:ph type="body"/>
          </p:nvPr>
        </p:nvSpPr>
        <p:spPr>
          <a:xfrm>
            <a:off x="457200" y="1285875"/>
            <a:ext cx="8229600" cy="4572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eaLnBrk="1" hangingPunct="1"/>
            <a:r>
              <a:rPr lang="en-US" altLang="zh-CN"/>
              <a:t>3</a:t>
            </a:r>
            <a:r>
              <a:rPr lang="zh-CN" altLang="en-US" dirty="0"/>
              <a:t>.计算物质中某元素的质量分数：</a:t>
            </a:r>
            <a:endParaRPr lang="en-US" altLang="zh-CN"/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b="1" dirty="0"/>
              <a:t>求</a:t>
            </a:r>
            <a:r>
              <a:rPr lang="en-US" altLang="zh-CN" b="1"/>
              <a:t> NH</a:t>
            </a:r>
            <a:r>
              <a:rPr lang="en-US" altLang="zh-CN" b="1" baseline="-25000"/>
              <a:t>4</a:t>
            </a:r>
            <a:r>
              <a:rPr lang="en-US" altLang="zh-CN" b="1"/>
              <a:t>NO</a:t>
            </a:r>
            <a:r>
              <a:rPr lang="en-US" altLang="zh-CN" b="1" baseline="-25000"/>
              <a:t>3</a:t>
            </a:r>
            <a:r>
              <a:rPr lang="zh-CN" altLang="en-US" b="1" dirty="0"/>
              <a:t>中氮元素的质量分数。</a:t>
            </a:r>
          </a:p>
          <a:p>
            <a:pPr eaLnBrk="1" hangingPunct="1"/>
            <a:r>
              <a:rPr lang="zh-CN" altLang="en-US" dirty="0"/>
              <a:t>解：</a:t>
            </a:r>
            <a:endParaRPr lang="en-US" altLang="zh-CN"/>
          </a:p>
          <a:p>
            <a:pPr eaLnBrk="1" hangingPunct="1"/>
            <a:endParaRPr lang="en-US" altLang="zh-CN"/>
          </a:p>
          <a:p>
            <a:pPr eaLnBrk="1" hangingPunct="1"/>
            <a:endParaRPr lang="en-US" altLang="zh-CN"/>
          </a:p>
          <a:p>
            <a:pPr eaLnBrk="1" hangingPunct="1"/>
            <a:endParaRPr lang="en-US" altLang="zh-CN"/>
          </a:p>
          <a:p>
            <a:pPr eaLnBrk="1" hangingPunct="1"/>
            <a:r>
              <a:rPr lang="zh-CN" altLang="en-US" dirty="0"/>
              <a:t>答：</a:t>
            </a:r>
            <a:r>
              <a:rPr lang="en-US" altLang="zh-CN" b="1"/>
              <a:t>NH</a:t>
            </a:r>
            <a:r>
              <a:rPr lang="en-US" altLang="zh-CN" b="1" baseline="-25000"/>
              <a:t>4</a:t>
            </a:r>
            <a:r>
              <a:rPr lang="en-US" altLang="zh-CN" b="1"/>
              <a:t>NO</a:t>
            </a:r>
            <a:r>
              <a:rPr lang="en-US" altLang="zh-CN" b="1" baseline="-25000"/>
              <a:t>3</a:t>
            </a:r>
            <a:r>
              <a:rPr lang="zh-CN" altLang="en-US" b="1" dirty="0"/>
              <a:t>中氮元素的质量分数</a:t>
            </a:r>
            <a:r>
              <a:rPr lang="en-US" altLang="zh-CN" b="1"/>
              <a:t>35%</a:t>
            </a:r>
            <a:r>
              <a:rPr lang="zh-CN" altLang="en-US" b="1" dirty="0"/>
              <a:t>。</a:t>
            </a:r>
            <a:endParaRPr lang="en-US" altLang="zh-CN" b="1"/>
          </a:p>
          <a:p>
            <a:pPr eaLnBrk="1" hangingPunct="1"/>
            <a:endParaRPr lang="zh-CN" altLang="en-US" dirty="0"/>
          </a:p>
        </p:txBody>
      </p:sp>
      <p:sp>
        <p:nvSpPr>
          <p:cNvPr id="77828" name="Text Box 7"/>
          <p:cNvSpPr txBox="1"/>
          <p:nvPr/>
        </p:nvSpPr>
        <p:spPr>
          <a:xfrm>
            <a:off x="1603375" y="2714625"/>
            <a:ext cx="725487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bg2"/>
                </a:solidFill>
                <a:latin typeface="Arial" panose="020B0604020202020204" pitchFamily="34" charset="0"/>
              </a:rPr>
              <a:t>NH</a:t>
            </a:r>
            <a:r>
              <a:rPr lang="en-US" altLang="zh-CN" sz="2800" b="1" baseline="-25000">
                <a:solidFill>
                  <a:schemeClr val="bg2"/>
                </a:solidFill>
                <a:latin typeface="Arial" panose="020B0604020202020204" pitchFamily="34" charset="0"/>
              </a:rPr>
              <a:t>4</a:t>
            </a:r>
            <a:r>
              <a:rPr lang="en-US" altLang="zh-CN" sz="2800" b="1">
                <a:solidFill>
                  <a:schemeClr val="bg2"/>
                </a:solidFill>
                <a:latin typeface="Arial" panose="020B0604020202020204" pitchFamily="34" charset="0"/>
              </a:rPr>
              <a:t>NO</a:t>
            </a:r>
            <a:r>
              <a:rPr lang="en-US" altLang="zh-CN" sz="2800" b="1" baseline="-25000">
                <a:solidFill>
                  <a:schemeClr val="bg2"/>
                </a:solidFill>
                <a:latin typeface="Arial" panose="020B0604020202020204" pitchFamily="34" charset="0"/>
              </a:rPr>
              <a:t>3</a:t>
            </a:r>
            <a:r>
              <a:rPr lang="zh-CN" altLang="en-US" sz="2800" b="1" dirty="0">
                <a:solidFill>
                  <a:schemeClr val="bg2"/>
                </a:solidFill>
                <a:latin typeface="Arial" panose="020B0604020202020204" pitchFamily="34" charset="0"/>
              </a:rPr>
              <a:t>中</a:t>
            </a:r>
            <a:r>
              <a:rPr lang="en-US" altLang="zh-CN" sz="2800" b="1">
                <a:solidFill>
                  <a:schemeClr val="bg2"/>
                </a:solidFill>
                <a:latin typeface="Arial" panose="020B0604020202020204" pitchFamily="34" charset="0"/>
              </a:rPr>
              <a:t>N</a:t>
            </a:r>
            <a:r>
              <a:rPr lang="zh-CN" altLang="en-US" sz="2800" b="1" dirty="0">
                <a:solidFill>
                  <a:schemeClr val="bg2"/>
                </a:solidFill>
                <a:latin typeface="Arial" panose="020B0604020202020204" pitchFamily="34" charset="0"/>
              </a:rPr>
              <a:t>元素的质量分数</a:t>
            </a:r>
            <a:r>
              <a:rPr lang="zh-CN" altLang="en-US" sz="2400" b="1" dirty="0">
                <a:solidFill>
                  <a:schemeClr val="bg2"/>
                </a:solidFill>
                <a:latin typeface="Arial" panose="020B0604020202020204" pitchFamily="34" charset="0"/>
              </a:rPr>
              <a:t>＝</a:t>
            </a:r>
          </a:p>
        </p:txBody>
      </p:sp>
      <p:sp>
        <p:nvSpPr>
          <p:cNvPr id="77829" name="Line 9"/>
          <p:cNvSpPr/>
          <p:nvPr/>
        </p:nvSpPr>
        <p:spPr>
          <a:xfrm>
            <a:off x="1835150" y="4221163"/>
            <a:ext cx="3297238" cy="14287"/>
          </a:xfrm>
          <a:prstGeom prst="line">
            <a:avLst/>
          </a:prstGeom>
          <a:ln w="38100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7830" name="Text Box 10"/>
          <p:cNvSpPr txBox="1"/>
          <p:nvPr/>
        </p:nvSpPr>
        <p:spPr>
          <a:xfrm>
            <a:off x="2008188" y="3721100"/>
            <a:ext cx="21129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chemeClr val="bg2"/>
                </a:solidFill>
                <a:latin typeface="Arial" panose="020B0604020202020204" pitchFamily="34" charset="0"/>
              </a:rPr>
              <a:t>14×2</a:t>
            </a:r>
          </a:p>
        </p:txBody>
      </p:sp>
      <p:sp>
        <p:nvSpPr>
          <p:cNvPr id="77831" name="Text Box 11"/>
          <p:cNvSpPr txBox="1"/>
          <p:nvPr/>
        </p:nvSpPr>
        <p:spPr>
          <a:xfrm>
            <a:off x="1617663" y="4365625"/>
            <a:ext cx="36877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chemeClr val="bg2"/>
                </a:solidFill>
                <a:latin typeface="Arial" panose="020B0604020202020204" pitchFamily="34" charset="0"/>
              </a:rPr>
              <a:t>14</a:t>
            </a:r>
            <a:r>
              <a:rPr lang="zh-CN" altLang="en-US" sz="2400" b="1" dirty="0">
                <a:solidFill>
                  <a:schemeClr val="bg2"/>
                </a:solidFill>
                <a:latin typeface="Arial" panose="020B0604020202020204" pitchFamily="34" charset="0"/>
              </a:rPr>
              <a:t>＋</a:t>
            </a:r>
            <a:r>
              <a:rPr lang="en-US" altLang="zh-CN" sz="2400" b="1">
                <a:solidFill>
                  <a:schemeClr val="bg2"/>
                </a:solidFill>
                <a:latin typeface="Arial" panose="020B0604020202020204" pitchFamily="34" charset="0"/>
              </a:rPr>
              <a:t>1×4</a:t>
            </a:r>
            <a:r>
              <a:rPr lang="zh-CN" altLang="en-US" sz="2400" b="1" dirty="0">
                <a:solidFill>
                  <a:schemeClr val="bg2"/>
                </a:solidFill>
                <a:latin typeface="Arial" panose="020B0604020202020204" pitchFamily="34" charset="0"/>
              </a:rPr>
              <a:t>＋</a:t>
            </a:r>
            <a:r>
              <a:rPr lang="en-US" altLang="zh-CN" sz="2400" b="1">
                <a:solidFill>
                  <a:schemeClr val="bg2"/>
                </a:solidFill>
                <a:latin typeface="Arial" panose="020B0604020202020204" pitchFamily="34" charset="0"/>
              </a:rPr>
              <a:t>14</a:t>
            </a:r>
            <a:r>
              <a:rPr lang="zh-CN" altLang="en-US" sz="2400" b="1" dirty="0">
                <a:solidFill>
                  <a:schemeClr val="bg2"/>
                </a:solidFill>
                <a:latin typeface="Arial" panose="020B0604020202020204" pitchFamily="34" charset="0"/>
              </a:rPr>
              <a:t>＋</a:t>
            </a:r>
            <a:r>
              <a:rPr lang="en-US" altLang="zh-CN" sz="2400" b="1">
                <a:solidFill>
                  <a:schemeClr val="bg2"/>
                </a:solidFill>
                <a:latin typeface="Arial" panose="020B0604020202020204" pitchFamily="34" charset="0"/>
              </a:rPr>
              <a:t>16×3</a:t>
            </a:r>
          </a:p>
        </p:txBody>
      </p:sp>
      <p:sp>
        <p:nvSpPr>
          <p:cNvPr id="77832" name="Text Box 12"/>
          <p:cNvSpPr txBox="1"/>
          <p:nvPr/>
        </p:nvSpPr>
        <p:spPr>
          <a:xfrm>
            <a:off x="5080000" y="3960813"/>
            <a:ext cx="6000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chemeClr val="bg2"/>
                </a:solidFill>
                <a:latin typeface="Arial" panose="020B0604020202020204" pitchFamily="34" charset="0"/>
              </a:rPr>
              <a:t>×</a:t>
            </a:r>
          </a:p>
        </p:txBody>
      </p:sp>
      <p:sp>
        <p:nvSpPr>
          <p:cNvPr id="77833" name="Text Box 13"/>
          <p:cNvSpPr txBox="1"/>
          <p:nvPr/>
        </p:nvSpPr>
        <p:spPr>
          <a:xfrm>
            <a:off x="5380038" y="3976688"/>
            <a:ext cx="1244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chemeClr val="bg2"/>
                </a:solidFill>
                <a:latin typeface="Arial" panose="020B0604020202020204" pitchFamily="34" charset="0"/>
              </a:rPr>
              <a:t>100%</a:t>
            </a:r>
          </a:p>
        </p:txBody>
      </p:sp>
      <p:sp>
        <p:nvSpPr>
          <p:cNvPr id="77834" name="Text Box 14"/>
          <p:cNvSpPr txBox="1"/>
          <p:nvPr/>
        </p:nvSpPr>
        <p:spPr>
          <a:xfrm>
            <a:off x="6429375" y="3930650"/>
            <a:ext cx="58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chemeClr val="bg2"/>
                </a:solidFill>
                <a:latin typeface="Arial" panose="020B0604020202020204" pitchFamily="34" charset="0"/>
              </a:rPr>
              <a:t>＝</a:t>
            </a:r>
          </a:p>
        </p:txBody>
      </p:sp>
      <p:sp>
        <p:nvSpPr>
          <p:cNvPr id="77835" name="Text Box 15"/>
          <p:cNvSpPr txBox="1"/>
          <p:nvPr/>
        </p:nvSpPr>
        <p:spPr>
          <a:xfrm>
            <a:off x="7000875" y="3929063"/>
            <a:ext cx="79533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chemeClr val="bg2"/>
                </a:solidFill>
                <a:latin typeface="Arial" panose="020B0604020202020204" pitchFamily="34" charset="0"/>
              </a:rPr>
              <a:t>35%</a:t>
            </a:r>
          </a:p>
        </p:txBody>
      </p:sp>
      <p:sp>
        <p:nvSpPr>
          <p:cNvPr id="77837" name="椭圆形标注 77836"/>
          <p:cNvSpPr/>
          <p:nvPr/>
        </p:nvSpPr>
        <p:spPr>
          <a:xfrm>
            <a:off x="6804025" y="2205038"/>
            <a:ext cx="2160588" cy="1584325"/>
          </a:xfrm>
          <a:prstGeom prst="wedgeEllipseCallout">
            <a:avLst>
              <a:gd name="adj1" fmla="val -80273"/>
              <a:gd name="adj2" fmla="val 6913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注意不能丢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/>
      <p:bldP spid="77830" grpId="0"/>
      <p:bldP spid="77831" grpId="0"/>
      <p:bldP spid="77832" grpId="0"/>
      <p:bldP spid="77833" grpId="0"/>
      <p:bldP spid="77834" grpId="0"/>
      <p:bldP spid="778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标题 81921"/>
          <p:cNvSpPr>
            <a:spLocks noGrp="1"/>
          </p:cNvSpPr>
          <p:nvPr>
            <p:ph type="title"/>
          </p:nvPr>
        </p:nvSpPr>
        <p:spPr>
          <a:xfrm>
            <a:off x="0" y="0"/>
            <a:ext cx="6048375" cy="720725"/>
          </a:xfrm>
        </p:spPr>
        <p:txBody>
          <a:bodyPr anchor="ctr"/>
          <a:lstStyle/>
          <a:p>
            <a:pPr algn="l"/>
            <a:r>
              <a:rPr lang="zh-CN" altLang="en-US" sz="4000" dirty="0"/>
              <a:t>回归生活</a:t>
            </a:r>
          </a:p>
        </p:txBody>
      </p:sp>
      <p:sp>
        <p:nvSpPr>
          <p:cNvPr id="81923" name="文本占位符 8192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/>
          <a:lstStyle/>
          <a:p>
            <a:endParaRPr lang="zh-CN" altLang="en-US" dirty="0"/>
          </a:p>
        </p:txBody>
      </p:sp>
      <p:pic>
        <p:nvPicPr>
          <p:cNvPr id="81926" name="图片 81925" descr="99134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6613"/>
            <a:ext cx="9144000" cy="5688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5" name="矩形 1024"/>
          <p:cNvSpPr/>
          <p:nvPr/>
        </p:nvSpPr>
        <p:spPr>
          <a:xfrm>
            <a:off x="3679825" y="2368550"/>
            <a:ext cx="914400" cy="914400"/>
          </a:xfrm>
          <a:prstGeom prst="rect">
            <a:avLst/>
          </a:prstGeom>
          <a:noFill/>
          <a:ln w="9525">
            <a:noFill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文本框 66561"/>
          <p:cNvSpPr txBox="1"/>
          <p:nvPr/>
        </p:nvSpPr>
        <p:spPr>
          <a:xfrm>
            <a:off x="0" y="0"/>
            <a:ext cx="274796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bg1"/>
              </a:buClr>
            </a:pPr>
            <a:r>
              <a:rPr lang="zh-CN" altLang="en-US" b="1">
                <a:solidFill>
                  <a:srgbClr val="FFFFFF"/>
                </a:solidFill>
                <a:latin typeface="宋体" panose="02010600030101010101" pitchFamily="2" charset="-122"/>
              </a:rPr>
              <a:t>测一测</a:t>
            </a:r>
          </a:p>
        </p:txBody>
      </p:sp>
      <p:sp>
        <p:nvSpPr>
          <p:cNvPr id="66565" name="文本框 66564"/>
          <p:cNvSpPr txBox="1"/>
          <p:nvPr/>
        </p:nvSpPr>
        <p:spPr>
          <a:xfrm>
            <a:off x="0" y="908050"/>
            <a:ext cx="9144000" cy="39693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chemeClr val="bg2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600" b="1">
                <a:solidFill>
                  <a:schemeClr val="bg2"/>
                </a:solidFill>
                <a:latin typeface="Arial" panose="020B0604020202020204" pitchFamily="34" charset="0"/>
              </a:rPr>
              <a:t>2013•</a:t>
            </a:r>
            <a:r>
              <a:rPr lang="zh-CN" altLang="en-US" sz="3600" b="1" dirty="0">
                <a:solidFill>
                  <a:schemeClr val="bg2"/>
                </a:solidFill>
                <a:latin typeface="Arial" panose="020B0604020202020204" pitchFamily="34" charset="0"/>
              </a:rPr>
              <a:t>天津）人体摄入锌不足会引起多种疾病，缺锌者可在医生指导下通过服用葡萄糖酸锌口服液来补锌．已知葡萄糖酸锌的化学式为</a:t>
            </a:r>
            <a:r>
              <a:rPr lang="en-US" altLang="zh-CN" sz="3600" b="1">
                <a:solidFill>
                  <a:schemeClr val="bg2"/>
                </a:solidFill>
                <a:latin typeface="Arial" panose="020B0604020202020204" pitchFamily="34" charset="0"/>
              </a:rPr>
              <a:t>C12H22O14Zn</a:t>
            </a:r>
            <a:r>
              <a:rPr lang="zh-CN" altLang="en-US" sz="3600" b="1" dirty="0">
                <a:solidFill>
                  <a:schemeClr val="bg2"/>
                </a:solidFill>
                <a:latin typeface="Arial" panose="020B0604020202020204" pitchFamily="34" charset="0"/>
              </a:rPr>
              <a:t>．填空：</a:t>
            </a:r>
          </a:p>
          <a:p>
            <a:r>
              <a:rPr lang="zh-CN" altLang="en-US" sz="3600" b="1" dirty="0">
                <a:solidFill>
                  <a:schemeClr val="bg2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solidFill>
                  <a:schemeClr val="bg2"/>
                </a:solidFill>
                <a:latin typeface="Arial" panose="020B0604020202020204" pitchFamily="34" charset="0"/>
              </a:rPr>
              <a:t>1</a:t>
            </a:r>
            <a:r>
              <a:rPr lang="zh-CN" altLang="en-US" sz="3600" b="1" dirty="0">
                <a:solidFill>
                  <a:schemeClr val="bg2"/>
                </a:solidFill>
                <a:latin typeface="Arial" panose="020B0604020202020204" pitchFamily="34" charset="0"/>
              </a:rPr>
              <a:t>）葡萄糖酸锌的相对分子质量为</a:t>
            </a:r>
            <a:r>
              <a:rPr lang="zh-CN" altLang="en-US" sz="3600" b="1" u="sng" dirty="0">
                <a:solidFill>
                  <a:schemeClr val="bg2"/>
                </a:solidFill>
                <a:latin typeface="Arial" panose="020B0604020202020204" pitchFamily="34" charset="0"/>
              </a:rPr>
              <a:t>　</a:t>
            </a:r>
            <a:r>
              <a:rPr lang="en-US" altLang="zh-CN" sz="3600" b="1" u="sng">
                <a:solidFill>
                  <a:schemeClr val="bg2"/>
                </a:solidFill>
                <a:latin typeface="Arial" panose="020B0604020202020204" pitchFamily="34" charset="0"/>
              </a:rPr>
              <a:t>455</a:t>
            </a:r>
            <a:r>
              <a:rPr lang="zh-CN" altLang="en-US" sz="3600" b="1" u="sng" dirty="0">
                <a:solidFill>
                  <a:schemeClr val="bg2"/>
                </a:solidFill>
                <a:latin typeface="Arial" panose="020B0604020202020204" pitchFamily="34" charset="0"/>
              </a:rPr>
              <a:t>　</a:t>
            </a:r>
            <a:r>
              <a:rPr lang="zh-CN" altLang="en-US" sz="3600" b="1" dirty="0">
                <a:solidFill>
                  <a:schemeClr val="bg2"/>
                </a:solidFill>
                <a:latin typeface="Arial" panose="020B0604020202020204" pitchFamily="34" charset="0"/>
              </a:rPr>
              <a:t>；</a:t>
            </a:r>
          </a:p>
          <a:p>
            <a:r>
              <a:rPr lang="zh-CN" altLang="en-US" sz="3600" b="1" dirty="0">
                <a:solidFill>
                  <a:schemeClr val="bg2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solidFill>
                  <a:schemeClr val="bg2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600" b="1" dirty="0">
                <a:solidFill>
                  <a:schemeClr val="bg2"/>
                </a:solidFill>
                <a:latin typeface="Arial" panose="020B0604020202020204" pitchFamily="34" charset="0"/>
              </a:rPr>
              <a:t>）葡萄糖酸锌中锌元素的质量分数为</a:t>
            </a:r>
            <a:r>
              <a:rPr lang="zh-CN" altLang="en-US" sz="3600" b="1" u="sng" dirty="0">
                <a:solidFill>
                  <a:schemeClr val="bg2"/>
                </a:solidFill>
                <a:latin typeface="Arial" panose="020B0604020202020204" pitchFamily="34" charset="0"/>
              </a:rPr>
              <a:t>　</a:t>
            </a:r>
            <a:r>
              <a:rPr lang="en-US" altLang="zh-CN" sz="3600" b="1" u="sng">
                <a:solidFill>
                  <a:schemeClr val="bg2"/>
                </a:solidFill>
                <a:latin typeface="Arial" panose="020B0604020202020204" pitchFamily="34" charset="0"/>
              </a:rPr>
              <a:t>14.3%</a:t>
            </a:r>
            <a:r>
              <a:rPr lang="zh-CN" altLang="en-US" sz="3600" b="1" u="sng" dirty="0">
                <a:solidFill>
                  <a:schemeClr val="bg2"/>
                </a:solidFill>
                <a:latin typeface="Arial" panose="020B0604020202020204" pitchFamily="34" charset="0"/>
              </a:rPr>
              <a:t>　</a:t>
            </a:r>
            <a:r>
              <a:rPr lang="zh-CN" altLang="en-US" sz="3600" b="1" dirty="0">
                <a:solidFill>
                  <a:schemeClr val="bg2"/>
                </a:solidFill>
                <a:latin typeface="Arial" panose="020B0604020202020204" pitchFamily="34" charset="0"/>
              </a:rPr>
              <a:t>（计算结果精确到</a:t>
            </a:r>
            <a:r>
              <a:rPr lang="en-US" altLang="zh-CN" sz="3600" b="1">
                <a:solidFill>
                  <a:schemeClr val="bg2"/>
                </a:solidFill>
                <a:latin typeface="Arial" panose="020B0604020202020204" pitchFamily="34" charset="0"/>
              </a:rPr>
              <a:t>0.1%</a:t>
            </a:r>
            <a:r>
              <a:rPr lang="zh-CN" altLang="en-US" sz="3600" b="1" dirty="0">
                <a:solidFill>
                  <a:schemeClr val="bg2"/>
                </a:solidFill>
                <a:latin typeface="Arial" panose="020B0604020202020204" pitchFamily="34" charset="0"/>
              </a:rPr>
              <a:t>）．</a:t>
            </a:r>
            <a:endParaRPr lang="en-US" altLang="zh-CN" sz="3600" b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IP07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lstStyle/>
          <a:p>
            <a:endParaRPr lang="zh-CN" altLang="en-US" dirty="0"/>
          </a:p>
        </p:txBody>
      </p:sp>
      <p:pic>
        <p:nvPicPr>
          <p:cNvPr id="7" name="吴奇隆.-.祝你一路顺风.mp3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link="rId3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2500313" y="2714625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1" name="矩形 34820"/>
          <p:cNvSpPr/>
          <p:nvPr/>
        </p:nvSpPr>
        <p:spPr>
          <a:xfrm>
            <a:off x="2286000" y="2819400"/>
            <a:ext cx="46482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zh-CN" altLang="en-US" sz="3600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谢谢！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673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文本框 51201"/>
          <p:cNvSpPr txBox="1"/>
          <p:nvPr/>
        </p:nvSpPr>
        <p:spPr>
          <a:xfrm>
            <a:off x="762000" y="304800"/>
            <a:ext cx="6172200" cy="1128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</a:pPr>
            <a:r>
              <a:rPr lang="zh-CN" altLang="en-US" sz="3600" dirty="0">
                <a:solidFill>
                  <a:srgbClr val="FFFFFF"/>
                </a:solidFill>
                <a:latin typeface="Times New Roman" panose="02020603050405020304" pitchFamily="18" charset="0"/>
              </a:rPr>
              <a:t>（</a:t>
            </a:r>
            <a:r>
              <a:rPr lang="zh-CN" altLang="en-US" sz="3200" dirty="0">
                <a:solidFill>
                  <a:srgbClr val="FFFFFF"/>
                </a:solidFill>
                <a:latin typeface="Times New Roman" panose="02020603050405020304" pitchFamily="18" charset="0"/>
              </a:rPr>
              <a:t>请你回答）</a:t>
            </a:r>
          </a:p>
          <a:p>
            <a:pPr>
              <a:buClr>
                <a:schemeClr val="bg1"/>
              </a:buClr>
            </a:pPr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32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、原子的质量是大还是很小？</a:t>
            </a:r>
            <a:r>
              <a:rPr lang="zh-CN" altLang="en-US" sz="2400" dirty="0">
                <a:solidFill>
                  <a:srgbClr val="FF3300"/>
                </a:solidFill>
                <a:latin typeface="Times New Roman" panose="02020603050405020304" pitchFamily="18" charset="0"/>
              </a:rPr>
              <a:t>                 </a:t>
            </a:r>
            <a:endParaRPr lang="zh-CN" altLang="en-US" sz="24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3" name="文本框 51202"/>
          <p:cNvSpPr txBox="1"/>
          <p:nvPr/>
        </p:nvSpPr>
        <p:spPr>
          <a:xfrm>
            <a:off x="762000" y="2590800"/>
            <a:ext cx="5334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</a:pPr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32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、分子是由什么构成的？</a:t>
            </a:r>
          </a:p>
        </p:txBody>
      </p:sp>
      <p:pic>
        <p:nvPicPr>
          <p:cNvPr id="51204" name="图片 51203" descr="Q_01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69163" y="0"/>
            <a:ext cx="1874837" cy="1114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05" name="文本框 51204"/>
          <p:cNvSpPr txBox="1"/>
          <p:nvPr/>
        </p:nvSpPr>
        <p:spPr>
          <a:xfrm>
            <a:off x="762000" y="1465263"/>
            <a:ext cx="7221538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zh-CN" altLang="en-US" sz="32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为了记忆和计算的方便</a:t>
            </a:r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32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原子的质量通常</a:t>
            </a:r>
          </a:p>
          <a:p>
            <a:pPr fontAlgn="ctr">
              <a:buClr>
                <a:schemeClr val="bg1"/>
              </a:buClr>
            </a:pPr>
            <a:r>
              <a:rPr lang="zh-CN" altLang="en-US" sz="32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用什么来表示？</a:t>
            </a:r>
            <a:endParaRPr lang="zh-CN" altLang="en-US" sz="32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6" name="文本框 51205"/>
          <p:cNvSpPr txBox="1"/>
          <p:nvPr/>
        </p:nvSpPr>
        <p:spPr>
          <a:xfrm>
            <a:off x="838200" y="3352800"/>
            <a:ext cx="5691188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sz="32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、分子的质量是大还是很小？</a:t>
            </a:r>
            <a:endParaRPr lang="zh-CN" altLang="en-US" sz="32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7" name="文本框 51206"/>
          <p:cNvSpPr txBox="1"/>
          <p:nvPr/>
        </p:nvSpPr>
        <p:spPr>
          <a:xfrm>
            <a:off x="914400" y="3886200"/>
            <a:ext cx="6897688" cy="1554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</a:pP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那么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我们能否象原子一样用                                 相对分子质量来表示分子的质</a:t>
            </a:r>
          </a:p>
          <a:p>
            <a:pPr>
              <a:buClr>
                <a:schemeClr val="bg1"/>
              </a:buClr>
            </a:pP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量呢？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  <a:ea typeface="华文细黑" pitchFamily="2" charset="-122"/>
            </a:endParaRPr>
          </a:p>
        </p:txBody>
      </p:sp>
      <p:sp>
        <p:nvSpPr>
          <p:cNvPr id="51208" name="文本框 51207"/>
          <p:cNvSpPr txBox="1"/>
          <p:nvPr/>
        </p:nvSpPr>
        <p:spPr>
          <a:xfrm>
            <a:off x="6400800" y="838200"/>
            <a:ext cx="1447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华文细黑" pitchFamily="2" charset="-122"/>
              </a:rPr>
              <a:t>(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0030101010101" pitchFamily="2" charset="-122"/>
              </a:rPr>
              <a:t>很小</a:t>
            </a: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华文细黑" pitchFamily="2" charset="-122"/>
              </a:rPr>
              <a:t>)</a:t>
            </a:r>
          </a:p>
        </p:txBody>
      </p:sp>
      <p:sp>
        <p:nvSpPr>
          <p:cNvPr id="51209" name="文本框 51208"/>
          <p:cNvSpPr txBox="1"/>
          <p:nvPr/>
        </p:nvSpPr>
        <p:spPr>
          <a:xfrm>
            <a:off x="3733800" y="1981200"/>
            <a:ext cx="3232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华文细黑" pitchFamily="2" charset="-122"/>
              </a:rPr>
              <a:t>(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华文细黑" pitchFamily="2" charset="-122"/>
              </a:rPr>
              <a:t>相对原子质量</a:t>
            </a: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华文细黑" pitchFamily="2" charset="-122"/>
              </a:rPr>
              <a:t>)</a:t>
            </a:r>
          </a:p>
        </p:txBody>
      </p:sp>
      <p:sp>
        <p:nvSpPr>
          <p:cNvPr id="51210" name="文本框 51209"/>
          <p:cNvSpPr txBox="1"/>
          <p:nvPr/>
        </p:nvSpPr>
        <p:spPr>
          <a:xfrm>
            <a:off x="5486400" y="2590800"/>
            <a:ext cx="1403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华文细黑" pitchFamily="2" charset="-122"/>
              </a:rPr>
              <a:t>(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华文细黑" pitchFamily="2" charset="-122"/>
              </a:rPr>
              <a:t>原子</a:t>
            </a: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华文细黑" pitchFamily="2" charset="-122"/>
              </a:rPr>
              <a:t>)</a:t>
            </a:r>
          </a:p>
        </p:txBody>
      </p:sp>
      <p:sp>
        <p:nvSpPr>
          <p:cNvPr id="51211" name="文本框 51210"/>
          <p:cNvSpPr txBox="1"/>
          <p:nvPr/>
        </p:nvSpPr>
        <p:spPr>
          <a:xfrm>
            <a:off x="6477000" y="3429000"/>
            <a:ext cx="1447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华文细黑" pitchFamily="2" charset="-122"/>
              </a:rPr>
              <a:t>(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0030101010101" pitchFamily="2" charset="-122"/>
              </a:rPr>
              <a:t>很小</a:t>
            </a: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华文细黑" pitchFamily="2" charset="-122"/>
              </a:rPr>
              <a:t>)</a:t>
            </a:r>
          </a:p>
        </p:txBody>
      </p:sp>
      <p:sp>
        <p:nvSpPr>
          <p:cNvPr id="51212" name="文本框 51211"/>
          <p:cNvSpPr txBox="1"/>
          <p:nvPr/>
        </p:nvSpPr>
        <p:spPr>
          <a:xfrm>
            <a:off x="3886200" y="4953000"/>
            <a:ext cx="20542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600">
                <a:solidFill>
                  <a:srgbClr val="FF0000"/>
                </a:solidFill>
                <a:latin typeface="Times New Roman" panose="02020603050405020304" pitchFamily="18" charset="0"/>
                <a:ea typeface="黑体" panose="02010600030101010101" pitchFamily="2" charset="-122"/>
              </a:rPr>
              <a:t>（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0030101010101" pitchFamily="2" charset="-122"/>
              </a:rPr>
              <a:t>能）</a:t>
            </a:r>
            <a:endParaRPr lang="zh-CN" altLang="en-US" sz="3600">
              <a:solidFill>
                <a:srgbClr val="FF0000"/>
              </a:solidFill>
              <a:latin typeface="Times New Roman" panose="02020603050405020304" pitchFamily="18" charset="0"/>
              <a:ea typeface="黑体" panose="02010600030101010101" pitchFamily="2" charset="-122"/>
            </a:endParaRPr>
          </a:p>
        </p:txBody>
      </p:sp>
      <p:sp>
        <p:nvSpPr>
          <p:cNvPr id="51213" name="直接连接符 51212"/>
          <p:cNvSpPr/>
          <p:nvPr/>
        </p:nvSpPr>
        <p:spPr>
          <a:xfrm>
            <a:off x="1066800" y="4953000"/>
            <a:ext cx="23622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3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/>
      <p:bldP spid="51205" grpId="0"/>
      <p:bldP spid="51206" grpId="0"/>
      <p:bldP spid="51207" grpId="0"/>
      <p:bldP spid="51208" grpId="0"/>
      <p:bldP spid="51209" grpId="0"/>
      <p:bldP spid="51210" grpId="0"/>
      <p:bldP spid="51211" grpId="0"/>
      <p:bldP spid="512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组合 52225"/>
          <p:cNvGrpSpPr/>
          <p:nvPr/>
        </p:nvGrpSpPr>
        <p:grpSpPr>
          <a:xfrm>
            <a:off x="1116013" y="188913"/>
            <a:ext cx="2087562" cy="762000"/>
            <a:chOff x="432" y="96"/>
            <a:chExt cx="1152" cy="480"/>
          </a:xfrm>
        </p:grpSpPr>
        <p:sp>
          <p:nvSpPr>
            <p:cNvPr id="52227" name="椭圆 52226"/>
            <p:cNvSpPr/>
            <p:nvPr/>
          </p:nvSpPr>
          <p:spPr>
            <a:xfrm>
              <a:off x="432" y="96"/>
              <a:ext cx="1152" cy="480"/>
            </a:xfrm>
            <a:prstGeom prst="ellipse">
              <a:avLst/>
            </a:prstGeom>
            <a:solidFill>
              <a:srgbClr val="CCFF33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228" name="文本框 52227"/>
            <p:cNvSpPr txBox="1"/>
            <p:nvPr/>
          </p:nvSpPr>
          <p:spPr>
            <a:xfrm>
              <a:off x="480" y="96"/>
              <a:ext cx="1056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bg1"/>
                </a:buClr>
              </a:pPr>
              <a:r>
                <a:rPr lang="zh-CN" altLang="en-US" sz="3600" b="1" dirty="0">
                  <a:solidFill>
                    <a:schemeClr val="bg2"/>
                  </a:solidFill>
                  <a:latin typeface="Times New Roman" panose="02020603050405020304" pitchFamily="18" charset="0"/>
                </a:rPr>
                <a:t>想一想</a:t>
              </a:r>
              <a:r>
                <a:rPr lang="zh-CN" altLang="en-US" sz="2400" b="1" dirty="0">
                  <a:solidFill>
                    <a:schemeClr val="bg2"/>
                  </a:solidFill>
                  <a:latin typeface="Times New Roman" panose="02020603050405020304" pitchFamily="18" charset="0"/>
                </a:rPr>
                <a:t>：</a:t>
              </a:r>
              <a:endParaRPr lang="zh-CN" altLang="en-US" sz="2400" b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2229" name="文本框 52228"/>
          <p:cNvSpPr txBox="1"/>
          <p:nvPr/>
        </p:nvSpPr>
        <p:spPr>
          <a:xfrm>
            <a:off x="838200" y="914400"/>
            <a:ext cx="7772400" cy="2041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chemeClr val="bg2"/>
                </a:solidFill>
                <a:latin typeface="宋体" panose="02010600030101010101" pitchFamily="2" charset="-122"/>
              </a:rPr>
              <a:t>H</a:t>
            </a:r>
            <a:r>
              <a:rPr lang="zh-CN" altLang="en-US" sz="3200" b="1" dirty="0">
                <a:solidFill>
                  <a:schemeClr val="bg2"/>
                </a:solidFill>
                <a:latin typeface="宋体" panose="02010600030101010101" pitchFamily="2" charset="-122"/>
              </a:rPr>
              <a:t>的相对原子质量</a:t>
            </a:r>
            <a:r>
              <a:rPr lang="en-US" altLang="zh-CN" sz="3200" b="1">
                <a:solidFill>
                  <a:schemeClr val="bg2"/>
                </a:solidFill>
                <a:latin typeface="宋体" panose="02010600030101010101" pitchFamily="2" charset="-122"/>
              </a:rPr>
              <a:t>=1</a:t>
            </a:r>
            <a:r>
              <a:rPr lang="zh-CN" altLang="en-US" sz="3200" b="1" dirty="0">
                <a:solidFill>
                  <a:schemeClr val="bg2"/>
                </a:solidFill>
                <a:latin typeface="宋体" panose="02010600030101010101" pitchFamily="2" charset="-122"/>
              </a:rPr>
              <a:t>；</a:t>
            </a:r>
            <a:r>
              <a:rPr lang="en-US" altLang="zh-CN" sz="3200" b="1">
                <a:solidFill>
                  <a:schemeClr val="bg2"/>
                </a:solidFill>
                <a:latin typeface="宋体" panose="02010600030101010101" pitchFamily="2" charset="-122"/>
              </a:rPr>
              <a:t>O</a:t>
            </a:r>
            <a:r>
              <a:rPr lang="zh-CN" altLang="en-US" sz="3200" b="1" dirty="0">
                <a:solidFill>
                  <a:schemeClr val="bg2"/>
                </a:solidFill>
                <a:latin typeface="宋体" panose="02010600030101010101" pitchFamily="2" charset="-122"/>
              </a:rPr>
              <a:t>的相对原子质量</a:t>
            </a:r>
            <a:r>
              <a:rPr lang="en-US" altLang="zh-CN" sz="3200" b="1">
                <a:solidFill>
                  <a:schemeClr val="bg2"/>
                </a:solidFill>
                <a:latin typeface="宋体" panose="02010600030101010101" pitchFamily="2" charset="-122"/>
              </a:rPr>
              <a:t>=16</a:t>
            </a:r>
            <a:r>
              <a:rPr lang="zh-CN" altLang="en-US" sz="3200" b="1" dirty="0">
                <a:solidFill>
                  <a:schemeClr val="bg2"/>
                </a:solidFill>
                <a:latin typeface="宋体" panose="02010600030101010101" pitchFamily="2" charset="-122"/>
              </a:rPr>
              <a:t>，那么你们认为氢气（</a:t>
            </a:r>
            <a:r>
              <a:rPr lang="en-US" altLang="zh-CN" sz="3200" b="1">
                <a:solidFill>
                  <a:schemeClr val="bg2"/>
                </a:solidFill>
                <a:latin typeface="宋体" panose="02010600030101010101" pitchFamily="2" charset="-122"/>
              </a:rPr>
              <a:t>H</a:t>
            </a:r>
            <a:r>
              <a:rPr lang="en-US" altLang="zh-CN" sz="3200" b="1" baseline="-25000">
                <a:solidFill>
                  <a:schemeClr val="bg2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3200" b="1">
                <a:solidFill>
                  <a:schemeClr val="bg2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sz="3200" b="1" dirty="0">
                <a:solidFill>
                  <a:schemeClr val="bg2"/>
                </a:solidFill>
                <a:latin typeface="宋体" panose="02010600030101010101" pitchFamily="2" charset="-122"/>
              </a:rPr>
              <a:t>分子、氧气（</a:t>
            </a:r>
            <a:r>
              <a:rPr lang="en-US" altLang="zh-CN" sz="3200" b="1">
                <a:solidFill>
                  <a:schemeClr val="bg2"/>
                </a:solidFill>
                <a:latin typeface="宋体" panose="02010600030101010101" pitchFamily="2" charset="-122"/>
              </a:rPr>
              <a:t>O</a:t>
            </a:r>
            <a:r>
              <a:rPr lang="en-US" altLang="zh-CN" sz="3200" b="1" baseline="-25000">
                <a:solidFill>
                  <a:schemeClr val="bg2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3200" b="1">
                <a:solidFill>
                  <a:schemeClr val="bg2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sz="3200" b="1" dirty="0">
                <a:solidFill>
                  <a:schemeClr val="bg2"/>
                </a:solidFill>
                <a:latin typeface="宋体" panose="02010600030101010101" pitchFamily="2" charset="-122"/>
              </a:rPr>
              <a:t>分子、水（</a:t>
            </a:r>
            <a:r>
              <a:rPr lang="en-US" altLang="zh-CN" sz="3200" b="1">
                <a:solidFill>
                  <a:schemeClr val="bg2"/>
                </a:solidFill>
                <a:latin typeface="宋体" panose="02010600030101010101" pitchFamily="2" charset="-122"/>
              </a:rPr>
              <a:t>H</a:t>
            </a:r>
            <a:r>
              <a:rPr lang="en-US" altLang="zh-CN" sz="3200" b="1" baseline="-25000">
                <a:solidFill>
                  <a:schemeClr val="bg2"/>
                </a:solidFill>
                <a:latin typeface="宋体" panose="02010600030101010101" pitchFamily="2" charset="-122"/>
              </a:rPr>
              <a:t>2</a:t>
            </a:r>
            <a:r>
              <a:rPr lang="en-US" altLang="zh-CN" sz="3200" b="1">
                <a:solidFill>
                  <a:schemeClr val="bg2"/>
                </a:solidFill>
                <a:latin typeface="宋体" panose="02010600030101010101" pitchFamily="2" charset="-122"/>
              </a:rPr>
              <a:t>O</a:t>
            </a:r>
            <a:r>
              <a:rPr lang="zh-CN" altLang="en-US" sz="3200" b="1">
                <a:solidFill>
                  <a:schemeClr val="bg2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sz="3200" b="1" dirty="0">
                <a:solidFill>
                  <a:schemeClr val="bg2"/>
                </a:solidFill>
                <a:latin typeface="宋体" panose="02010600030101010101" pitchFamily="2" charset="-122"/>
              </a:rPr>
              <a:t>分子的相对分子质量是多少？</a:t>
            </a:r>
          </a:p>
        </p:txBody>
      </p:sp>
      <p:sp>
        <p:nvSpPr>
          <p:cNvPr id="52230" name="文本框 52229"/>
          <p:cNvSpPr txBox="1"/>
          <p:nvPr/>
        </p:nvSpPr>
        <p:spPr>
          <a:xfrm>
            <a:off x="914400" y="4267200"/>
            <a:ext cx="4953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你是</a:t>
            </a:r>
            <a:r>
              <a:rPr lang="zh-CN" altLang="en-US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怎样知道的？</a:t>
            </a:r>
            <a:endParaRPr lang="zh-CN" altLang="en-US" sz="32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1" name="文本框 52230"/>
          <p:cNvSpPr txBox="1"/>
          <p:nvPr/>
        </p:nvSpPr>
        <p:spPr>
          <a:xfrm>
            <a:off x="762000" y="2971800"/>
            <a:ext cx="3733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</a:rPr>
              <a:t>H</a:t>
            </a:r>
            <a:r>
              <a:rPr lang="en-US" altLang="zh-CN" sz="3200" b="1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32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的相对分子质量</a:t>
            </a:r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52232" name="文本框 52231"/>
          <p:cNvSpPr txBox="1"/>
          <p:nvPr/>
        </p:nvSpPr>
        <p:spPr>
          <a:xfrm>
            <a:off x="838200" y="3581400"/>
            <a:ext cx="3733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3200" b="1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32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的相对分子质量</a:t>
            </a:r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52233" name="文本框 52232"/>
          <p:cNvSpPr txBox="1"/>
          <p:nvPr/>
        </p:nvSpPr>
        <p:spPr>
          <a:xfrm>
            <a:off x="4419600" y="2971800"/>
            <a:ext cx="6635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36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2234" name="文本框 52233"/>
          <p:cNvSpPr txBox="1"/>
          <p:nvPr/>
        </p:nvSpPr>
        <p:spPr>
          <a:xfrm>
            <a:off x="4495800" y="3581400"/>
            <a:ext cx="838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32</a:t>
            </a:r>
            <a:endParaRPr lang="en-US" altLang="zh-CN" sz="36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5" name="文本框 52234"/>
          <p:cNvSpPr txBox="1"/>
          <p:nvPr/>
        </p:nvSpPr>
        <p:spPr>
          <a:xfrm>
            <a:off x="838200" y="4876800"/>
            <a:ext cx="51816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</a:rPr>
              <a:t>H</a:t>
            </a:r>
            <a:r>
              <a:rPr lang="en-US" altLang="zh-CN" sz="3200" b="1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</a:rPr>
              <a:t>O</a:t>
            </a:r>
            <a:r>
              <a:rPr lang="zh-CN" altLang="en-US" sz="32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的相对分子质量</a:t>
            </a:r>
            <a:r>
              <a:rPr lang="en-US" altLang="zh-CN" sz="3200" b="1">
                <a:solidFill>
                  <a:schemeClr val="bg2"/>
                </a:solidFill>
                <a:latin typeface="Times New Roman" panose="02020603050405020304" pitchFamily="18" charset="0"/>
              </a:rPr>
              <a:t>=</a:t>
            </a:r>
            <a:r>
              <a:rPr lang="zh-CN" altLang="en-US" sz="32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？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是如何计算出来的</a:t>
            </a:r>
            <a:r>
              <a:rPr lang="en-US" altLang="zh-CN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?</a:t>
            </a:r>
            <a:endParaRPr lang="en-US" altLang="zh-CN" sz="24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UBBLE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UBBLE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P07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2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P07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2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P07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  <p:bldP spid="52230" grpId="0"/>
      <p:bldP spid="52231" grpId="0"/>
      <p:bldP spid="52232" grpId="0"/>
      <p:bldP spid="52233" grpId="0"/>
      <p:bldP spid="52234" grpId="0"/>
      <p:bldP spid="522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图片 53249" descr="0WK2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3375"/>
            <a:ext cx="9144000" cy="5975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3251" name="矩形 53250"/>
          <p:cNvSpPr/>
          <p:nvPr/>
        </p:nvSpPr>
        <p:spPr>
          <a:xfrm>
            <a:off x="755650" y="1052513"/>
            <a:ext cx="5105400" cy="31734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b="1" dirty="0">
                <a:solidFill>
                  <a:schemeClr val="bg1"/>
                </a:solidFill>
                <a:latin typeface="Times New Roman" panose="02020603050405020304" pitchFamily="18" charset="0"/>
                <a:ea typeface="华文新魏" pitchFamily="2" charset="-122"/>
              </a:rPr>
              <a:t>相对分子质量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华文行楷" pitchFamily="2" charset="-122"/>
              </a:rPr>
              <a:t>（</a:t>
            </a:r>
            <a:r>
              <a:rPr lang="en-US" altLang="zh-CN" sz="3600" i="1" err="1">
                <a:solidFill>
                  <a:schemeClr val="bg1"/>
                </a:solidFill>
                <a:latin typeface="Times New Roman" panose="02020603050405020304" pitchFamily="18" charset="0"/>
                <a:ea typeface="华文行楷" pitchFamily="2" charset="-122"/>
              </a:rPr>
              <a:t>M</a:t>
            </a:r>
            <a:r>
              <a:rPr lang="en-US" altLang="zh-CN" sz="3600" b="1" err="1">
                <a:solidFill>
                  <a:schemeClr val="bg1"/>
                </a:solidFill>
                <a:latin typeface="Times New Roman" panose="02020603050405020304" pitchFamily="18" charset="0"/>
                <a:ea typeface="华文行楷" pitchFamily="2" charset="-122"/>
              </a:rPr>
              <a:t>r</a:t>
            </a:r>
            <a:r>
              <a:rPr lang="zh-CN" altLang="en-US" sz="3600" b="1">
                <a:solidFill>
                  <a:schemeClr val="bg1"/>
                </a:solidFill>
                <a:latin typeface="Times New Roman" panose="02020603050405020304" pitchFamily="18" charset="0"/>
                <a:ea typeface="华文行楷" pitchFamily="2" charset="-122"/>
              </a:rPr>
              <a:t>）</a:t>
            </a:r>
            <a:r>
              <a:rPr lang="en-US" altLang="zh-CN" sz="3600" b="1">
                <a:solidFill>
                  <a:schemeClr val="bg1"/>
                </a:solidFill>
                <a:latin typeface="Times New Roman" panose="02020603050405020304" pitchFamily="18" charset="0"/>
                <a:ea typeface="华文行楷" pitchFamily="2" charset="-122"/>
              </a:rPr>
              <a:t>: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endParaRPr lang="en-US" altLang="zh-CN" sz="3600" b="1">
              <a:latin typeface="Times New Roman" panose="02020603050405020304" pitchFamily="18" charset="0"/>
              <a:ea typeface="华文行楷" pitchFamily="2" charset="-122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600" b="1" dirty="0">
                <a:solidFill>
                  <a:srgbClr val="00CC00"/>
                </a:solidFill>
                <a:latin typeface="Times New Roman" panose="02020603050405020304" pitchFamily="18" charset="0"/>
                <a:ea typeface="华文行楷" pitchFamily="2" charset="-122"/>
              </a:rPr>
              <a:t>化学式中各原子的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600" b="1" dirty="0">
                <a:solidFill>
                  <a:srgbClr val="00CC00"/>
                </a:solidFill>
                <a:latin typeface="Times New Roman" panose="02020603050405020304" pitchFamily="18" charset="0"/>
                <a:ea typeface="华文行楷" pitchFamily="2" charset="-122"/>
              </a:rPr>
              <a:t>相对原子质量的总和</a:t>
            </a:r>
            <a:r>
              <a:rPr lang="zh-CN" altLang="en-US" sz="3600" b="1" dirty="0">
                <a:latin typeface="Times New Roman" panose="02020603050405020304" pitchFamily="18" charset="0"/>
                <a:ea typeface="华文行楷" pitchFamily="2" charset="-122"/>
              </a:rPr>
              <a:t>。</a:t>
            </a: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ea typeface="华文行楷" pitchFamily="2" charset="-122"/>
              </a:rPr>
              <a:t>                </a:t>
            </a:r>
          </a:p>
        </p:txBody>
      </p:sp>
      <p:sp>
        <p:nvSpPr>
          <p:cNvPr id="53252" name="直接连接符 53251"/>
          <p:cNvSpPr/>
          <p:nvPr/>
        </p:nvSpPr>
        <p:spPr>
          <a:xfrm>
            <a:off x="971550" y="3500438"/>
            <a:ext cx="1152525" cy="0"/>
          </a:xfrm>
          <a:prstGeom prst="line">
            <a:avLst/>
          </a:prstGeom>
          <a:ln w="76200" cap="flat" cmpd="sng">
            <a:solidFill>
              <a:srgbClr val="FFCC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3253" name="直接连接符 53252"/>
          <p:cNvSpPr/>
          <p:nvPr/>
        </p:nvSpPr>
        <p:spPr>
          <a:xfrm flipV="1">
            <a:off x="3276600" y="3429000"/>
            <a:ext cx="685800" cy="0"/>
          </a:xfrm>
          <a:prstGeom prst="line">
            <a:avLst/>
          </a:prstGeom>
          <a:ln w="7620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文本框 55297"/>
          <p:cNvSpPr txBox="1"/>
          <p:nvPr/>
        </p:nvSpPr>
        <p:spPr>
          <a:xfrm>
            <a:off x="1116013" y="1341438"/>
            <a:ext cx="4527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buClr>
                <a:schemeClr val="bg1"/>
              </a:buClr>
            </a:pPr>
            <a:r>
              <a:rPr lang="en-US" altLang="zh-CN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、计算相对分子质量</a:t>
            </a:r>
            <a:endParaRPr lang="zh-CN" altLang="en-US" sz="36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299" name="文本框 55298"/>
          <p:cNvSpPr txBox="1"/>
          <p:nvPr/>
        </p:nvSpPr>
        <p:spPr>
          <a:xfrm>
            <a:off x="0" y="0"/>
            <a:ext cx="579882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buClr>
                <a:schemeClr val="bg1"/>
              </a:buClr>
            </a:pPr>
            <a:r>
              <a:rPr lang="zh-CN" altLang="en-US" b="1" dirty="0">
                <a:solidFill>
                  <a:srgbClr val="FFFFFF"/>
                </a:solidFill>
                <a:latin typeface="Times New Roman" panose="02020603050405020304" pitchFamily="18" charset="0"/>
              </a:rPr>
              <a:t>有关相对分子质量的计算</a:t>
            </a:r>
            <a:endParaRPr lang="zh-CN" altLang="en-US" b="1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0" name="动作按钮: 前进或下一项 55299">
            <a:hlinkClick r:id="" action="ppaction://hlinkshowjump?jump=nextslide"/>
          </p:cNvPr>
          <p:cNvSpPr/>
          <p:nvPr/>
        </p:nvSpPr>
        <p:spPr>
          <a:xfrm>
            <a:off x="7162800" y="5867400"/>
            <a:ext cx="685800" cy="685800"/>
          </a:xfrm>
          <a:prstGeom prst="actionButtonForwardNext">
            <a:avLst/>
          </a:prstGeom>
          <a:solidFill>
            <a:srgbClr val="CC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01" name="动作按钮: 第一张 55300">
            <a:hlinkClick r:id="rId3" action="ppaction://hlinksldjump"/>
          </p:cNvPr>
          <p:cNvSpPr/>
          <p:nvPr/>
        </p:nvSpPr>
        <p:spPr>
          <a:xfrm>
            <a:off x="8001000" y="5867400"/>
            <a:ext cx="685800" cy="685800"/>
          </a:xfrm>
          <a:prstGeom prst="actionButtonHome">
            <a:avLst/>
          </a:prstGeom>
          <a:solidFill>
            <a:srgbClr val="CC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302" name="文本框 55301"/>
          <p:cNvSpPr txBox="1"/>
          <p:nvPr/>
        </p:nvSpPr>
        <p:spPr>
          <a:xfrm>
            <a:off x="685800" y="2286000"/>
            <a:ext cx="5149850" cy="16176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zh-CN" altLang="en-US" sz="3600" dirty="0">
                <a:latin typeface="Times New Roman" panose="02020603050405020304" pitchFamily="18" charset="0"/>
                <a:ea typeface="华文细黑" pitchFamily="2" charset="-122"/>
              </a:rPr>
              <a:t>  </a:t>
            </a:r>
            <a:r>
              <a:rPr lang="zh-CN" altLang="en-US" sz="3600" dirty="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例</a:t>
            </a:r>
            <a:r>
              <a:rPr lang="en-US" altLang="zh-CN" sz="360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1</a:t>
            </a:r>
            <a:r>
              <a:rPr lang="zh-CN" altLang="en-US" sz="3600" dirty="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：</a:t>
            </a:r>
          </a:p>
          <a:p>
            <a:pPr>
              <a:buClr>
                <a:schemeClr val="bg1"/>
              </a:buClr>
            </a:pPr>
            <a:r>
              <a:rPr lang="zh-CN" altLang="en-US" sz="360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    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水（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H</a:t>
            </a:r>
            <a:r>
              <a:rPr lang="en-US" altLang="zh-CN" sz="2800" b="1" baseline="-2500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2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O</a:t>
            </a:r>
            <a:r>
              <a:rPr lang="zh-CN" altLang="en-US" sz="2800" b="1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）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的相对分子质量</a:t>
            </a:r>
          </a:p>
          <a:p>
            <a:pPr>
              <a:buClr>
                <a:schemeClr val="bg1"/>
              </a:buClr>
            </a:pP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          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  <a:ea typeface="华文细黑" pitchFamily="2" charset="-122"/>
              </a:rPr>
              <a:t>=</a:t>
            </a:r>
          </a:p>
        </p:txBody>
      </p:sp>
      <p:sp>
        <p:nvSpPr>
          <p:cNvPr id="55303" name="文本框 55302"/>
          <p:cNvSpPr txBox="1"/>
          <p:nvPr/>
        </p:nvSpPr>
        <p:spPr>
          <a:xfrm>
            <a:off x="1905000" y="3352800"/>
            <a:ext cx="412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60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5304" name="文本框 55303"/>
          <p:cNvSpPr txBox="1"/>
          <p:nvPr/>
        </p:nvSpPr>
        <p:spPr>
          <a:xfrm>
            <a:off x="2133600" y="3352800"/>
            <a:ext cx="641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×</a:t>
            </a:r>
          </a:p>
        </p:txBody>
      </p:sp>
      <p:sp>
        <p:nvSpPr>
          <p:cNvPr id="55305" name="文本框 55304"/>
          <p:cNvSpPr txBox="1"/>
          <p:nvPr/>
        </p:nvSpPr>
        <p:spPr>
          <a:xfrm>
            <a:off x="2590800" y="3352800"/>
            <a:ext cx="412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60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5306" name="文本框 55305"/>
          <p:cNvSpPr txBox="1"/>
          <p:nvPr/>
        </p:nvSpPr>
        <p:spPr>
          <a:xfrm>
            <a:off x="2971800" y="3352800"/>
            <a:ext cx="44450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55307" name="文本框 55306"/>
          <p:cNvSpPr txBox="1"/>
          <p:nvPr/>
        </p:nvSpPr>
        <p:spPr>
          <a:xfrm>
            <a:off x="3276600" y="3352800"/>
            <a:ext cx="641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600">
                <a:solidFill>
                  <a:schemeClr val="accent2"/>
                </a:solidFill>
                <a:latin typeface="Times New Roman" panose="02020603050405020304" pitchFamily="18" charset="0"/>
              </a:rPr>
              <a:t>16</a:t>
            </a:r>
          </a:p>
        </p:txBody>
      </p:sp>
      <p:sp>
        <p:nvSpPr>
          <p:cNvPr id="55308" name="文本框 55307"/>
          <p:cNvSpPr txBox="1"/>
          <p:nvPr/>
        </p:nvSpPr>
        <p:spPr>
          <a:xfrm>
            <a:off x="3886200" y="3352800"/>
            <a:ext cx="44450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55309" name="文本框 55308"/>
          <p:cNvSpPr txBox="1"/>
          <p:nvPr/>
        </p:nvSpPr>
        <p:spPr>
          <a:xfrm>
            <a:off x="4267200" y="3352800"/>
            <a:ext cx="641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600">
                <a:solidFill>
                  <a:schemeClr val="accent2"/>
                </a:solidFill>
                <a:latin typeface="Times New Roman" panose="02020603050405020304" pitchFamily="18" charset="0"/>
              </a:rPr>
              <a:t>18</a:t>
            </a:r>
          </a:p>
        </p:txBody>
      </p:sp>
      <p:pic>
        <p:nvPicPr>
          <p:cNvPr id="55310" name="图片 55309" descr="LINE03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257800"/>
            <a:ext cx="8915400" cy="298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5311" name="云形标注 55310"/>
          <p:cNvSpPr/>
          <p:nvPr/>
        </p:nvSpPr>
        <p:spPr>
          <a:xfrm>
            <a:off x="6781800" y="1600200"/>
            <a:ext cx="2057400" cy="1219200"/>
          </a:xfrm>
          <a:prstGeom prst="cloudCallout">
            <a:avLst>
              <a:gd name="adj1" fmla="val -85880"/>
              <a:gd name="adj2" fmla="val 85546"/>
            </a:avLst>
          </a:prstGeom>
          <a:solidFill>
            <a:schemeClr val="bg1"/>
          </a:solidFill>
          <a:ln w="952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pPr algn="ctr">
              <a:buClr>
                <a:schemeClr val="bg1"/>
              </a:buClr>
            </a:pPr>
            <a:r>
              <a:rPr lang="zh-CN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你明白了没有？</a:t>
            </a:r>
            <a:endParaRPr lang="zh-CN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/>
      <p:bldP spid="55302" grpId="0"/>
      <p:bldP spid="55303" grpId="0"/>
      <p:bldP spid="55304" grpId="0"/>
      <p:bldP spid="55305" grpId="0"/>
      <p:bldP spid="55306" grpId="0"/>
      <p:bldP spid="55307" grpId="0"/>
      <p:bldP spid="55308" grpId="0"/>
      <p:bldP spid="55309" grpId="0"/>
      <p:bldP spid="553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组合 56321"/>
          <p:cNvGrpSpPr/>
          <p:nvPr/>
        </p:nvGrpSpPr>
        <p:grpSpPr>
          <a:xfrm>
            <a:off x="8001000" y="3276600"/>
            <a:ext cx="533400" cy="457200"/>
            <a:chOff x="4896" y="2112"/>
            <a:chExt cx="336" cy="288"/>
          </a:xfrm>
        </p:grpSpPr>
        <p:sp>
          <p:nvSpPr>
            <p:cNvPr id="56323" name="椭圆 56322"/>
            <p:cNvSpPr/>
            <p:nvPr/>
          </p:nvSpPr>
          <p:spPr>
            <a:xfrm>
              <a:off x="4896" y="2112"/>
              <a:ext cx="288" cy="288"/>
            </a:xfrm>
            <a:prstGeom prst="ellipse">
              <a:avLst/>
            </a:pr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24" name="文本框 56323"/>
            <p:cNvSpPr txBox="1"/>
            <p:nvPr/>
          </p:nvSpPr>
          <p:spPr>
            <a:xfrm>
              <a:off x="4896" y="2112"/>
              <a:ext cx="33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>
                  <a:schemeClr val="bg1"/>
                </a:buClr>
              </a:pPr>
              <a:r>
                <a:rPr lang="en-US" altLang="zh-CN" sz="2400">
                  <a:latin typeface="Times New Roman" panose="02020603050405020304" pitchFamily="18" charset="0"/>
                </a:rPr>
                <a:t>O</a:t>
              </a:r>
            </a:p>
          </p:txBody>
        </p:sp>
      </p:grpSp>
      <p:sp>
        <p:nvSpPr>
          <p:cNvPr id="56325" name="文本框 56324"/>
          <p:cNvSpPr txBox="1"/>
          <p:nvPr/>
        </p:nvSpPr>
        <p:spPr>
          <a:xfrm>
            <a:off x="3124200" y="2667000"/>
            <a:ext cx="18351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20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16×2=32</a:t>
            </a:r>
          </a:p>
        </p:txBody>
      </p:sp>
      <p:sp>
        <p:nvSpPr>
          <p:cNvPr id="56326" name="文本框 56325"/>
          <p:cNvSpPr txBox="1"/>
          <p:nvPr/>
        </p:nvSpPr>
        <p:spPr>
          <a:xfrm>
            <a:off x="3048000" y="3733800"/>
            <a:ext cx="24701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20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12+16×2=44</a:t>
            </a:r>
          </a:p>
        </p:txBody>
      </p:sp>
      <p:sp>
        <p:nvSpPr>
          <p:cNvPr id="56327" name="文本框 56326"/>
          <p:cNvSpPr txBox="1"/>
          <p:nvPr/>
        </p:nvSpPr>
        <p:spPr>
          <a:xfrm>
            <a:off x="1828800" y="4648200"/>
            <a:ext cx="340360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ctr">
              <a:buClr>
                <a:schemeClr val="bg1"/>
              </a:buClr>
            </a:pPr>
            <a:r>
              <a:rPr lang="en-US" altLang="zh-CN" sz="320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40+(</a:t>
            </a:r>
            <a:r>
              <a:rPr lang="en-US" altLang="zh-CN" sz="3200">
                <a:solidFill>
                  <a:srgbClr val="FF3300"/>
                </a:solidFill>
                <a:latin typeface="Times New Roman" panose="02020603050405020304" pitchFamily="18" charset="0"/>
                <a:ea typeface="华文细黑" pitchFamily="2" charset="-122"/>
              </a:rPr>
              <a:t>16+1</a:t>
            </a:r>
            <a:r>
              <a:rPr lang="en-US" altLang="zh-CN" sz="320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) ×2 </a:t>
            </a:r>
            <a:r>
              <a:rPr lang="en-US" altLang="zh-CN" sz="360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=</a:t>
            </a:r>
            <a:r>
              <a:rPr lang="en-US" altLang="zh-CN" sz="320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74</a:t>
            </a:r>
          </a:p>
        </p:txBody>
      </p:sp>
      <p:sp>
        <p:nvSpPr>
          <p:cNvPr id="56328" name="流程图: 延期 56327"/>
          <p:cNvSpPr/>
          <p:nvPr/>
        </p:nvSpPr>
        <p:spPr>
          <a:xfrm>
            <a:off x="685800" y="381000"/>
            <a:ext cx="1600200" cy="762000"/>
          </a:xfrm>
          <a:prstGeom prst="flowChartDelay">
            <a:avLst/>
          </a:pr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56329" name="组合 56328"/>
          <p:cNvGrpSpPr/>
          <p:nvPr/>
        </p:nvGrpSpPr>
        <p:grpSpPr>
          <a:xfrm>
            <a:off x="457200" y="457200"/>
            <a:ext cx="7056438" cy="4784725"/>
            <a:chOff x="0" y="288"/>
            <a:chExt cx="4354" cy="3014"/>
          </a:xfrm>
        </p:grpSpPr>
        <p:sp>
          <p:nvSpPr>
            <p:cNvPr id="56330" name="文本框 56329"/>
            <p:cNvSpPr txBox="1"/>
            <p:nvPr/>
          </p:nvSpPr>
          <p:spPr>
            <a:xfrm>
              <a:off x="96" y="768"/>
              <a:ext cx="4000" cy="97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eaLnBrk="0" hangingPunct="0">
                <a:buClr>
                  <a:schemeClr val="bg1"/>
                </a:buClr>
              </a:pPr>
              <a:r>
                <a:rPr lang="zh-CN" altLang="en-US" sz="3200" dirty="0">
                  <a:solidFill>
                    <a:schemeClr val="bg2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下列物质的相对分子质量是多少呢</a:t>
              </a:r>
              <a:r>
                <a:rPr lang="en-US" altLang="zh-CN" sz="3200">
                  <a:solidFill>
                    <a:schemeClr val="bg2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?</a:t>
              </a:r>
            </a:p>
            <a:p>
              <a:pPr eaLnBrk="0" hangingPunct="0">
                <a:buClr>
                  <a:schemeClr val="bg1"/>
                </a:buClr>
              </a:pPr>
              <a:r>
                <a:rPr lang="en-US" altLang="zh-CN" sz="3200">
                  <a:solidFill>
                    <a:schemeClr val="bg2"/>
                  </a:solidFill>
                  <a:latin typeface="Times New Roman" panose="02020603050405020304" pitchFamily="18" charset="0"/>
                  <a:ea typeface="华文细黑" pitchFamily="2" charset="-122"/>
                </a:rPr>
                <a:t> </a:t>
              </a:r>
            </a:p>
            <a:p>
              <a:pPr>
                <a:buClr>
                  <a:schemeClr val="bg1"/>
                </a:buClr>
              </a:pPr>
              <a:r>
                <a:rPr lang="zh-CN" altLang="en-US" sz="3200" b="1" dirty="0">
                  <a:solidFill>
                    <a:schemeClr val="bg2"/>
                  </a:solidFill>
                  <a:latin typeface="宋体" panose="02010600030101010101" pitchFamily="2" charset="-122"/>
                </a:rPr>
                <a:t>（</a:t>
              </a:r>
              <a:r>
                <a:rPr lang="en-US" altLang="zh-CN" sz="3200" b="1">
                  <a:solidFill>
                    <a:schemeClr val="bg2"/>
                  </a:solidFill>
                  <a:latin typeface="宋体" panose="02010600030101010101" pitchFamily="2" charset="-122"/>
                </a:rPr>
                <a:t>1</a:t>
              </a:r>
              <a:r>
                <a:rPr lang="zh-CN" altLang="en-US" sz="3200" b="1" dirty="0">
                  <a:solidFill>
                    <a:schemeClr val="bg2"/>
                  </a:solidFill>
                  <a:latin typeface="宋体" panose="02010600030101010101" pitchFamily="2" charset="-122"/>
                </a:rPr>
                <a:t>）氧气</a:t>
              </a:r>
              <a:r>
                <a:rPr lang="en-US" altLang="zh-CN" sz="3200" b="1">
                  <a:solidFill>
                    <a:schemeClr val="bg2"/>
                  </a:solidFill>
                  <a:latin typeface="宋体" panose="02010600030101010101" pitchFamily="2" charset="-122"/>
                </a:rPr>
                <a:t>O</a:t>
              </a:r>
              <a:r>
                <a:rPr lang="en-US" altLang="zh-CN" sz="3200" b="1" baseline="-25000">
                  <a:solidFill>
                    <a:schemeClr val="bg2"/>
                  </a:solidFill>
                  <a:latin typeface="宋体" panose="02010600030101010101" pitchFamily="2" charset="-122"/>
                </a:rPr>
                <a:t>2</a:t>
              </a:r>
              <a:r>
                <a:rPr lang="zh-CN" altLang="en-US" sz="3200" b="1" dirty="0">
                  <a:solidFill>
                    <a:schemeClr val="bg2"/>
                  </a:solidFill>
                  <a:latin typeface="宋体" panose="02010600030101010101" pitchFamily="2" charset="-122"/>
                </a:rPr>
                <a:t>的相对分子质量</a:t>
              </a:r>
              <a:r>
                <a:rPr lang="en-US" altLang="zh-CN" sz="3200" b="1">
                  <a:solidFill>
                    <a:schemeClr val="bg2"/>
                  </a:solidFill>
                  <a:latin typeface="宋体" panose="02010600030101010101" pitchFamily="2" charset="-122"/>
                </a:rPr>
                <a:t>=</a:t>
              </a:r>
            </a:p>
          </p:txBody>
        </p:sp>
        <p:sp>
          <p:nvSpPr>
            <p:cNvPr id="56331" name="文本框 56330"/>
            <p:cNvSpPr txBox="1"/>
            <p:nvPr/>
          </p:nvSpPr>
          <p:spPr>
            <a:xfrm>
              <a:off x="144" y="288"/>
              <a:ext cx="960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fontAlgn="ctr">
                <a:buClr>
                  <a:schemeClr val="bg1"/>
                </a:buClr>
              </a:pPr>
              <a:r>
                <a:rPr lang="zh-CN" altLang="en-US" sz="3600" dirty="0">
                  <a:solidFill>
                    <a:schemeClr val="accent2"/>
                  </a:solidFill>
                  <a:latin typeface="Times New Roman" panose="02020603050405020304" pitchFamily="18" charset="0"/>
                  <a:ea typeface="华文细黑" pitchFamily="2" charset="-122"/>
                </a:rPr>
                <a:t>做做看</a:t>
              </a:r>
            </a:p>
          </p:txBody>
        </p:sp>
        <p:sp>
          <p:nvSpPr>
            <p:cNvPr id="56332" name="文本框 56331"/>
            <p:cNvSpPr txBox="1"/>
            <p:nvPr/>
          </p:nvSpPr>
          <p:spPr>
            <a:xfrm>
              <a:off x="0" y="2016"/>
              <a:ext cx="4354" cy="128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zh-CN" altLang="en-US" sz="2800" b="1" dirty="0">
                  <a:solidFill>
                    <a:schemeClr val="bg2"/>
                  </a:solidFill>
                  <a:latin typeface="宋体" panose="02010600030101010101" pitchFamily="2" charset="-122"/>
                </a:rPr>
                <a:t>（</a:t>
              </a:r>
              <a:r>
                <a:rPr lang="en-US" altLang="zh-CN" sz="3200" b="1">
                  <a:solidFill>
                    <a:schemeClr val="bg2"/>
                  </a:solidFill>
                  <a:latin typeface="宋体" panose="02010600030101010101" pitchFamily="2" charset="-122"/>
                </a:rPr>
                <a:t>2</a:t>
              </a:r>
              <a:r>
                <a:rPr lang="zh-CN" altLang="en-US" sz="3200" b="1" dirty="0">
                  <a:solidFill>
                    <a:schemeClr val="bg2"/>
                  </a:solidFill>
                  <a:latin typeface="宋体" panose="02010600030101010101" pitchFamily="2" charset="-122"/>
                </a:rPr>
                <a:t>）二氧化碳</a:t>
              </a:r>
              <a:r>
                <a:rPr lang="en-US" altLang="zh-CN" sz="3200" b="1">
                  <a:solidFill>
                    <a:schemeClr val="bg2"/>
                  </a:solidFill>
                  <a:latin typeface="宋体" panose="02010600030101010101" pitchFamily="2" charset="-122"/>
                </a:rPr>
                <a:t>CO</a:t>
              </a:r>
              <a:r>
                <a:rPr lang="en-US" altLang="zh-CN" sz="3200" b="1" baseline="-25000">
                  <a:solidFill>
                    <a:schemeClr val="bg2"/>
                  </a:solidFill>
                  <a:latin typeface="宋体" panose="02010600030101010101" pitchFamily="2" charset="-122"/>
                </a:rPr>
                <a:t>2</a:t>
              </a:r>
              <a:r>
                <a:rPr lang="zh-CN" altLang="en-US" sz="3200" b="1" dirty="0">
                  <a:solidFill>
                    <a:schemeClr val="bg2"/>
                  </a:solidFill>
                  <a:latin typeface="宋体" panose="02010600030101010101" pitchFamily="2" charset="-122"/>
                </a:rPr>
                <a:t>的相对分子质量</a:t>
              </a:r>
              <a:r>
                <a:rPr lang="en-US" altLang="zh-CN" sz="3200" b="1">
                  <a:solidFill>
                    <a:schemeClr val="bg2"/>
                  </a:solidFill>
                  <a:latin typeface="宋体" panose="02010600030101010101" pitchFamily="2" charset="-122"/>
                </a:rPr>
                <a:t>=</a:t>
              </a:r>
            </a:p>
            <a:p>
              <a:pPr>
                <a:buClr>
                  <a:schemeClr val="bg1"/>
                </a:buClr>
              </a:pPr>
              <a:endParaRPr lang="en-US" altLang="zh-CN" sz="3200" b="1">
                <a:solidFill>
                  <a:schemeClr val="bg2"/>
                </a:solidFill>
                <a:latin typeface="宋体" panose="02010600030101010101" pitchFamily="2" charset="-122"/>
              </a:endParaRPr>
            </a:p>
            <a:p>
              <a:pPr>
                <a:buClr>
                  <a:schemeClr val="bg1"/>
                </a:buClr>
              </a:pPr>
              <a:r>
                <a:rPr lang="zh-CN" altLang="en-US" sz="3200" b="1" dirty="0">
                  <a:solidFill>
                    <a:schemeClr val="bg2"/>
                  </a:solidFill>
                  <a:latin typeface="宋体" panose="02010600030101010101" pitchFamily="2" charset="-122"/>
                </a:rPr>
                <a:t>（</a:t>
              </a:r>
              <a:r>
                <a:rPr lang="en-US" altLang="zh-CN" sz="3200" b="1">
                  <a:solidFill>
                    <a:schemeClr val="bg2"/>
                  </a:solidFill>
                  <a:latin typeface="宋体" panose="02010600030101010101" pitchFamily="2" charset="-122"/>
                </a:rPr>
                <a:t>3</a:t>
              </a:r>
              <a:r>
                <a:rPr lang="zh-CN" altLang="en-US" sz="3200" b="1" dirty="0">
                  <a:solidFill>
                    <a:schemeClr val="bg2"/>
                  </a:solidFill>
                  <a:latin typeface="宋体" panose="02010600030101010101" pitchFamily="2" charset="-122"/>
                </a:rPr>
                <a:t>）氢氧化钙</a:t>
              </a:r>
              <a:r>
                <a:rPr lang="en-US" altLang="zh-CN" sz="3200" b="1">
                  <a:solidFill>
                    <a:schemeClr val="bg2"/>
                  </a:solidFill>
                  <a:latin typeface="宋体" panose="02010600030101010101" pitchFamily="2" charset="-122"/>
                </a:rPr>
                <a:t>Ca(</a:t>
              </a:r>
              <a:r>
                <a:rPr lang="en-US" altLang="zh-CN" sz="3200" b="1">
                  <a:solidFill>
                    <a:srgbClr val="FF0000"/>
                  </a:solidFill>
                  <a:latin typeface="宋体" panose="02010600030101010101" pitchFamily="2" charset="-122"/>
                </a:rPr>
                <a:t>OH</a:t>
              </a:r>
              <a:r>
                <a:rPr lang="en-US" altLang="zh-CN" sz="3200" b="1">
                  <a:solidFill>
                    <a:schemeClr val="bg2"/>
                  </a:solidFill>
                  <a:latin typeface="宋体" panose="02010600030101010101" pitchFamily="2" charset="-122"/>
                </a:rPr>
                <a:t>)</a:t>
              </a:r>
              <a:r>
                <a:rPr lang="en-US" altLang="zh-CN" sz="3200" b="1" baseline="-25000">
                  <a:solidFill>
                    <a:schemeClr val="bg2"/>
                  </a:solidFill>
                  <a:latin typeface="宋体" panose="02010600030101010101" pitchFamily="2" charset="-122"/>
                </a:rPr>
                <a:t>2</a:t>
              </a:r>
              <a:r>
                <a:rPr lang="zh-CN" altLang="en-US" sz="3200" b="1" dirty="0">
                  <a:solidFill>
                    <a:schemeClr val="bg2"/>
                  </a:solidFill>
                  <a:latin typeface="宋体" panose="02010600030101010101" pitchFamily="2" charset="-122"/>
                </a:rPr>
                <a:t>的相对分子质量</a:t>
              </a:r>
            </a:p>
            <a:p>
              <a:pPr>
                <a:buClr>
                  <a:schemeClr val="bg1"/>
                </a:buClr>
              </a:pPr>
              <a:r>
                <a:rPr lang="zh-CN" altLang="en-US" sz="3200" b="1" dirty="0">
                  <a:solidFill>
                    <a:schemeClr val="bg2"/>
                  </a:solidFill>
                  <a:latin typeface="宋体" panose="02010600030101010101" pitchFamily="2" charset="-122"/>
                </a:rPr>
                <a:t>     </a:t>
              </a:r>
              <a:r>
                <a:rPr lang="en-US" altLang="zh-CN" sz="3200" b="1">
                  <a:solidFill>
                    <a:schemeClr val="bg2"/>
                  </a:solidFill>
                  <a:latin typeface="宋体" panose="02010600030101010101" pitchFamily="2" charset="-122"/>
                </a:rPr>
                <a:t>=</a:t>
              </a:r>
            </a:p>
          </p:txBody>
        </p:sp>
      </p:grpSp>
      <p:pic>
        <p:nvPicPr>
          <p:cNvPr id="56333" name="图片 56332" descr="280"/>
          <p:cNvPicPr>
            <a:picLocks noChangeAspect="1"/>
          </p:cNvPicPr>
          <p:nvPr/>
        </p:nvPicPr>
        <p:blipFill>
          <a:blip r:embed="rId7" cstate="print">
            <a:lum contrast="12000"/>
          </a:blip>
          <a:stretch>
            <a:fillRect/>
          </a:stretch>
        </p:blipFill>
        <p:spPr>
          <a:xfrm>
            <a:off x="6858000" y="0"/>
            <a:ext cx="2057400" cy="170338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6334" name="组合 56333"/>
          <p:cNvGrpSpPr/>
          <p:nvPr/>
        </p:nvGrpSpPr>
        <p:grpSpPr>
          <a:xfrm>
            <a:off x="7391400" y="3124200"/>
            <a:ext cx="685800" cy="685800"/>
            <a:chOff x="4512" y="2016"/>
            <a:chExt cx="432" cy="432"/>
          </a:xfrm>
        </p:grpSpPr>
        <p:sp>
          <p:nvSpPr>
            <p:cNvPr id="56335" name="椭圆 56334"/>
            <p:cNvSpPr/>
            <p:nvPr/>
          </p:nvSpPr>
          <p:spPr>
            <a:xfrm>
              <a:off x="4512" y="2016"/>
              <a:ext cx="432" cy="432"/>
            </a:xfrm>
            <a:prstGeom prst="ellipse">
              <a:avLst/>
            </a:pr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36" name="文本框 56335"/>
            <p:cNvSpPr txBox="1"/>
            <p:nvPr/>
          </p:nvSpPr>
          <p:spPr>
            <a:xfrm>
              <a:off x="4560" y="2112"/>
              <a:ext cx="38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>
                  <a:schemeClr val="bg1"/>
                </a:buClr>
              </a:pPr>
              <a:r>
                <a:rPr lang="en-US" altLang="zh-CN" sz="2400">
                  <a:latin typeface="Times New Roman" panose="02020603050405020304" pitchFamily="18" charset="0"/>
                </a:rPr>
                <a:t>C</a:t>
              </a:r>
            </a:p>
          </p:txBody>
        </p:sp>
      </p:grpSp>
      <p:grpSp>
        <p:nvGrpSpPr>
          <p:cNvPr id="56337" name="组合 56336"/>
          <p:cNvGrpSpPr/>
          <p:nvPr/>
        </p:nvGrpSpPr>
        <p:grpSpPr>
          <a:xfrm>
            <a:off x="7010400" y="3276600"/>
            <a:ext cx="533400" cy="457200"/>
            <a:chOff x="4272" y="2112"/>
            <a:chExt cx="336" cy="288"/>
          </a:xfrm>
        </p:grpSpPr>
        <p:sp>
          <p:nvSpPr>
            <p:cNvPr id="56338" name="椭圆 56337"/>
            <p:cNvSpPr/>
            <p:nvPr/>
          </p:nvSpPr>
          <p:spPr>
            <a:xfrm>
              <a:off x="4272" y="2112"/>
              <a:ext cx="288" cy="288"/>
            </a:xfrm>
            <a:prstGeom prst="ellipse">
              <a:avLst/>
            </a:prstGeom>
            <a:solidFill>
              <a:schemeClr val="folHlink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39" name="文本框 56338"/>
            <p:cNvSpPr txBox="1"/>
            <p:nvPr/>
          </p:nvSpPr>
          <p:spPr>
            <a:xfrm>
              <a:off x="4272" y="2112"/>
              <a:ext cx="33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>
                  <a:schemeClr val="bg1"/>
                </a:buClr>
              </a:pPr>
              <a:r>
                <a:rPr lang="en-US" altLang="zh-CN" sz="2400">
                  <a:latin typeface="Times New Roman" panose="02020603050405020304" pitchFamily="18" charset="0"/>
                </a:rPr>
                <a:t>O</a:t>
              </a:r>
            </a:p>
          </p:txBody>
        </p:sp>
      </p:grpSp>
      <p:grpSp>
        <p:nvGrpSpPr>
          <p:cNvPr id="56341" name="组合 56340"/>
          <p:cNvGrpSpPr/>
          <p:nvPr/>
        </p:nvGrpSpPr>
        <p:grpSpPr>
          <a:xfrm>
            <a:off x="6629400" y="2209800"/>
            <a:ext cx="838200" cy="519113"/>
            <a:chOff x="4800" y="1440"/>
            <a:chExt cx="528" cy="327"/>
          </a:xfrm>
        </p:grpSpPr>
        <p:grpSp>
          <p:nvGrpSpPr>
            <p:cNvPr id="56342" name="组合 56341"/>
            <p:cNvGrpSpPr/>
            <p:nvPr/>
          </p:nvGrpSpPr>
          <p:grpSpPr>
            <a:xfrm>
              <a:off x="4800" y="1440"/>
              <a:ext cx="288" cy="327"/>
              <a:chOff x="4800" y="1440"/>
              <a:chExt cx="288" cy="327"/>
            </a:xfrm>
          </p:grpSpPr>
          <p:sp>
            <p:nvSpPr>
              <p:cNvPr id="56343" name="椭圆 56342"/>
              <p:cNvSpPr/>
              <p:nvPr/>
            </p:nvSpPr>
            <p:spPr>
              <a:xfrm>
                <a:off x="4800" y="1440"/>
                <a:ext cx="288" cy="288"/>
              </a:xfrm>
              <a:prstGeom prst="ellipse">
                <a:avLst/>
              </a:prstGeom>
              <a:solidFill>
                <a:schemeClr val="folHlink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6344" name="文本框 56343"/>
              <p:cNvSpPr txBox="1"/>
              <p:nvPr/>
            </p:nvSpPr>
            <p:spPr>
              <a:xfrm>
                <a:off x="4800" y="1440"/>
                <a:ext cx="240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buClr>
                    <a:schemeClr val="bg1"/>
                  </a:buClr>
                </a:pPr>
                <a:r>
                  <a:rPr lang="en-US" altLang="zh-CN" sz="2800" b="1">
                    <a:solidFill>
                      <a:schemeClr val="accent2"/>
                    </a:solidFill>
                    <a:latin typeface="Times New Roman" panose="02020603050405020304" pitchFamily="18" charset="0"/>
                    <a:ea typeface="黑体" panose="02010600030101010101" pitchFamily="2" charset="-122"/>
                  </a:rPr>
                  <a:t>O</a:t>
                </a:r>
              </a:p>
            </p:txBody>
          </p:sp>
        </p:grpSp>
        <p:grpSp>
          <p:nvGrpSpPr>
            <p:cNvPr id="56345" name="组合 56344"/>
            <p:cNvGrpSpPr/>
            <p:nvPr/>
          </p:nvGrpSpPr>
          <p:grpSpPr>
            <a:xfrm>
              <a:off x="5040" y="1440"/>
              <a:ext cx="288" cy="327"/>
              <a:chOff x="4800" y="1440"/>
              <a:chExt cx="288" cy="327"/>
            </a:xfrm>
          </p:grpSpPr>
          <p:sp>
            <p:nvSpPr>
              <p:cNvPr id="56346" name="椭圆 56345"/>
              <p:cNvSpPr/>
              <p:nvPr/>
            </p:nvSpPr>
            <p:spPr>
              <a:xfrm>
                <a:off x="4800" y="1440"/>
                <a:ext cx="288" cy="288"/>
              </a:xfrm>
              <a:prstGeom prst="ellipse">
                <a:avLst/>
              </a:prstGeom>
              <a:solidFill>
                <a:schemeClr val="folHlink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6347" name="文本框 56346"/>
              <p:cNvSpPr txBox="1"/>
              <p:nvPr/>
            </p:nvSpPr>
            <p:spPr>
              <a:xfrm>
                <a:off x="4800" y="1440"/>
                <a:ext cx="240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buClr>
                    <a:schemeClr val="bg1"/>
                  </a:buClr>
                </a:pPr>
                <a:r>
                  <a:rPr lang="en-US" altLang="zh-CN" sz="2800" b="1">
                    <a:solidFill>
                      <a:schemeClr val="accent2"/>
                    </a:solidFill>
                    <a:latin typeface="Times New Roman" panose="02020603050405020304" pitchFamily="18" charset="0"/>
                    <a:ea typeface="黑体" panose="02010600030101010101" pitchFamily="2" charset="-122"/>
                  </a:rPr>
                  <a:t>O</a:t>
                </a:r>
              </a:p>
            </p:txBody>
          </p:sp>
        </p:grpSp>
      </p:grpSp>
    </p:spTree>
    <p:controls>
      <p:control spid="56340" name="ShockwaveFlash1" r:id="rId2" imgW="1523880" imgH="1295280"/>
    </p:controls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P09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UBBLE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IP07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IP07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  <p:bldP spid="56326" grpId="0"/>
      <p:bldP spid="563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文本框 57345"/>
          <p:cNvSpPr txBox="1"/>
          <p:nvPr/>
        </p:nvSpPr>
        <p:spPr>
          <a:xfrm>
            <a:off x="457200" y="228600"/>
            <a:ext cx="1828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讨论</a:t>
            </a:r>
            <a:r>
              <a:rPr lang="en-US" altLang="zh-CN" sz="28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32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：</a:t>
            </a:r>
          </a:p>
        </p:txBody>
      </p:sp>
      <p:sp>
        <p:nvSpPr>
          <p:cNvPr id="57347" name="文本框 57346"/>
          <p:cNvSpPr txBox="1"/>
          <p:nvPr/>
        </p:nvSpPr>
        <p:spPr>
          <a:xfrm>
            <a:off x="533400" y="838200"/>
            <a:ext cx="57150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计算相对分子质量的方法是怎样的？应注意些什么问题？</a:t>
            </a:r>
            <a:endParaRPr lang="zh-CN" altLang="en-US" sz="28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8" name="文本框 57347"/>
          <p:cNvSpPr txBox="1"/>
          <p:nvPr/>
        </p:nvSpPr>
        <p:spPr>
          <a:xfrm>
            <a:off x="609600" y="1828800"/>
            <a:ext cx="7772400" cy="2930525"/>
          </a:xfrm>
          <a:prstGeom prst="rect">
            <a:avLst/>
          </a:prstGeom>
          <a:noFill/>
          <a:ln w="6350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注意</a:t>
            </a:r>
            <a:r>
              <a:rPr lang="zh-CN" altLang="en-US" sz="2800" b="1" dirty="0">
                <a:latin typeface="Times New Roman" panose="02020603050405020304" pitchFamily="18" charset="0"/>
              </a:rPr>
              <a:t>：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）正确书写化学式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solidFill>
                  <a:schemeClr val="bg2"/>
                </a:solidFill>
                <a:latin typeface="Times New Roman" panose="02020603050405020304" pitchFamily="18" charset="0"/>
              </a:rPr>
              <a:t>）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元素符号之间用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_____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号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元素符号与数字之间用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_____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号。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endParaRPr lang="zh-CN" altLang="en-US" sz="28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9" name="文本框 57348"/>
          <p:cNvSpPr txBox="1"/>
          <p:nvPr/>
        </p:nvSpPr>
        <p:spPr>
          <a:xfrm>
            <a:off x="3733800" y="3048000"/>
            <a:ext cx="990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“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+”</a:t>
            </a:r>
          </a:p>
        </p:txBody>
      </p:sp>
      <p:sp>
        <p:nvSpPr>
          <p:cNvPr id="57350" name="文本框 57349"/>
          <p:cNvSpPr txBox="1"/>
          <p:nvPr/>
        </p:nvSpPr>
        <p:spPr>
          <a:xfrm>
            <a:off x="1371600" y="3505200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“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华文细黑" pitchFamily="2" charset="-122"/>
              </a:rPr>
              <a:t>×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”</a:t>
            </a:r>
          </a:p>
        </p:txBody>
      </p:sp>
      <p:sp>
        <p:nvSpPr>
          <p:cNvPr id="57351" name="文本框 57350"/>
          <p:cNvSpPr txBox="1"/>
          <p:nvPr/>
        </p:nvSpPr>
        <p:spPr>
          <a:xfrm>
            <a:off x="609600" y="4191000"/>
            <a:ext cx="7696200" cy="1587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</a:rPr>
              <a:t>3)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化学式中的原子团作为一个整体，如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</a:rPr>
              <a:t>C a(OH)</a:t>
            </a:r>
            <a:r>
              <a:rPr lang="en-US" altLang="zh-CN" sz="2800" b="1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中的</a:t>
            </a:r>
            <a:r>
              <a:rPr lang="en-US" altLang="zh-CN" sz="2800" b="1">
                <a:solidFill>
                  <a:schemeClr val="bg2"/>
                </a:solidFill>
                <a:latin typeface="Times New Roman" panose="02020603050405020304" pitchFamily="18" charset="0"/>
              </a:rPr>
              <a:t>(OH)</a:t>
            </a:r>
            <a:r>
              <a:rPr lang="zh-CN" altLang="en-US" sz="2800" b="1">
                <a:solidFill>
                  <a:schemeClr val="bg2"/>
                </a:solidFill>
                <a:latin typeface="Times New Roman" panose="02020603050405020304" pitchFamily="18" charset="0"/>
              </a:rPr>
              <a:t>，</a:t>
            </a:r>
            <a:r>
              <a:rPr lang="zh-CN" altLang="en-US" sz="28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若含多个同种原子团时则把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（原子团的相对原子质量总和</a:t>
            </a:r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rPr>
              <a:t>×</a:t>
            </a: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原子团个数</a:t>
            </a:r>
            <a:r>
              <a:rPr lang="zh-CN" altLang="en-US" sz="2800" b="1" dirty="0">
                <a:latin typeface="Times New Roman" panose="02020603050405020304" pitchFamily="18" charset="0"/>
              </a:rPr>
              <a:t>。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pic>
        <p:nvPicPr>
          <p:cNvPr id="57352" name="图片 57351" descr="PE03166_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37450" y="836613"/>
            <a:ext cx="1606550" cy="16938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ICE0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P0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build="p"/>
      <p:bldP spid="57349" grpId="0"/>
      <p:bldP spid="57350" grpId="0"/>
      <p:bldP spid="573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文本框 61441"/>
          <p:cNvSpPr txBox="1"/>
          <p:nvPr/>
        </p:nvSpPr>
        <p:spPr>
          <a:xfrm>
            <a:off x="533400" y="2819400"/>
            <a:ext cx="79248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</a:pPr>
            <a:r>
              <a:rPr lang="zh-CN" altLang="en-US" sz="2800" b="1" dirty="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思考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:</a:t>
            </a:r>
          </a:p>
          <a:p>
            <a:pPr>
              <a:buClr>
                <a:schemeClr val="bg1"/>
              </a:buClr>
            </a:pP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1</a:t>
            </a:r>
            <a:r>
              <a:rPr lang="zh-CN" altLang="en-US" sz="2800" b="1" dirty="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、水是</a:t>
            </a:r>
            <a:r>
              <a:rPr lang="zh-CN" altLang="en-US" sz="2800" b="1" dirty="0">
                <a:solidFill>
                  <a:schemeClr val="bg2"/>
                </a:solidFill>
                <a:latin typeface="宋体" panose="02010600030101010101" pitchFamily="2" charset="-122"/>
              </a:rPr>
              <a:t>由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__________________</a:t>
            </a:r>
            <a:r>
              <a:rPr lang="zh-CN" altLang="en-US" sz="2800" b="1" dirty="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组成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.</a:t>
            </a:r>
          </a:p>
        </p:txBody>
      </p:sp>
      <p:grpSp>
        <p:nvGrpSpPr>
          <p:cNvPr id="61443" name="组合 61442"/>
          <p:cNvGrpSpPr/>
          <p:nvPr/>
        </p:nvGrpSpPr>
        <p:grpSpPr>
          <a:xfrm>
            <a:off x="0" y="533400"/>
            <a:ext cx="3067050" cy="2101850"/>
            <a:chOff x="144" y="528"/>
            <a:chExt cx="2098" cy="1516"/>
          </a:xfrm>
        </p:grpSpPr>
        <p:sp>
          <p:nvSpPr>
            <p:cNvPr id="61444" name="云形标注 61443"/>
            <p:cNvSpPr/>
            <p:nvPr/>
          </p:nvSpPr>
          <p:spPr>
            <a:xfrm rot="11788950">
              <a:off x="144" y="528"/>
              <a:ext cx="1909" cy="1516"/>
            </a:xfrm>
            <a:prstGeom prst="cloudCallout">
              <a:avLst>
                <a:gd name="adj1" fmla="val -44060"/>
                <a:gd name="adj2" fmla="val 66829"/>
              </a:avLst>
            </a:prstGeom>
            <a:solidFill>
              <a:srgbClr val="C0C0C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rot="10800000"/>
            <a:lstStyle/>
            <a:p>
              <a:pPr algn="ctr" fontAlgn="ctr">
                <a:buClr>
                  <a:schemeClr val="bg1"/>
                </a:buClr>
              </a:pPr>
              <a:endParaRPr lang="zh-CN" altLang="en-US" sz="3600" dirty="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endParaRPr>
            </a:p>
          </p:txBody>
        </p:sp>
        <p:sp>
          <p:nvSpPr>
            <p:cNvPr id="61445" name="文本框 61444"/>
            <p:cNvSpPr txBox="1"/>
            <p:nvPr/>
          </p:nvSpPr>
          <p:spPr>
            <a:xfrm>
              <a:off x="240" y="1151"/>
              <a:ext cx="2002" cy="46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fontAlgn="ctr">
                <a:buClr>
                  <a:schemeClr val="bg1"/>
                </a:buClr>
              </a:pPr>
              <a:r>
                <a:rPr lang="zh-CN" altLang="en-US" sz="3600" dirty="0">
                  <a:solidFill>
                    <a:srgbClr val="0000FF"/>
                  </a:solidFill>
                  <a:latin typeface="Times New Roman" panose="02020603050405020304" pitchFamily="18" charset="0"/>
                  <a:ea typeface="华文细黑" pitchFamily="2" charset="-122"/>
                </a:rPr>
                <a:t>什么是元素？</a:t>
              </a:r>
              <a:endParaRPr lang="zh-CN" altLang="en-US" sz="3600">
                <a:solidFill>
                  <a:srgbClr val="0000FF"/>
                </a:solidFill>
                <a:latin typeface="Times New Roman" panose="02020603050405020304" pitchFamily="18" charset="0"/>
                <a:ea typeface="华文细黑" pitchFamily="2" charset="-122"/>
              </a:endParaRPr>
            </a:p>
          </p:txBody>
        </p:sp>
      </p:grpSp>
      <p:grpSp>
        <p:nvGrpSpPr>
          <p:cNvPr id="61446" name="组合 61445"/>
          <p:cNvGrpSpPr/>
          <p:nvPr/>
        </p:nvGrpSpPr>
        <p:grpSpPr>
          <a:xfrm>
            <a:off x="4267200" y="0"/>
            <a:ext cx="5181600" cy="1447800"/>
            <a:chOff x="2544" y="960"/>
            <a:chExt cx="3215" cy="912"/>
          </a:xfrm>
        </p:grpSpPr>
        <p:sp>
          <p:nvSpPr>
            <p:cNvPr id="61447" name="圆角矩形标注 61446"/>
            <p:cNvSpPr/>
            <p:nvPr/>
          </p:nvSpPr>
          <p:spPr>
            <a:xfrm>
              <a:off x="2544" y="960"/>
              <a:ext cx="3072" cy="912"/>
            </a:xfrm>
            <a:prstGeom prst="wedgeRoundRectCallout">
              <a:avLst>
                <a:gd name="adj1" fmla="val -82097"/>
                <a:gd name="adj2" fmla="val 69407"/>
                <a:gd name="adj3" fmla="val 16667"/>
              </a:avLst>
            </a:pr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pPr algn="ctr" fontAlgn="ctr">
                <a:buClr>
                  <a:schemeClr val="bg1"/>
                </a:buClr>
              </a:pPr>
              <a:endParaRPr lang="zh-CN" altLang="en-US" sz="3600" dirty="0">
                <a:solidFill>
                  <a:schemeClr val="accent2"/>
                </a:solidFill>
                <a:latin typeface="Times New Roman" panose="02020603050405020304" pitchFamily="18" charset="0"/>
                <a:ea typeface="华文细黑" pitchFamily="2" charset="-122"/>
              </a:endParaRPr>
            </a:p>
          </p:txBody>
        </p:sp>
        <p:sp>
          <p:nvSpPr>
            <p:cNvPr id="61448" name="文本框 61447"/>
            <p:cNvSpPr txBox="1"/>
            <p:nvPr/>
          </p:nvSpPr>
          <p:spPr>
            <a:xfrm>
              <a:off x="2640" y="1056"/>
              <a:ext cx="3119" cy="7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ctr">
                <a:buClr>
                  <a:schemeClr val="bg1"/>
                </a:buClr>
              </a:pPr>
              <a:r>
                <a:rPr lang="zh-CN" altLang="en-US" sz="3600" dirty="0">
                  <a:solidFill>
                    <a:srgbClr val="FF0000"/>
                  </a:solidFill>
                  <a:latin typeface="Times New Roman" panose="02020603050405020304" pitchFamily="18" charset="0"/>
                  <a:ea typeface="华文细黑" pitchFamily="2" charset="-122"/>
                </a:rPr>
                <a:t>元素是具有相同核电</a:t>
              </a:r>
            </a:p>
            <a:p>
              <a:pPr fontAlgn="ctr">
                <a:buClr>
                  <a:schemeClr val="bg1"/>
                </a:buClr>
              </a:pPr>
              <a:r>
                <a:rPr lang="zh-CN" altLang="en-US" sz="3600" dirty="0">
                  <a:solidFill>
                    <a:srgbClr val="FF0000"/>
                  </a:solidFill>
                  <a:latin typeface="Times New Roman" panose="02020603050405020304" pitchFamily="18" charset="0"/>
                  <a:ea typeface="华文细黑" pitchFamily="2" charset="-122"/>
                </a:rPr>
                <a:t>荷数的一类原子的总称</a:t>
              </a:r>
              <a:endParaRPr lang="zh-CN" altLang="en-US" sz="3600">
                <a:solidFill>
                  <a:srgbClr val="FF0000"/>
                </a:solidFill>
                <a:latin typeface="Times New Roman" panose="02020603050405020304" pitchFamily="18" charset="0"/>
                <a:ea typeface="华文细黑" pitchFamily="2" charset="-122"/>
              </a:endParaRPr>
            </a:p>
          </p:txBody>
        </p:sp>
      </p:grpSp>
      <p:sp>
        <p:nvSpPr>
          <p:cNvPr id="61449" name="文本框 61448"/>
          <p:cNvSpPr txBox="1"/>
          <p:nvPr/>
        </p:nvSpPr>
        <p:spPr>
          <a:xfrm>
            <a:off x="2268538" y="3068638"/>
            <a:ext cx="28194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>
                <a:solidFill>
                  <a:srgbClr val="009900"/>
                </a:solidFill>
                <a:latin typeface="宋体" panose="02010600030101010101" pitchFamily="2" charset="-122"/>
              </a:rPr>
              <a:t>氢</a:t>
            </a:r>
            <a:r>
              <a:rPr lang="zh-CN" altLang="en-US" sz="2800" b="1" dirty="0">
                <a:solidFill>
                  <a:srgbClr val="0099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元素与氧元素</a:t>
            </a:r>
            <a:endParaRPr lang="zh-CN" altLang="en-US" sz="2800" b="1">
              <a:solidFill>
                <a:srgbClr val="009900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61450" name="文本框 61449"/>
          <p:cNvSpPr txBox="1"/>
          <p:nvPr/>
        </p:nvSpPr>
        <p:spPr>
          <a:xfrm>
            <a:off x="533400" y="3810000"/>
            <a:ext cx="7696200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</a:pP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2</a:t>
            </a:r>
            <a:r>
              <a:rPr lang="zh-CN" altLang="en-US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、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H</a:t>
            </a:r>
            <a:r>
              <a:rPr lang="en-US" altLang="zh-CN" sz="2800" b="1" baseline="-2500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2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O</a:t>
            </a:r>
            <a:r>
              <a:rPr lang="zh-CN" altLang="en-US" sz="2800" b="1" dirty="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的相对分子质量为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18,</a:t>
            </a:r>
            <a:r>
              <a:rPr lang="zh-CN" altLang="en-US" sz="2800" b="1" dirty="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则水中氢元素的质量占多少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?</a:t>
            </a:r>
            <a:r>
              <a:rPr lang="zh-CN" altLang="en-US" sz="2800" b="1" dirty="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氧元素的质量又占多少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?</a:t>
            </a:r>
            <a:r>
              <a:rPr lang="zh-CN" altLang="en-US" sz="2800" b="1" dirty="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那么水中氢元素质量与氧元素的质量比为多少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?</a:t>
            </a:r>
          </a:p>
        </p:txBody>
      </p:sp>
      <p:sp>
        <p:nvSpPr>
          <p:cNvPr id="61451" name="文本框 61450"/>
          <p:cNvSpPr txBox="1"/>
          <p:nvPr/>
        </p:nvSpPr>
        <p:spPr>
          <a:xfrm>
            <a:off x="457200" y="5410200"/>
            <a:ext cx="7543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</a:pPr>
            <a:r>
              <a:rPr lang="zh-CN" altLang="en-US" sz="2800" b="1" dirty="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例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3</a:t>
            </a:r>
            <a:r>
              <a:rPr lang="zh-CN" altLang="en-US" sz="2800" b="1" dirty="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：计算水中氢元素质量与氧元素的质量比</a:t>
            </a:r>
            <a:endParaRPr lang="zh-CN" altLang="en-US" sz="2000" b="1">
              <a:solidFill>
                <a:schemeClr val="bg2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P07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build="p"/>
      <p:bldP spid="61449" grpId="0"/>
      <p:bldP spid="61450" grpId="0"/>
      <p:bldP spid="614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文本框 62466"/>
          <p:cNvSpPr txBox="1"/>
          <p:nvPr/>
        </p:nvSpPr>
        <p:spPr>
          <a:xfrm>
            <a:off x="381000" y="533400"/>
            <a:ext cx="5791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endParaRPr lang="zh-CN" altLang="en-US" sz="3600" dirty="0">
              <a:solidFill>
                <a:schemeClr val="accent2"/>
              </a:solidFill>
              <a:latin typeface="Times New Roman" panose="02020603050405020304" pitchFamily="18" charset="0"/>
              <a:ea typeface="华文细黑" pitchFamily="2" charset="-122"/>
            </a:endParaRPr>
          </a:p>
        </p:txBody>
      </p:sp>
      <p:sp>
        <p:nvSpPr>
          <p:cNvPr id="62468" name="文本框 62467"/>
          <p:cNvSpPr txBox="1"/>
          <p:nvPr/>
        </p:nvSpPr>
        <p:spPr>
          <a:xfrm>
            <a:off x="0" y="0"/>
            <a:ext cx="9144000" cy="180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</a:pPr>
            <a:r>
              <a:rPr lang="zh-CN" altLang="en-US" sz="2800" b="1" dirty="0">
                <a:latin typeface="黑体" panose="02010600030101010101" pitchFamily="2" charset="-122"/>
                <a:ea typeface="黑体" panose="02010600030101010101" pitchFamily="2" charset="-122"/>
              </a:rPr>
              <a:t>分析：</a:t>
            </a:r>
          </a:p>
          <a:p>
            <a:pPr>
              <a:buClr>
                <a:schemeClr val="bg1"/>
              </a:buClr>
            </a:pP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1</a:t>
            </a:r>
            <a:r>
              <a:rPr lang="zh-CN" altLang="en-US" sz="2800" b="1" dirty="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、水由大量水分子构成。</a:t>
            </a:r>
          </a:p>
          <a:p>
            <a:pPr>
              <a:buClr>
                <a:schemeClr val="bg1"/>
              </a:buClr>
            </a:pP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、水中氢元素质量是指所有水分子中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H</a:t>
            </a:r>
            <a:r>
              <a:rPr lang="zh-CN" altLang="en-US" sz="2800" b="1" dirty="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原子的质量总和。</a:t>
            </a:r>
          </a:p>
          <a:p>
            <a:pPr>
              <a:buClr>
                <a:schemeClr val="bg1"/>
              </a:buClr>
            </a:pPr>
            <a:r>
              <a:rPr lang="zh-CN" altLang="en-US" sz="2800" b="1" dirty="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  水中氧元素质量是指所有水分子中</a:t>
            </a:r>
            <a:r>
              <a:rPr lang="en-US" altLang="zh-CN" sz="2800" b="1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O</a:t>
            </a:r>
            <a:r>
              <a:rPr lang="zh-CN" altLang="en-US" sz="2800" b="1" dirty="0">
                <a:solidFill>
                  <a:schemeClr val="bg2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原子的质量总和。</a:t>
            </a:r>
          </a:p>
        </p:txBody>
      </p:sp>
    </p:spTree>
    <p:controls>
      <p:control spid="88065" name="ShockwaveFlash1" r:id="rId2" imgW="9142857" imgH="3600000"/>
    </p:controls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build="p"/>
    </p:bldLst>
  </p:timing>
</p:sld>
</file>

<file path=ppt/theme/theme1.xml><?xml version="1.0" encoding="utf-8"?>
<a:theme xmlns:a="http://schemas.openxmlformats.org/drawingml/2006/main" name="MS_CN_BriefOfMedicineIndustry001-10_medi1[1]">
  <a:themeElements>
    <a:clrScheme name="">
      <a:dk1>
        <a:srgbClr val="EAEAEA"/>
      </a:dk1>
      <a:lt1>
        <a:srgbClr val="6600FF"/>
      </a:lt1>
      <a:dk2>
        <a:srgbClr val="FFCC66"/>
      </a:dk2>
      <a:lt2>
        <a:srgbClr val="200B5B"/>
      </a:lt2>
      <a:accent1>
        <a:srgbClr val="EEB00B"/>
      </a:accent1>
      <a:accent2>
        <a:srgbClr val="6600CC"/>
      </a:accent2>
      <a:accent3>
        <a:srgbClr val="B9AAFF"/>
      </a:accent3>
      <a:accent4>
        <a:srgbClr val="CACACA"/>
      </a:accent4>
      <a:accent5>
        <a:srgbClr val="F5D4AA"/>
      </a:accent5>
      <a:accent6>
        <a:srgbClr val="5B00B7"/>
      </a:accent6>
      <a:hlink>
        <a:srgbClr val="FF33CC"/>
      </a:hlink>
      <a:folHlink>
        <a:srgbClr val="CC99FF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EAEAEA"/>
        </a:dk1>
        <a:lt1>
          <a:srgbClr val="6600FF"/>
        </a:lt1>
        <a:dk2>
          <a:srgbClr val="FFCC66"/>
        </a:dk2>
        <a:lt2>
          <a:srgbClr val="200B5B"/>
        </a:lt2>
        <a:accent1>
          <a:srgbClr val="EEB00B"/>
        </a:accent1>
        <a:accent2>
          <a:srgbClr val="6600CC"/>
        </a:accent2>
        <a:accent3>
          <a:srgbClr val="B9AAFF"/>
        </a:accent3>
        <a:accent4>
          <a:srgbClr val="CACACA"/>
        </a:accent4>
        <a:accent5>
          <a:srgbClr val="F5D4AA"/>
        </a:accent5>
        <a:accent6>
          <a:srgbClr val="5B00B7"/>
        </a:accent6>
        <a:hlink>
          <a:srgbClr val="FF33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303030"/>
        </a:accent4>
        <a:accent5>
          <a:srgbClr val="FBE8C0"/>
        </a:accent5>
        <a:accent6>
          <a:srgbClr val="E5B7B7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1E1E1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000000"/>
        </a:lt1>
        <a:dk2>
          <a:srgbClr val="FFCC00"/>
        </a:dk2>
        <a:lt2>
          <a:srgbClr val="3300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CDCAF"/>
        </a:accent4>
        <a:accent5>
          <a:srgbClr val="FFCAAA"/>
        </a:accent5>
        <a:accent6>
          <a:srgbClr val="2D0089"/>
        </a:accent6>
        <a:hlink>
          <a:srgbClr val="FF6633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DDDDDD"/>
        </a:dk1>
        <a:lt1>
          <a:srgbClr val="996600"/>
        </a:lt1>
        <a:dk2>
          <a:srgbClr val="FFCC66"/>
        </a:dk2>
        <a:lt2>
          <a:srgbClr val="333300"/>
        </a:lt2>
        <a:accent1>
          <a:srgbClr val="EEB00B"/>
        </a:accent1>
        <a:accent2>
          <a:srgbClr val="330099"/>
        </a:accent2>
        <a:accent3>
          <a:srgbClr val="CAB9AA"/>
        </a:accent3>
        <a:accent4>
          <a:srgbClr val="BEBEBE"/>
        </a:accent4>
        <a:accent5>
          <a:srgbClr val="F5D4AA"/>
        </a:accent5>
        <a:accent6>
          <a:srgbClr val="2D0089"/>
        </a:accent6>
        <a:hlink>
          <a:srgbClr val="FF6633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999933"/>
        </a:lt1>
        <a:dk2>
          <a:srgbClr val="FFFF66"/>
        </a:dk2>
        <a:lt2>
          <a:srgbClr val="003300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CDCAF"/>
        </a:accent4>
        <a:accent5>
          <a:srgbClr val="E2CAAA"/>
        </a:accent5>
        <a:accent6>
          <a:srgbClr val="2D0089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FDEF3"/>
      </a:accent1>
      <a:accent2>
        <a:srgbClr val="333399"/>
      </a:accent2>
      <a:accent3>
        <a:srgbClr val="FFFFFF"/>
      </a:accent3>
      <a:accent4>
        <a:srgbClr val="000000"/>
      </a:accent4>
      <a:accent5>
        <a:srgbClr val="E3EBF8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3EBF8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1276</Words>
  <Application>Microsoft Office PowerPoint</Application>
  <PresentationFormat>全屏显示(4:3)</PresentationFormat>
  <Paragraphs>142</Paragraphs>
  <Slides>16</Slides>
  <Notes>0</Notes>
  <HiddenSlides>0</HiddenSlides>
  <MMClips>1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MS_CN_BriefOfMedicineIndustry001-10_medi1[1]</vt:lpstr>
      <vt:lpstr>自定义设计方案</vt:lpstr>
      <vt:lpstr>第四单元  自然界的水 课题4 化学式计算   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有关相对分子质量的计算</vt:lpstr>
      <vt:lpstr>有关相对分子质量的计算</vt:lpstr>
      <vt:lpstr>回归生活</vt:lpstr>
      <vt:lpstr>幻灯片 15</vt:lpstr>
      <vt:lpstr>幻灯片 16</vt:lpstr>
    </vt:vector>
  </TitlesOfParts>
  <Company>Windows7 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Windows7</dc:creator>
  <cp:lastModifiedBy>Administrator</cp:lastModifiedBy>
  <cp:revision>143</cp:revision>
  <dcterms:created xsi:type="dcterms:W3CDTF">2014-09-15T14:54:00Z</dcterms:created>
  <dcterms:modified xsi:type="dcterms:W3CDTF">2018-10-17T23:40:16Z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