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4" r:id="rId2"/>
    <p:sldId id="256" r:id="rId3"/>
    <p:sldId id="284" r:id="rId4"/>
    <p:sldId id="285" r:id="rId5"/>
    <p:sldId id="286" r:id="rId6"/>
    <p:sldId id="287" r:id="rId7"/>
    <p:sldId id="288" r:id="rId8"/>
    <p:sldId id="290" r:id="rId9"/>
    <p:sldId id="291" r:id="rId10"/>
    <p:sldId id="283" r:id="rId11"/>
    <p:sldId id="267" r:id="rId12"/>
    <p:sldId id="262" r:id="rId13"/>
    <p:sldId id="263" r:id="rId14"/>
    <p:sldId id="264" r:id="rId15"/>
    <p:sldId id="261" r:id="rId16"/>
    <p:sldId id="265" r:id="rId17"/>
    <p:sldId id="266" r:id="rId18"/>
    <p:sldId id="269" r:id="rId19"/>
    <p:sldId id="268" r:id="rId20"/>
    <p:sldId id="270" r:id="rId21"/>
    <p:sldId id="257" r:id="rId22"/>
    <p:sldId id="271" r:id="rId23"/>
    <p:sldId id="272" r:id="rId24"/>
    <p:sldId id="273" r:id="rId25"/>
    <p:sldId id="274" r:id="rId26"/>
    <p:sldId id="292" r:id="rId27"/>
    <p:sldId id="295" r:id="rId28"/>
    <p:sldId id="275" r:id="rId29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D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2017/10/31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xjp.mp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hlinkClick r:id="rId2" action="ppaction://hlinkfile"/>
          </p:cNvPr>
          <p:cNvSpPr/>
          <p:nvPr/>
        </p:nvSpPr>
        <p:spPr>
          <a:xfrm>
            <a:off x="3517751" y="2678654"/>
            <a:ext cx="5185185" cy="161364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0" b="1" dirty="0" smtClean="0">
                <a:solidFill>
                  <a:srgbClr val="0000FF"/>
                </a:solidFill>
              </a:rPr>
              <a:t>一段视频</a:t>
            </a:r>
            <a:endParaRPr lang="zh-CN" altLang="en-US" sz="8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3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流程图: 可选过程 4"/>
          <p:cNvSpPr/>
          <p:nvPr/>
        </p:nvSpPr>
        <p:spPr>
          <a:xfrm>
            <a:off x="668655" y="1478915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研究团队</a:t>
            </a:r>
          </a:p>
        </p:txBody>
      </p:sp>
      <p:graphicFrame>
        <p:nvGraphicFramePr>
          <p:cNvPr id="12" name="表格 11"/>
          <p:cNvGraphicFramePr/>
          <p:nvPr>
            <p:extLst>
              <p:ext uri="{D42A27DB-BD31-4B8C-83A1-F6EECF244321}">
                <p14:modId xmlns:p14="http://schemas.microsoft.com/office/powerpoint/2010/main" val="3831292402"/>
              </p:ext>
            </p:extLst>
          </p:nvPr>
        </p:nvGraphicFramePr>
        <p:xfrm>
          <a:off x="3094094" y="306145"/>
          <a:ext cx="7794625" cy="616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25"/>
                <a:gridCol w="4175760"/>
                <a:gridCol w="1744980"/>
                <a:gridCol w="1178560"/>
              </a:tblGrid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/>
                        <a:t>序号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研究人员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所在单位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备注</a:t>
                      </a:r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史建昌、张用军、冯连静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教育中心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/>
                        <a:t>张辉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一小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>
                          <a:sym typeface="+mn-ea"/>
                        </a:rPr>
                        <a:t>赵春萍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三小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>
                          <a:sym typeface="+mn-ea"/>
                        </a:rPr>
                        <a:t>张倩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史庄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/>
                        <a:t>赵洁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东棘坨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>
                          <a:sym typeface="+mn-ea"/>
                        </a:rPr>
                        <a:t>赵中芳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东魏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/>
                        <a:t>吕顺静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东塘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 dirty="0" smtClean="0"/>
                        <a:t>8</a:t>
                      </a:r>
                      <a:endParaRPr lang="en-US" altLang="zh-C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李文华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张子铺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 dirty="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/>
                        <a:t>刘淑新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宁河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 dirty="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 dirty="0" smtClean="0"/>
                        <a:t>10</a:t>
                      </a:r>
                      <a:endParaRPr lang="en-US" altLang="zh-C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王玉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冯庄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3" name="内容占位符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5" name="流程图: 可选过程 4"/>
          <p:cNvSpPr/>
          <p:nvPr/>
        </p:nvSpPr>
        <p:spPr>
          <a:xfrm>
            <a:off x="3440430" y="1792605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3002915" y="2646045"/>
            <a:ext cx="733425" cy="185420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上箭头标注 6"/>
          <p:cNvSpPr/>
          <p:nvPr/>
        </p:nvSpPr>
        <p:spPr>
          <a:xfrm>
            <a:off x="2284730" y="450024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8" name="上箭头标注 7"/>
          <p:cNvSpPr/>
          <p:nvPr/>
        </p:nvSpPr>
        <p:spPr>
          <a:xfrm>
            <a:off x="3884295" y="450024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9" name="上箭头标注 8"/>
          <p:cNvSpPr/>
          <p:nvPr/>
        </p:nvSpPr>
        <p:spPr>
          <a:xfrm>
            <a:off x="5544820" y="450024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10" name="直接连接符 9"/>
          <p:cNvCxnSpPr>
            <a:endCxn id="8" idx="0"/>
          </p:cNvCxnSpPr>
          <p:nvPr/>
        </p:nvCxnSpPr>
        <p:spPr>
          <a:xfrm>
            <a:off x="4386580" y="2665095"/>
            <a:ext cx="223520" cy="183515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endCxn id="9" idx="0"/>
          </p:cNvCxnSpPr>
          <p:nvPr/>
        </p:nvCxnSpPr>
        <p:spPr>
          <a:xfrm>
            <a:off x="4977130" y="2665095"/>
            <a:ext cx="1293495" cy="183515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5112385" y="657225"/>
            <a:ext cx="23164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zh-CN" sz="2800">
                <a:solidFill>
                  <a:srgbClr val="FFFF00"/>
                </a:solidFill>
                <a:sym typeface="+mn-ea"/>
              </a:rPr>
              <a:t>从发起校方面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5" name="流程图: 可选过程 4"/>
          <p:cNvSpPr/>
          <p:nvPr/>
        </p:nvSpPr>
        <p:spPr>
          <a:xfrm>
            <a:off x="3440430" y="1792605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3002915" y="2646045"/>
            <a:ext cx="733425" cy="185420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上箭头标注 6"/>
          <p:cNvSpPr/>
          <p:nvPr/>
        </p:nvSpPr>
        <p:spPr>
          <a:xfrm>
            <a:off x="2284730" y="450024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8" name="上箭头标注 7"/>
          <p:cNvSpPr/>
          <p:nvPr/>
        </p:nvSpPr>
        <p:spPr>
          <a:xfrm>
            <a:off x="3884295" y="450024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9" name="上箭头标注 8"/>
          <p:cNvSpPr/>
          <p:nvPr/>
        </p:nvSpPr>
        <p:spPr>
          <a:xfrm>
            <a:off x="5544820" y="450024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10" name="直接连接符 9"/>
          <p:cNvCxnSpPr>
            <a:endCxn id="8" idx="0"/>
          </p:cNvCxnSpPr>
          <p:nvPr/>
        </p:nvCxnSpPr>
        <p:spPr>
          <a:xfrm>
            <a:off x="4386580" y="2665095"/>
            <a:ext cx="223520" cy="183515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endCxn id="9" idx="0"/>
          </p:cNvCxnSpPr>
          <p:nvPr/>
        </p:nvCxnSpPr>
        <p:spPr>
          <a:xfrm>
            <a:off x="4977130" y="2665095"/>
            <a:ext cx="1293495" cy="183515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流程图: 可选过程 1"/>
          <p:cNvSpPr/>
          <p:nvPr/>
        </p:nvSpPr>
        <p:spPr>
          <a:xfrm>
            <a:off x="8320405" y="1764665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7882890" y="2618105"/>
            <a:ext cx="733425" cy="185420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上箭头标注 11"/>
          <p:cNvSpPr/>
          <p:nvPr/>
        </p:nvSpPr>
        <p:spPr>
          <a:xfrm>
            <a:off x="7164705" y="447230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13" name="上箭头标注 12"/>
          <p:cNvSpPr/>
          <p:nvPr/>
        </p:nvSpPr>
        <p:spPr>
          <a:xfrm>
            <a:off x="8764270" y="447230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14" name="上箭头标注 13"/>
          <p:cNvSpPr/>
          <p:nvPr/>
        </p:nvSpPr>
        <p:spPr>
          <a:xfrm>
            <a:off x="10424795" y="447230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15" name="直接连接符 14"/>
          <p:cNvCxnSpPr>
            <a:endCxn id="13" idx="0"/>
          </p:cNvCxnSpPr>
          <p:nvPr/>
        </p:nvCxnSpPr>
        <p:spPr>
          <a:xfrm>
            <a:off x="9266555" y="2637155"/>
            <a:ext cx="223520" cy="183515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endCxn id="14" idx="0"/>
          </p:cNvCxnSpPr>
          <p:nvPr/>
        </p:nvCxnSpPr>
        <p:spPr>
          <a:xfrm>
            <a:off x="9857105" y="2637155"/>
            <a:ext cx="1293495" cy="183515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5459095" y="2247265"/>
            <a:ext cx="2588260" cy="0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5112385" y="657225"/>
            <a:ext cx="23164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zh-CN" sz="2800">
                <a:solidFill>
                  <a:srgbClr val="FFFF00"/>
                </a:solidFill>
                <a:sym typeface="+mn-ea"/>
              </a:rPr>
              <a:t>从发起校方面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5" name="流程图: 可选过程 4"/>
          <p:cNvSpPr/>
          <p:nvPr/>
        </p:nvSpPr>
        <p:spPr>
          <a:xfrm>
            <a:off x="3440430" y="1792605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6" name="直接连接符 5"/>
          <p:cNvCxnSpPr>
            <a:endCxn id="7" idx="0"/>
          </p:cNvCxnSpPr>
          <p:nvPr/>
        </p:nvCxnSpPr>
        <p:spPr>
          <a:xfrm flipH="1" flipV="1">
            <a:off x="2115820" y="1824990"/>
            <a:ext cx="1324610" cy="15684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上箭头标注 6"/>
          <p:cNvSpPr/>
          <p:nvPr/>
        </p:nvSpPr>
        <p:spPr>
          <a:xfrm rot="6060000">
            <a:off x="955040" y="129730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8" name="上箭头标注 7"/>
          <p:cNvSpPr/>
          <p:nvPr/>
        </p:nvSpPr>
        <p:spPr>
          <a:xfrm rot="4620000">
            <a:off x="1107440" y="2887980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9" name="上箭头标注 8"/>
          <p:cNvSpPr/>
          <p:nvPr/>
        </p:nvSpPr>
        <p:spPr>
          <a:xfrm>
            <a:off x="2254250" y="396303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10" name="直接连接符 9"/>
          <p:cNvCxnSpPr>
            <a:endCxn id="8" idx="0"/>
          </p:cNvCxnSpPr>
          <p:nvPr/>
        </p:nvCxnSpPr>
        <p:spPr>
          <a:xfrm flipH="1">
            <a:off x="2265045" y="2445385"/>
            <a:ext cx="1170940" cy="78613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endCxn id="9" idx="0"/>
          </p:cNvCxnSpPr>
          <p:nvPr/>
        </p:nvCxnSpPr>
        <p:spPr>
          <a:xfrm flipH="1">
            <a:off x="2980055" y="2642870"/>
            <a:ext cx="569595" cy="132016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流程图: 可选过程 1"/>
          <p:cNvSpPr/>
          <p:nvPr/>
        </p:nvSpPr>
        <p:spPr>
          <a:xfrm>
            <a:off x="8320405" y="1764665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3" name="直接连接符 2"/>
          <p:cNvCxnSpPr>
            <a:endCxn id="12" idx="0"/>
          </p:cNvCxnSpPr>
          <p:nvPr/>
        </p:nvCxnSpPr>
        <p:spPr>
          <a:xfrm>
            <a:off x="9818370" y="2637155"/>
            <a:ext cx="858520" cy="132588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上箭头标注 11"/>
          <p:cNvSpPr/>
          <p:nvPr/>
        </p:nvSpPr>
        <p:spPr>
          <a:xfrm>
            <a:off x="9951085" y="396303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13" name="上箭头标注 12"/>
          <p:cNvSpPr/>
          <p:nvPr/>
        </p:nvSpPr>
        <p:spPr>
          <a:xfrm rot="17040000">
            <a:off x="10647045" y="2345690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14" name="上箭头标注 13"/>
          <p:cNvSpPr/>
          <p:nvPr/>
        </p:nvSpPr>
        <p:spPr>
          <a:xfrm rot="15420000">
            <a:off x="10778490" y="73215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15" name="直接连接符 14"/>
          <p:cNvCxnSpPr>
            <a:stCxn id="2" idx="3"/>
            <a:endCxn id="13" idx="0"/>
          </p:cNvCxnSpPr>
          <p:nvPr/>
        </p:nvCxnSpPr>
        <p:spPr>
          <a:xfrm>
            <a:off x="10215880" y="2200910"/>
            <a:ext cx="727075" cy="48069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endCxn id="14" idx="0"/>
          </p:cNvCxnSpPr>
          <p:nvPr/>
        </p:nvCxnSpPr>
        <p:spPr>
          <a:xfrm flipV="1">
            <a:off x="10112375" y="1274445"/>
            <a:ext cx="960120" cy="48514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5459095" y="2247265"/>
            <a:ext cx="2588260" cy="0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流程图: 可选过程 17"/>
          <p:cNvSpPr/>
          <p:nvPr/>
        </p:nvSpPr>
        <p:spPr>
          <a:xfrm>
            <a:off x="5805170" y="3843020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19" name="直接箭头连接符 18"/>
          <p:cNvCxnSpPr>
            <a:endCxn id="18" idx="0"/>
          </p:cNvCxnSpPr>
          <p:nvPr/>
        </p:nvCxnSpPr>
        <p:spPr>
          <a:xfrm>
            <a:off x="5218430" y="2637155"/>
            <a:ext cx="1534795" cy="1205865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18" idx="0"/>
          </p:cNvCxnSpPr>
          <p:nvPr/>
        </p:nvCxnSpPr>
        <p:spPr>
          <a:xfrm flipV="1">
            <a:off x="6753225" y="2637155"/>
            <a:ext cx="1640205" cy="1205865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上箭头标注 20"/>
          <p:cNvSpPr/>
          <p:nvPr/>
        </p:nvSpPr>
        <p:spPr>
          <a:xfrm>
            <a:off x="4713605" y="549084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22" name="上箭头标注 21"/>
          <p:cNvSpPr/>
          <p:nvPr/>
        </p:nvSpPr>
        <p:spPr>
          <a:xfrm>
            <a:off x="7094220" y="549084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23" name="直接连接符 22"/>
          <p:cNvCxnSpPr>
            <a:endCxn id="22" idx="0"/>
          </p:cNvCxnSpPr>
          <p:nvPr/>
        </p:nvCxnSpPr>
        <p:spPr>
          <a:xfrm>
            <a:off x="7461885" y="4715510"/>
            <a:ext cx="358140" cy="77533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endCxn id="21" idx="0"/>
          </p:cNvCxnSpPr>
          <p:nvPr/>
        </p:nvCxnSpPr>
        <p:spPr>
          <a:xfrm flipH="1">
            <a:off x="5439410" y="4715510"/>
            <a:ext cx="608330" cy="77533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112385" y="657225"/>
            <a:ext cx="23164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2800">
                <a:solidFill>
                  <a:srgbClr val="FFFF00"/>
                </a:solidFill>
                <a:sym typeface="+mn-ea"/>
              </a:rPr>
              <a:t>从发起校方面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5" name="流程图: 可选过程 4"/>
          <p:cNvSpPr/>
          <p:nvPr/>
        </p:nvSpPr>
        <p:spPr>
          <a:xfrm>
            <a:off x="3440430" y="1792605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6" name="直接连接符 5"/>
          <p:cNvCxnSpPr>
            <a:endCxn id="7" idx="0"/>
          </p:cNvCxnSpPr>
          <p:nvPr/>
        </p:nvCxnSpPr>
        <p:spPr>
          <a:xfrm flipH="1" flipV="1">
            <a:off x="2115820" y="1824990"/>
            <a:ext cx="1324610" cy="15684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上箭头标注 6"/>
          <p:cNvSpPr/>
          <p:nvPr/>
        </p:nvSpPr>
        <p:spPr>
          <a:xfrm rot="6060000">
            <a:off x="955040" y="129730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8" name="上箭头标注 7"/>
          <p:cNvSpPr/>
          <p:nvPr/>
        </p:nvSpPr>
        <p:spPr>
          <a:xfrm rot="4620000">
            <a:off x="1107440" y="2887980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9" name="上箭头标注 8"/>
          <p:cNvSpPr/>
          <p:nvPr/>
        </p:nvSpPr>
        <p:spPr>
          <a:xfrm>
            <a:off x="2254250" y="396303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10" name="直接连接符 9"/>
          <p:cNvCxnSpPr>
            <a:endCxn id="8" idx="0"/>
          </p:cNvCxnSpPr>
          <p:nvPr/>
        </p:nvCxnSpPr>
        <p:spPr>
          <a:xfrm flipH="1">
            <a:off x="2265045" y="2445385"/>
            <a:ext cx="1170940" cy="78613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endCxn id="9" idx="0"/>
          </p:cNvCxnSpPr>
          <p:nvPr/>
        </p:nvCxnSpPr>
        <p:spPr>
          <a:xfrm flipH="1">
            <a:off x="2980055" y="2642870"/>
            <a:ext cx="569595" cy="132016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流程图: 可选过程 1"/>
          <p:cNvSpPr/>
          <p:nvPr/>
        </p:nvSpPr>
        <p:spPr>
          <a:xfrm>
            <a:off x="8320405" y="1764665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3" name="直接连接符 2"/>
          <p:cNvCxnSpPr>
            <a:endCxn id="12" idx="0"/>
          </p:cNvCxnSpPr>
          <p:nvPr/>
        </p:nvCxnSpPr>
        <p:spPr>
          <a:xfrm>
            <a:off x="9818370" y="2637155"/>
            <a:ext cx="858520" cy="132588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上箭头标注 11"/>
          <p:cNvSpPr/>
          <p:nvPr/>
        </p:nvSpPr>
        <p:spPr>
          <a:xfrm>
            <a:off x="9951085" y="396303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13" name="上箭头标注 12"/>
          <p:cNvSpPr/>
          <p:nvPr/>
        </p:nvSpPr>
        <p:spPr>
          <a:xfrm rot="17040000">
            <a:off x="10647045" y="2345690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14" name="上箭头标注 13"/>
          <p:cNvSpPr/>
          <p:nvPr/>
        </p:nvSpPr>
        <p:spPr>
          <a:xfrm rot="15420000">
            <a:off x="10778490" y="73215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15" name="直接连接符 14"/>
          <p:cNvCxnSpPr>
            <a:stCxn id="2" idx="3"/>
            <a:endCxn id="13" idx="0"/>
          </p:cNvCxnSpPr>
          <p:nvPr/>
        </p:nvCxnSpPr>
        <p:spPr>
          <a:xfrm>
            <a:off x="10215880" y="2200910"/>
            <a:ext cx="727075" cy="48069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endCxn id="14" idx="0"/>
          </p:cNvCxnSpPr>
          <p:nvPr/>
        </p:nvCxnSpPr>
        <p:spPr>
          <a:xfrm flipV="1">
            <a:off x="10112375" y="1274445"/>
            <a:ext cx="960120" cy="485140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5459095" y="2247265"/>
            <a:ext cx="2588260" cy="0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流程图: 可选过程 17"/>
          <p:cNvSpPr/>
          <p:nvPr/>
        </p:nvSpPr>
        <p:spPr>
          <a:xfrm>
            <a:off x="3923665" y="3976370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cxnSp>
        <p:nvCxnSpPr>
          <p:cNvPr id="19" name="直接箭头连接符 18"/>
          <p:cNvCxnSpPr>
            <a:endCxn id="18" idx="0"/>
          </p:cNvCxnSpPr>
          <p:nvPr/>
        </p:nvCxnSpPr>
        <p:spPr>
          <a:xfrm>
            <a:off x="4054475" y="2700020"/>
            <a:ext cx="817245" cy="1276350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24" idx="0"/>
          </p:cNvCxnSpPr>
          <p:nvPr/>
        </p:nvCxnSpPr>
        <p:spPr>
          <a:xfrm flipV="1">
            <a:off x="8167370" y="2665095"/>
            <a:ext cx="947420" cy="1311275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上箭头标注 20"/>
          <p:cNvSpPr/>
          <p:nvPr/>
        </p:nvSpPr>
        <p:spPr>
          <a:xfrm>
            <a:off x="2832100" y="562419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22" name="上箭头标注 21"/>
          <p:cNvSpPr/>
          <p:nvPr/>
        </p:nvSpPr>
        <p:spPr>
          <a:xfrm>
            <a:off x="4863465" y="562419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23" name="直接连接符 22"/>
          <p:cNvCxnSpPr>
            <a:endCxn id="22" idx="0"/>
          </p:cNvCxnSpPr>
          <p:nvPr/>
        </p:nvCxnSpPr>
        <p:spPr>
          <a:xfrm>
            <a:off x="5231130" y="4848860"/>
            <a:ext cx="358140" cy="77533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endCxn id="21" idx="0"/>
          </p:cNvCxnSpPr>
          <p:nvPr/>
        </p:nvCxnSpPr>
        <p:spPr>
          <a:xfrm flipH="1">
            <a:off x="3557905" y="4848860"/>
            <a:ext cx="608330" cy="77533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流程图: 可选过程 23"/>
          <p:cNvSpPr/>
          <p:nvPr/>
        </p:nvSpPr>
        <p:spPr>
          <a:xfrm>
            <a:off x="7219315" y="3976370"/>
            <a:ext cx="1895475" cy="8724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/>
              <a:t>发起校</a:t>
            </a:r>
          </a:p>
        </p:txBody>
      </p:sp>
      <p:sp>
        <p:nvSpPr>
          <p:cNvPr id="26" name="上箭头标注 25"/>
          <p:cNvSpPr/>
          <p:nvPr/>
        </p:nvSpPr>
        <p:spPr>
          <a:xfrm>
            <a:off x="6630670" y="562419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sp>
        <p:nvSpPr>
          <p:cNvPr id="27" name="上箭头标注 26"/>
          <p:cNvSpPr/>
          <p:nvPr/>
        </p:nvSpPr>
        <p:spPr>
          <a:xfrm>
            <a:off x="8508365" y="5624195"/>
            <a:ext cx="1451610" cy="885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参与校</a:t>
            </a:r>
          </a:p>
        </p:txBody>
      </p:sp>
      <p:cxnSp>
        <p:nvCxnSpPr>
          <p:cNvPr id="28" name="直接连接符 27"/>
          <p:cNvCxnSpPr>
            <a:endCxn id="27" idx="0"/>
          </p:cNvCxnSpPr>
          <p:nvPr/>
        </p:nvCxnSpPr>
        <p:spPr>
          <a:xfrm>
            <a:off x="8876030" y="4848860"/>
            <a:ext cx="358140" cy="77533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>
            <a:endCxn id="26" idx="0"/>
          </p:cNvCxnSpPr>
          <p:nvPr/>
        </p:nvCxnSpPr>
        <p:spPr>
          <a:xfrm flipH="1">
            <a:off x="7356475" y="4848860"/>
            <a:ext cx="608330" cy="775335"/>
          </a:xfrm>
          <a:prstGeom prst="line">
            <a:avLst/>
          </a:prstGeom>
          <a:ln w="6350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5920105" y="4412615"/>
            <a:ext cx="1221740" cy="0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5236845" y="2637155"/>
            <a:ext cx="2032635" cy="1391920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flipV="1">
            <a:off x="5741670" y="2536825"/>
            <a:ext cx="2578735" cy="1421765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5112385" y="657225"/>
            <a:ext cx="23164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2800">
                <a:solidFill>
                  <a:srgbClr val="FFFF00"/>
                </a:solidFill>
                <a:sym typeface="+mn-ea"/>
              </a:rPr>
              <a:t>从发起校方面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 descr="幻灯片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480" y="528955"/>
            <a:ext cx="4876800" cy="2743200"/>
          </a:xfrm>
          <a:prstGeom prst="rect">
            <a:avLst/>
          </a:prstGeom>
        </p:spPr>
      </p:pic>
      <p:pic>
        <p:nvPicPr>
          <p:cNvPr id="18" name="图片 17" descr="幻灯片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528955"/>
            <a:ext cx="4876800" cy="2743200"/>
          </a:xfrm>
          <a:prstGeom prst="rect">
            <a:avLst/>
          </a:prstGeom>
        </p:spPr>
      </p:pic>
      <p:pic>
        <p:nvPicPr>
          <p:cNvPr id="19" name="图片 18" descr="幻灯片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2919730"/>
            <a:ext cx="4876800" cy="2743200"/>
          </a:xfrm>
          <a:prstGeom prst="rect">
            <a:avLst/>
          </a:prstGeom>
        </p:spPr>
      </p:pic>
      <p:pic>
        <p:nvPicPr>
          <p:cNvPr id="20" name="图片 19" descr="幻灯片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0280" y="2919730"/>
            <a:ext cx="4876800" cy="274320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551305" y="5866765"/>
            <a:ext cx="1001585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>
                <a:sym typeface="+mn-ea"/>
              </a:rPr>
              <a:t>均以工作室为中心收集反馈信息，</a:t>
            </a:r>
            <a:r>
              <a:rPr lang="en-US" altLang="zh-CN" sz="3600">
                <a:sym typeface="+mn-ea"/>
              </a:rPr>
              <a:t>7</a:t>
            </a:r>
            <a:r>
              <a:rPr lang="zh-CN" altLang="en-US" sz="3600">
                <a:sym typeface="+mn-ea"/>
              </a:rPr>
              <a:t>天一个周期。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112385" y="657225"/>
            <a:ext cx="23164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zh-CN" sz="2800">
                <a:solidFill>
                  <a:srgbClr val="0000FF"/>
                </a:solidFill>
                <a:sym typeface="+mn-ea"/>
              </a:rPr>
              <a:t>从发起校方面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112385" y="657225"/>
            <a:ext cx="26720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2800">
                <a:solidFill>
                  <a:srgbClr val="FFFF00"/>
                </a:solidFill>
                <a:sym typeface="+mn-ea"/>
              </a:rPr>
              <a:t>从教研时间方面</a:t>
            </a:r>
          </a:p>
        </p:txBody>
      </p:sp>
      <p:sp>
        <p:nvSpPr>
          <p:cNvPr id="2" name="流程图: 终止 1"/>
          <p:cNvSpPr/>
          <p:nvPr/>
        </p:nvSpPr>
        <p:spPr>
          <a:xfrm>
            <a:off x="1785620" y="1964055"/>
            <a:ext cx="2927985" cy="735965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b="1"/>
              <a:t>定时教研</a:t>
            </a:r>
          </a:p>
        </p:txBody>
      </p:sp>
      <p:sp>
        <p:nvSpPr>
          <p:cNvPr id="3" name="流程图: 终止 2"/>
          <p:cNvSpPr/>
          <p:nvPr/>
        </p:nvSpPr>
        <p:spPr>
          <a:xfrm>
            <a:off x="1785620" y="3060700"/>
            <a:ext cx="2927985" cy="735965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b="1"/>
              <a:t>即时教研</a:t>
            </a:r>
          </a:p>
        </p:txBody>
      </p:sp>
      <p:sp>
        <p:nvSpPr>
          <p:cNvPr id="12" name="流程图: 终止 11"/>
          <p:cNvSpPr/>
          <p:nvPr/>
        </p:nvSpPr>
        <p:spPr>
          <a:xfrm>
            <a:off x="1785620" y="4163695"/>
            <a:ext cx="2927985" cy="735965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b="1"/>
              <a:t>长期教研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424940" y="5527675"/>
            <a:ext cx="8412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sym typeface="+mn-ea"/>
              </a:rPr>
              <a:t>均在每周二上午第二三四节课进行研讨。</a:t>
            </a:r>
          </a:p>
        </p:txBody>
      </p:sp>
      <p:sp>
        <p:nvSpPr>
          <p:cNvPr id="13" name="任意多边形 12"/>
          <p:cNvSpPr/>
          <p:nvPr/>
        </p:nvSpPr>
        <p:spPr>
          <a:xfrm>
            <a:off x="5020310" y="4110990"/>
            <a:ext cx="5558155" cy="841375"/>
          </a:xfrm>
          <a:custGeom>
            <a:avLst/>
            <a:gdLst>
              <a:gd name="connsiteX0" fmla="*/ 0 w 8753"/>
              <a:gd name="connsiteY0" fmla="*/ 1270 h 1325"/>
              <a:gd name="connsiteX1" fmla="*/ 735 w 8753"/>
              <a:gd name="connsiteY1" fmla="*/ 11 h 1325"/>
              <a:gd name="connsiteX2" fmla="*/ 8753 w 8753"/>
              <a:gd name="connsiteY2" fmla="*/ 0 h 1325"/>
              <a:gd name="connsiteX3" fmla="*/ 8108 w 8753"/>
              <a:gd name="connsiteY3" fmla="*/ 1325 h 1325"/>
              <a:gd name="connsiteX4" fmla="*/ 0 w 8753"/>
              <a:gd name="connsiteY4" fmla="*/ 1270 h 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53" h="1325">
                <a:moveTo>
                  <a:pt x="0" y="1270"/>
                </a:moveTo>
                <a:lnTo>
                  <a:pt x="735" y="11"/>
                </a:lnTo>
                <a:lnTo>
                  <a:pt x="8753" y="0"/>
                </a:lnTo>
                <a:lnTo>
                  <a:pt x="8108" y="1325"/>
                </a:lnTo>
                <a:lnTo>
                  <a:pt x="0" y="1270"/>
                </a:ln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>
                <a:solidFill>
                  <a:srgbClr val="0000FF"/>
                </a:solidFill>
              </a:rPr>
              <a:t>芦台一小、芦台三小每学期六次</a:t>
            </a:r>
          </a:p>
        </p:txBody>
      </p:sp>
      <p:sp>
        <p:nvSpPr>
          <p:cNvPr id="14" name="任意多边形 13"/>
          <p:cNvSpPr/>
          <p:nvPr/>
        </p:nvSpPr>
        <p:spPr>
          <a:xfrm>
            <a:off x="5020310" y="1779905"/>
            <a:ext cx="5558155" cy="2172335"/>
          </a:xfrm>
          <a:custGeom>
            <a:avLst/>
            <a:gdLst>
              <a:gd name="connsiteX0" fmla="*/ 0 w 8753"/>
              <a:gd name="connsiteY0" fmla="*/ 1270 h 1325"/>
              <a:gd name="connsiteX1" fmla="*/ 735 w 8753"/>
              <a:gd name="connsiteY1" fmla="*/ 11 h 1325"/>
              <a:gd name="connsiteX2" fmla="*/ 8753 w 8753"/>
              <a:gd name="connsiteY2" fmla="*/ 0 h 1325"/>
              <a:gd name="connsiteX3" fmla="*/ 8108 w 8753"/>
              <a:gd name="connsiteY3" fmla="*/ 1325 h 1325"/>
              <a:gd name="connsiteX4" fmla="*/ 0 w 8753"/>
              <a:gd name="connsiteY4" fmla="*/ 1270 h 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53" h="1325">
                <a:moveTo>
                  <a:pt x="0" y="1270"/>
                </a:moveTo>
                <a:lnTo>
                  <a:pt x="735" y="11"/>
                </a:lnTo>
                <a:lnTo>
                  <a:pt x="8753" y="0"/>
                </a:lnTo>
                <a:lnTo>
                  <a:pt x="8108" y="1325"/>
                </a:lnTo>
                <a:lnTo>
                  <a:pt x="0" y="127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史庄、东棘坨、东塘、</a:t>
            </a: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张子铺、东魏、每学期单点</a:t>
            </a: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发起校教研</a:t>
            </a:r>
            <a:r>
              <a:rPr lang="en-US" altLang="zh-CN" sz="2800" b="1" dirty="0">
                <a:solidFill>
                  <a:srgbClr val="0000FF"/>
                </a:solidFill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</a:rPr>
              <a:t>次，至少两个</a:t>
            </a: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</a:rPr>
              <a:t>发起校教研</a:t>
            </a:r>
            <a:r>
              <a:rPr lang="en-US" altLang="zh-CN" sz="2800" b="1" dirty="0">
                <a:solidFill>
                  <a:srgbClr val="0000FF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次。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112385" y="657225"/>
            <a:ext cx="19608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2800">
                <a:solidFill>
                  <a:srgbClr val="FFFF00"/>
                </a:solidFill>
                <a:sym typeface="+mn-ea"/>
              </a:rPr>
              <a:t>活动的组织</a:t>
            </a:r>
          </a:p>
        </p:txBody>
      </p:sp>
      <p:sp>
        <p:nvSpPr>
          <p:cNvPr id="2" name="云形 1"/>
          <p:cNvSpPr/>
          <p:nvPr/>
        </p:nvSpPr>
        <p:spPr>
          <a:xfrm>
            <a:off x="1867535" y="1610360"/>
            <a:ext cx="3450590" cy="1513205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b="1">
                <a:solidFill>
                  <a:srgbClr val="0000FF"/>
                </a:solidFill>
              </a:rPr>
              <a:t>活动策划组</a:t>
            </a:r>
          </a:p>
        </p:txBody>
      </p:sp>
      <p:sp>
        <p:nvSpPr>
          <p:cNvPr id="3" name="双波形 2"/>
          <p:cNvSpPr/>
          <p:nvPr/>
        </p:nvSpPr>
        <p:spPr>
          <a:xfrm>
            <a:off x="7240905" y="1369695"/>
            <a:ext cx="3408680" cy="1753870"/>
          </a:xfrm>
          <a:prstGeom prst="doubleWav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>
                <a:solidFill>
                  <a:srgbClr val="0000FF"/>
                </a:solidFill>
              </a:rPr>
              <a:t>张辉、张倩、</a:t>
            </a:r>
          </a:p>
          <a:p>
            <a:pPr algn="ctr"/>
            <a:r>
              <a:rPr lang="zh-CN" altLang="en-US" sz="3200" b="1">
                <a:solidFill>
                  <a:srgbClr val="0000FF"/>
                </a:solidFill>
              </a:rPr>
              <a:t>王玉、吕顺静</a:t>
            </a:r>
            <a:endParaRPr lang="zh-CN" altLang="en-US"/>
          </a:p>
        </p:txBody>
      </p:sp>
      <p:sp>
        <p:nvSpPr>
          <p:cNvPr id="12" name="横卷形 11"/>
          <p:cNvSpPr/>
          <p:nvPr/>
        </p:nvSpPr>
        <p:spPr>
          <a:xfrm>
            <a:off x="873125" y="2929890"/>
            <a:ext cx="10843895" cy="4015740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800">
                <a:solidFill>
                  <a:srgbClr val="0000FF"/>
                </a:solidFill>
              </a:rPr>
              <a:t>负责活动的全部策划：</a:t>
            </a:r>
          </a:p>
          <a:p>
            <a:pPr algn="l"/>
            <a:r>
              <a:rPr lang="en-US" altLang="zh-CN" sz="2800">
                <a:solidFill>
                  <a:srgbClr val="0000FF"/>
                </a:solidFill>
              </a:rPr>
              <a:t>1.</a:t>
            </a:r>
            <a:r>
              <a:rPr lang="zh-CN" altLang="en-US" sz="2800">
                <a:solidFill>
                  <a:srgbClr val="0000FF"/>
                </a:solidFill>
              </a:rPr>
              <a:t>宣传：易企秀做宣传函，微信群通知（大群和小群），制作二维码</a:t>
            </a:r>
            <a:r>
              <a:rPr lang="en-US" altLang="zh-CN" sz="2800">
                <a:solidFill>
                  <a:srgbClr val="0000FF"/>
                </a:solidFill>
              </a:rPr>
              <a:t>……</a:t>
            </a:r>
          </a:p>
          <a:p>
            <a:pPr algn="l"/>
            <a:r>
              <a:rPr lang="en-US" altLang="zh-CN" sz="2800">
                <a:solidFill>
                  <a:srgbClr val="0000FF"/>
                </a:solidFill>
              </a:rPr>
              <a:t>2.</a:t>
            </a:r>
            <a:r>
              <a:rPr lang="zh-CN" altLang="en-US" sz="2800">
                <a:solidFill>
                  <a:srgbClr val="0000FF"/>
                </a:solidFill>
              </a:rPr>
              <a:t>现场组织：活动前播放电子信息；活动中协调设计（技术）；活动后宣传方式及活动任务布置。</a:t>
            </a:r>
          </a:p>
          <a:p>
            <a:pPr algn="l"/>
            <a:r>
              <a:rPr lang="en-US" altLang="zh-CN" sz="2800">
                <a:solidFill>
                  <a:srgbClr val="0000FF"/>
                </a:solidFill>
              </a:rPr>
              <a:t>3.</a:t>
            </a:r>
            <a:r>
              <a:rPr lang="zh-CN" altLang="en-US" sz="2800">
                <a:solidFill>
                  <a:srgbClr val="0000FF"/>
                </a:solidFill>
              </a:rPr>
              <a:t>张倩负责主持工作，工作室活动发布，工作室整理。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112385" y="657225"/>
            <a:ext cx="19608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2800">
                <a:solidFill>
                  <a:srgbClr val="FFFF00"/>
                </a:solidFill>
                <a:sym typeface="+mn-ea"/>
              </a:rPr>
              <a:t>活动的组织</a:t>
            </a:r>
          </a:p>
        </p:txBody>
      </p:sp>
      <p:sp>
        <p:nvSpPr>
          <p:cNvPr id="2" name="云形 1"/>
          <p:cNvSpPr/>
          <p:nvPr/>
        </p:nvSpPr>
        <p:spPr>
          <a:xfrm>
            <a:off x="1867535" y="1610360"/>
            <a:ext cx="3450590" cy="1513205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b="1">
                <a:solidFill>
                  <a:srgbClr val="FFFF00"/>
                </a:solidFill>
              </a:rPr>
              <a:t>专业引领组</a:t>
            </a:r>
          </a:p>
        </p:txBody>
      </p:sp>
      <p:sp>
        <p:nvSpPr>
          <p:cNvPr id="3" name="双波形 2"/>
          <p:cNvSpPr/>
          <p:nvPr/>
        </p:nvSpPr>
        <p:spPr>
          <a:xfrm>
            <a:off x="7240905" y="1369695"/>
            <a:ext cx="3408680" cy="1753870"/>
          </a:xfrm>
          <a:prstGeom prst="doubleWav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FFFF00"/>
                </a:solidFill>
              </a:rPr>
              <a:t>刘淑新、赵春萍</a:t>
            </a:r>
          </a:p>
          <a:p>
            <a:pPr algn="ctr"/>
            <a:r>
              <a:rPr lang="zh-CN" altLang="en-US" sz="3200" b="1" dirty="0">
                <a:solidFill>
                  <a:srgbClr val="FFFF00"/>
                </a:solidFill>
              </a:rPr>
              <a:t>赵中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芳</a:t>
            </a:r>
            <a:r>
              <a:rPr lang="zh-CN" altLang="en-US" sz="3200" b="1" dirty="0">
                <a:solidFill>
                  <a:srgbClr val="FFFF00"/>
                </a:solidFill>
              </a:rPr>
              <a:t>、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张</a:t>
            </a:r>
            <a:r>
              <a:rPr lang="zh-CN" altLang="en-US" sz="3200" b="1" dirty="0">
                <a:solidFill>
                  <a:srgbClr val="FFFF00"/>
                </a:solidFill>
              </a:rPr>
              <a:t>用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军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12" name="横卷形 11"/>
          <p:cNvSpPr/>
          <p:nvPr/>
        </p:nvSpPr>
        <p:spPr>
          <a:xfrm>
            <a:off x="873125" y="2929890"/>
            <a:ext cx="10843895" cy="4015740"/>
          </a:xfrm>
          <a:prstGeom prst="horizontalScrol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800">
                <a:solidFill>
                  <a:srgbClr val="FFFF00"/>
                </a:solidFill>
              </a:rPr>
              <a:t>负责活动的专业指导：</a:t>
            </a:r>
          </a:p>
          <a:p>
            <a:pPr algn="l"/>
            <a:r>
              <a:rPr lang="en-US" altLang="zh-CN" sz="2800">
                <a:solidFill>
                  <a:srgbClr val="FFFF00"/>
                </a:solidFill>
              </a:rPr>
              <a:t>1.</a:t>
            </a:r>
            <a:r>
              <a:rPr lang="zh-CN" altLang="en-US" sz="2800">
                <a:solidFill>
                  <a:srgbClr val="FFFF00"/>
                </a:solidFill>
              </a:rPr>
              <a:t>备课：问卷星前测分析，石墨协同合作，微信群互动交流，网络试讲</a:t>
            </a:r>
            <a:r>
              <a:rPr lang="en-US" altLang="zh-CN" sz="2800">
                <a:solidFill>
                  <a:srgbClr val="FFFF00"/>
                </a:solidFill>
              </a:rPr>
              <a:t>……</a:t>
            </a:r>
          </a:p>
          <a:p>
            <a:pPr algn="l"/>
            <a:r>
              <a:rPr lang="en-US" altLang="zh-CN" sz="2800">
                <a:solidFill>
                  <a:srgbClr val="FFFF00"/>
                </a:solidFill>
              </a:rPr>
              <a:t>2.</a:t>
            </a:r>
            <a:r>
              <a:rPr lang="zh-CN" altLang="en-US" sz="2800">
                <a:solidFill>
                  <a:srgbClr val="FFFF00"/>
                </a:solidFill>
              </a:rPr>
              <a:t>讲课：</a:t>
            </a:r>
            <a:r>
              <a:rPr lang="en-US" altLang="zh-CN" sz="2800">
                <a:solidFill>
                  <a:srgbClr val="FFFF00"/>
                </a:solidFill>
              </a:rPr>
              <a:t>ppt</a:t>
            </a:r>
            <a:r>
              <a:rPr lang="zh-CN" altLang="en-US" sz="2800">
                <a:solidFill>
                  <a:srgbClr val="FFFF00"/>
                </a:solidFill>
              </a:rPr>
              <a:t>；斧子；思维导图；小萝贝</a:t>
            </a:r>
            <a:r>
              <a:rPr lang="en-US" altLang="zh-CN" sz="2800">
                <a:solidFill>
                  <a:srgbClr val="FFFF00"/>
                </a:solidFill>
              </a:rPr>
              <a:t>……</a:t>
            </a:r>
          </a:p>
          <a:p>
            <a:pPr algn="l"/>
            <a:r>
              <a:rPr lang="en-US" altLang="zh-CN" sz="2800">
                <a:solidFill>
                  <a:srgbClr val="FFFF00"/>
                </a:solidFill>
              </a:rPr>
              <a:t>3.</a:t>
            </a:r>
            <a:r>
              <a:rPr lang="zh-CN" altLang="en-US" sz="2800">
                <a:solidFill>
                  <a:srgbClr val="FFFF00"/>
                </a:solidFill>
              </a:rPr>
              <a:t>活动内容安排：沙龙、讲课、说课、研讨、评课、反思、总结</a:t>
            </a:r>
            <a:r>
              <a:rPr lang="en-US" altLang="zh-CN" sz="2800">
                <a:solidFill>
                  <a:srgbClr val="FFFF00"/>
                </a:solidFill>
              </a:rPr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一、网络教研体系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112385" y="657225"/>
            <a:ext cx="19608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2800">
                <a:solidFill>
                  <a:srgbClr val="FFFF00"/>
                </a:solidFill>
                <a:sym typeface="+mn-ea"/>
              </a:rPr>
              <a:t>活动的组织</a:t>
            </a:r>
          </a:p>
        </p:txBody>
      </p:sp>
      <p:sp>
        <p:nvSpPr>
          <p:cNvPr id="2" name="云形 1"/>
          <p:cNvSpPr/>
          <p:nvPr/>
        </p:nvSpPr>
        <p:spPr>
          <a:xfrm>
            <a:off x="1867535" y="1610360"/>
            <a:ext cx="3450590" cy="1513205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3200" b="1">
                <a:solidFill>
                  <a:schemeClr val="tx1"/>
                </a:solidFill>
              </a:rPr>
              <a:t>技术支持组</a:t>
            </a:r>
          </a:p>
        </p:txBody>
      </p:sp>
      <p:sp>
        <p:nvSpPr>
          <p:cNvPr id="3" name="双波形 2"/>
          <p:cNvSpPr/>
          <p:nvPr/>
        </p:nvSpPr>
        <p:spPr>
          <a:xfrm>
            <a:off x="7240905" y="1369695"/>
            <a:ext cx="3408680" cy="1753870"/>
          </a:xfrm>
          <a:prstGeom prst="doubleWav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0000FF"/>
                </a:solidFill>
              </a:rPr>
              <a:t>冯连静</a:t>
            </a:r>
            <a:endParaRPr lang="zh-CN" altLang="en-US" sz="3200" b="1" dirty="0">
              <a:solidFill>
                <a:srgbClr val="0000FF"/>
              </a:solidFill>
            </a:endParaRPr>
          </a:p>
          <a:p>
            <a:pPr algn="ctr"/>
            <a:r>
              <a:rPr lang="zh-CN" altLang="en-US" sz="3200" b="1" dirty="0">
                <a:solidFill>
                  <a:srgbClr val="0000FF"/>
                </a:solidFill>
              </a:rPr>
              <a:t>赵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洁、李文华</a:t>
            </a:r>
            <a:endParaRPr lang="zh-CN" altLang="en-US" dirty="0"/>
          </a:p>
        </p:txBody>
      </p:sp>
      <p:sp>
        <p:nvSpPr>
          <p:cNvPr id="12" name="横卷形 11"/>
          <p:cNvSpPr/>
          <p:nvPr/>
        </p:nvSpPr>
        <p:spPr>
          <a:xfrm>
            <a:off x="873125" y="2929890"/>
            <a:ext cx="10843895" cy="4015740"/>
          </a:xfrm>
          <a:prstGeom prst="horizont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800" b="1" dirty="0">
                <a:solidFill>
                  <a:schemeClr val="tx1"/>
                </a:solidFill>
              </a:rPr>
              <a:t>负责活动的技术支持：</a:t>
            </a:r>
          </a:p>
          <a:p>
            <a:pPr algn="l"/>
            <a:r>
              <a:rPr lang="en-US" altLang="zh-CN" sz="2800" b="1" dirty="0">
                <a:solidFill>
                  <a:schemeClr val="tx1"/>
                </a:solidFill>
              </a:rPr>
              <a:t>1.</a:t>
            </a:r>
            <a:r>
              <a:rPr lang="zh-CN" altLang="en-US" sz="2800" b="1" dirty="0">
                <a:solidFill>
                  <a:schemeClr val="tx1"/>
                </a:solidFill>
              </a:rPr>
              <a:t>过程技术支持，包括网络技术和信息技术辅助课堂的研发。</a:t>
            </a:r>
          </a:p>
          <a:p>
            <a:pPr algn="l"/>
            <a:r>
              <a:rPr lang="en-US" altLang="zh-CN" sz="2800" b="1" dirty="0">
                <a:solidFill>
                  <a:schemeClr val="tx1"/>
                </a:solidFill>
              </a:rPr>
              <a:t>2.</a:t>
            </a:r>
            <a:r>
              <a:rPr lang="zh-CN" altLang="en-US" sz="2800" b="1" dirty="0">
                <a:solidFill>
                  <a:schemeClr val="tx1"/>
                </a:solidFill>
              </a:rPr>
              <a:t>云盘的管理。</a:t>
            </a:r>
          </a:p>
          <a:p>
            <a:pPr algn="l"/>
            <a:r>
              <a:rPr lang="en-US" altLang="zh-CN" sz="2800" b="1" dirty="0">
                <a:solidFill>
                  <a:schemeClr val="tx1"/>
                </a:solidFill>
              </a:rPr>
              <a:t>3.</a:t>
            </a:r>
            <a:r>
              <a:rPr lang="zh-CN" altLang="en-US" sz="2800" b="1" dirty="0">
                <a:solidFill>
                  <a:schemeClr val="tx1"/>
                </a:solidFill>
              </a:rPr>
              <a:t>教师档案记录的策略。</a:t>
            </a:r>
          </a:p>
          <a:p>
            <a:pPr algn="l"/>
            <a:r>
              <a:rPr lang="en-US" altLang="zh-CN" sz="2800" b="1" dirty="0">
                <a:solidFill>
                  <a:schemeClr val="tx1"/>
                </a:solidFill>
              </a:rPr>
              <a:t>4.</a:t>
            </a:r>
            <a:r>
              <a:rPr lang="zh-CN" altLang="en-US" sz="2800" b="1" dirty="0">
                <a:solidFill>
                  <a:schemeClr val="tx1"/>
                </a:solidFill>
              </a:rPr>
              <a:t>活动资料的收集，反思集，论文集，问题库设置等。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19604" y="525880"/>
            <a:ext cx="10148047" cy="23876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FF"/>
                </a:solidFill>
                <a:latin typeface="黑体" panose="02010600030101010101" charset="-122"/>
                <a:ea typeface="黑体" panose="02010600030101010101" charset="-122"/>
              </a:rPr>
              <a:t>“关于宁河区网络教研体系建设，</a:t>
            </a:r>
            <a:br>
              <a:rPr lang="zh-CN" altLang="en-US" sz="4800" b="1" dirty="0">
                <a:solidFill>
                  <a:srgbClr val="FF00FF"/>
                </a:solidFill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4800" b="1" dirty="0">
                <a:solidFill>
                  <a:srgbClr val="FF00FF"/>
                </a:solidFill>
                <a:latin typeface="黑体" panose="02010600030101010101" charset="-122"/>
                <a:ea typeface="黑体" panose="02010600030101010101" charset="-122"/>
              </a:rPr>
              <a:t>促进农村教师专业化成长的实践研究”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40155" y="3342958"/>
            <a:ext cx="9144000" cy="1655762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不忘初心，从心开始；</a:t>
            </a:r>
          </a:p>
          <a:p>
            <a:r>
              <a:rPr lang="zh-CN" altLang="en-US" b="1" dirty="0">
                <a:solidFill>
                  <a:srgbClr val="FFFF00"/>
                </a:solidFill>
              </a:rPr>
              <a:t>明确方向，砥砺前行。</a:t>
            </a:r>
          </a:p>
        </p:txBody>
      </p:sp>
      <p:pic>
        <p:nvPicPr>
          <p:cNvPr id="5" name="图片 4" descr="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460" y="4479925"/>
            <a:ext cx="5847715" cy="1200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42976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二、教师专业化成长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112385" y="657225"/>
            <a:ext cx="488632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2800">
                <a:solidFill>
                  <a:srgbClr val="FFFF00"/>
                </a:solidFill>
                <a:sym typeface="+mn-ea"/>
              </a:rPr>
              <a:t>核心是“以学定教 师生互动”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297940" y="2322195"/>
            <a:ext cx="9315450" cy="9486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800">
                <a:solidFill>
                  <a:srgbClr val="FFFF00"/>
                </a:solidFill>
                <a:sym typeface="+mn-ea"/>
              </a:rPr>
              <a:t>        1.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线下自我教研。</a:t>
            </a:r>
            <a:r>
              <a:rPr lang="en-US" altLang="zh-CN" sz="2800">
                <a:solidFill>
                  <a:srgbClr val="FFFF00"/>
                </a:solidFill>
                <a:sym typeface="+mn-ea"/>
              </a:rPr>
              <a:t>教师自主注重学生的培养，注重信息技术软件的应用，提升教师的学科基本功。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529840" y="4150360"/>
            <a:ext cx="72948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FF00"/>
                </a:solidFill>
                <a:sym typeface="+mn-ea"/>
              </a:rPr>
              <a:t>每个学校、每位教师、每一天都要做这件事。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42976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二、教师专业化成长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112385" y="657225"/>
            <a:ext cx="447230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zh-CN" sz="2800">
                <a:solidFill>
                  <a:srgbClr val="FFFF00"/>
                </a:solidFill>
                <a:sym typeface="+mn-ea"/>
              </a:rPr>
              <a:t>核心是</a:t>
            </a:r>
            <a:r>
              <a:rPr lang="en-US" altLang="zh-CN" sz="2800">
                <a:solidFill>
                  <a:srgbClr val="FFFF00"/>
                </a:solidFill>
                <a:sym typeface="+mn-ea"/>
              </a:rPr>
              <a:t>“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以学定教 师生互动</a:t>
            </a:r>
            <a:r>
              <a:rPr lang="en-US" altLang="zh-CN" sz="2800">
                <a:solidFill>
                  <a:srgbClr val="FFFF00"/>
                </a:solidFill>
                <a:sym typeface="+mn-ea"/>
              </a:rPr>
              <a:t>”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678940" y="1979295"/>
            <a:ext cx="8479155" cy="9486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800">
                <a:solidFill>
                  <a:srgbClr val="FFFF00"/>
                </a:solidFill>
                <a:sym typeface="+mn-ea"/>
              </a:rPr>
              <a:t>        2.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线上互动研讨。</a:t>
            </a:r>
            <a:r>
              <a:rPr lang="en-US" altLang="zh-CN" sz="2800">
                <a:solidFill>
                  <a:srgbClr val="FFFF00"/>
                </a:solidFill>
                <a:sym typeface="+mn-ea"/>
              </a:rPr>
              <a:t>教师合作注重课堂教学手段的有效应用，提升教师的教学基本功。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361440" y="4175760"/>
            <a:ext cx="97840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FFFF00"/>
                </a:solidFill>
                <a:sym typeface="+mn-ea"/>
              </a:rPr>
              <a:t>落实前面具体时间安排，学期初制定进度，按进度逐步实施。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42976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二、教师专业化成长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112385" y="657225"/>
            <a:ext cx="447230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zh-CN" sz="2800">
                <a:solidFill>
                  <a:srgbClr val="FFFF00"/>
                </a:solidFill>
                <a:sym typeface="+mn-ea"/>
              </a:rPr>
              <a:t>核心是</a:t>
            </a:r>
            <a:r>
              <a:rPr lang="en-US" altLang="zh-CN" sz="2800">
                <a:solidFill>
                  <a:srgbClr val="FFFF00"/>
                </a:solidFill>
                <a:sym typeface="+mn-ea"/>
              </a:rPr>
              <a:t>“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以学定教 师生互动</a:t>
            </a:r>
            <a:r>
              <a:rPr lang="en-US" altLang="zh-CN" sz="2800">
                <a:solidFill>
                  <a:srgbClr val="FFFF00"/>
                </a:solidFill>
                <a:sym typeface="+mn-ea"/>
              </a:rPr>
              <a:t>”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01650" y="1175385"/>
            <a:ext cx="614235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>
                <a:solidFill>
                  <a:srgbClr val="FFFF00"/>
                </a:solidFill>
                <a:sym typeface="+mn-ea"/>
              </a:rPr>
              <a:t>3.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教学模式研究。（每人选至少两项）</a:t>
            </a:r>
          </a:p>
        </p:txBody>
      </p:sp>
      <p:graphicFrame>
        <p:nvGraphicFramePr>
          <p:cNvPr id="2" name="表格 1"/>
          <p:cNvGraphicFramePr/>
          <p:nvPr/>
        </p:nvGraphicFramePr>
        <p:xfrm>
          <a:off x="640715" y="1787525"/>
          <a:ext cx="11179175" cy="4805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85"/>
                <a:gridCol w="7620635"/>
                <a:gridCol w="1619250"/>
                <a:gridCol w="941705"/>
              </a:tblGrid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序号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研究内容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承担人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备注</a:t>
                      </a:r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如何创设有效的教学情境。引导学生提出有价值的问题。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情境</a:t>
                      </a: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课堂教学中体现学生主体的策略。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主体</a:t>
                      </a:r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以学定教的具体体现，案例研究及实施策略。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先学</a:t>
                      </a:r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提问补充的优势，怎样更好的处理课堂生成。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生成</a:t>
                      </a:r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突出教的高效，有哪些实施途径，具体案例及方法。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定教</a:t>
                      </a: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学生学会离不开有效训练，其策略研究。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练习</a:t>
                      </a:r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当堂检测的方法与实施策略研究。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检测</a:t>
                      </a:r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让学生学到有用的数学，课堂要有数学味儿。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数学</a:t>
                      </a:r>
                      <a:endParaRPr lang="en-US" altLang="zh-CN" sz="240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70408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三、教师专业化成长电子档案收集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845310" y="1788795"/>
            <a:ext cx="6497955" cy="3505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 sz="2800">
                <a:solidFill>
                  <a:srgbClr val="FFFF00"/>
                </a:solidFill>
                <a:sym typeface="+mn-ea"/>
              </a:rPr>
              <a:t>1.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收集组内成员信息。</a:t>
            </a:r>
          </a:p>
          <a:p>
            <a:pPr fontAlgn="auto">
              <a:lnSpc>
                <a:spcPct val="200000"/>
              </a:lnSpc>
            </a:pPr>
            <a:r>
              <a:rPr lang="en-US" altLang="zh-CN" sz="2800">
                <a:solidFill>
                  <a:srgbClr val="FFFF00"/>
                </a:solidFill>
                <a:sym typeface="+mn-ea"/>
              </a:rPr>
              <a:t>2.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收集全区数学教师信息。</a:t>
            </a:r>
          </a:p>
          <a:p>
            <a:pPr fontAlgn="auto">
              <a:lnSpc>
                <a:spcPct val="200000"/>
              </a:lnSpc>
            </a:pPr>
            <a:r>
              <a:rPr lang="en-US" altLang="zh-CN" sz="2800">
                <a:solidFill>
                  <a:srgbClr val="FFFF00"/>
                </a:solidFill>
                <a:sym typeface="+mn-ea"/>
              </a:rPr>
              <a:t>3.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开展各种信息收集活动。</a:t>
            </a:r>
          </a:p>
          <a:p>
            <a:pPr fontAlgn="auto">
              <a:lnSpc>
                <a:spcPct val="200000"/>
              </a:lnSpc>
            </a:pPr>
            <a:r>
              <a:rPr lang="en-US" altLang="zh-CN" sz="2800">
                <a:solidFill>
                  <a:srgbClr val="FFFF00"/>
                </a:solidFill>
                <a:sym typeface="+mn-ea"/>
              </a:rPr>
              <a:t>4.</a:t>
            </a:r>
            <a:r>
              <a:rPr lang="zh-CN" altLang="en-US" sz="2800">
                <a:solidFill>
                  <a:srgbClr val="FFFF00"/>
                </a:solidFill>
                <a:sym typeface="+mn-ea"/>
              </a:rPr>
              <a:t>具体策略需要研究？？？？？？？？？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38404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zh-CN" sz="3600">
                <a:solidFill>
                  <a:srgbClr val="FF0000"/>
                </a:solidFill>
                <a:sym typeface="+mn-ea"/>
              </a:rPr>
              <a:t>四、感恩团队建设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11810" y="1395095"/>
            <a:ext cx="10824210" cy="45720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457200"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FFFF00"/>
                </a:solidFill>
                <a:sym typeface="+mn-ea"/>
              </a:rPr>
              <a:t>打造两支团队，突显合作和感恩。</a:t>
            </a: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FFFF00"/>
                </a:solidFill>
                <a:sym typeface="+mn-ea"/>
              </a:rPr>
              <a:t>1.打造课题研究团队，学校领导和教师形成共同体，推动学校教研工作的快速发展。</a:t>
            </a: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FFFF00"/>
                </a:solidFill>
                <a:sym typeface="+mn-ea"/>
              </a:rPr>
              <a:t>2.打造活动组织团队，成立活动策划组，专业引领组，技术支持组，合作推进活动进程，提高活动质量。</a:t>
            </a: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FFFF00"/>
                </a:solidFill>
                <a:sym typeface="+mn-ea"/>
              </a:rPr>
              <a:t>因为合作所以快速发展，各个元素之间都是相互支持，相互学习，共同提高。所以我们共存感恩的心，打造感恩的团队。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125" y="535305"/>
            <a:ext cx="29260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工作重点分工</a:t>
            </a:r>
          </a:p>
        </p:txBody>
      </p:sp>
      <p:graphicFrame>
        <p:nvGraphicFramePr>
          <p:cNvPr id="2" name="表格 1"/>
          <p:cNvGraphicFramePr/>
          <p:nvPr>
            <p:extLst>
              <p:ext uri="{D42A27DB-BD31-4B8C-83A1-F6EECF244321}">
                <p14:modId xmlns:p14="http://schemas.microsoft.com/office/powerpoint/2010/main" val="3495347313"/>
              </p:ext>
            </p:extLst>
          </p:nvPr>
        </p:nvGraphicFramePr>
        <p:xfrm>
          <a:off x="506730" y="1252220"/>
          <a:ext cx="11179175" cy="4805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85"/>
                <a:gridCol w="7620635"/>
                <a:gridCol w="1619250"/>
                <a:gridCol w="941705"/>
              </a:tblGrid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/>
                        <a:t>序号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研究内容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承担学校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备注</a:t>
                      </a:r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网络教研体系建设研究总结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张辉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感恩团队建设</a:t>
                      </a:r>
                      <a:r>
                        <a:rPr lang="zh-CN" altLang="en-US" sz="2400">
                          <a:sym typeface="+mn-ea"/>
                        </a:rPr>
                        <a:t>研究总结</a:t>
                      </a: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洁静华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教师专业化成长（教师部分）</a:t>
                      </a:r>
                      <a:r>
                        <a:rPr lang="zh-CN" altLang="en-US" sz="2400">
                          <a:sym typeface="+mn-ea"/>
                        </a:rPr>
                        <a:t>研究总结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刘淑新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 dirty="0">
                          <a:sym typeface="+mn-ea"/>
                        </a:rPr>
                        <a:t>教师专业化成长（课堂部分）研究总结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赵春萍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 dirty="0"/>
                        <a:t>教学模式研究总结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史建昌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教师专业化成长电子档案收集与整理工作</a:t>
                      </a:r>
                      <a:r>
                        <a:rPr lang="zh-CN" altLang="en-US" sz="2400">
                          <a:sym typeface="+mn-ea"/>
                        </a:rPr>
                        <a:t>研究总结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张倩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/>
                        <a:t>课题反思集、论文集、问题库、案例集等总结编排工作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 smtClean="0"/>
                        <a:t>赵忠芳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400"/>
                    </a:p>
                  </a:txBody>
                  <a:tcPr anchor="ctr"/>
                </a:tc>
              </a:tr>
              <a:tr h="5340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2400" dirty="0"/>
                        <a:t>课题研究报告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史建昌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73125" y="5808980"/>
            <a:ext cx="10822305" cy="9448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 fontAlgn="auto">
              <a:lnSpc>
                <a:spcPct val="200000"/>
              </a:lnSpc>
            </a:pPr>
            <a:r>
              <a:rPr lang="zh-CN" altLang="en-US" sz="2800" dirty="0">
                <a:solidFill>
                  <a:srgbClr val="FFFF00"/>
                </a:solidFill>
                <a:sym typeface="+mn-ea"/>
              </a:rPr>
              <a:t>每所学校重点研究一个大方向，同时研究教学模式中的</a:t>
            </a:r>
            <a:r>
              <a:rPr lang="en-US" altLang="zh-CN" sz="2800" dirty="0">
                <a:solidFill>
                  <a:srgbClr val="FFFF00"/>
                </a:solidFill>
                <a:sym typeface="+mn-ea"/>
              </a:rPr>
              <a:t>2—3</a:t>
            </a:r>
            <a:r>
              <a:rPr lang="zh-CN" altLang="en-US" sz="2800" dirty="0">
                <a:solidFill>
                  <a:srgbClr val="FFFF00"/>
                </a:solidFill>
                <a:sym typeface="+mn-ea"/>
              </a:rPr>
              <a:t>个环节。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496059" y="1455420"/>
            <a:ext cx="9993107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（一）准备阶段：2017</a:t>
            </a:r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.</a:t>
            </a:r>
            <a:r>
              <a:rPr lang="en-US" altLang="zh-CN" sz="3600" b="1" dirty="0" smtClean="0">
                <a:solidFill>
                  <a:srgbClr val="FFFF00"/>
                </a:solidFill>
                <a:sym typeface="+mn-ea"/>
              </a:rPr>
              <a:t>9</a:t>
            </a:r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——</a:t>
            </a:r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2017</a:t>
            </a:r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.</a:t>
            </a:r>
            <a:r>
              <a:rPr lang="en-US" altLang="zh-CN" sz="3600" b="1" dirty="0" smtClean="0">
                <a:solidFill>
                  <a:srgbClr val="FFFF00"/>
                </a:solidFill>
                <a:sym typeface="+mn-ea"/>
              </a:rPr>
              <a:t>11</a:t>
            </a:r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    </a:t>
            </a:r>
            <a:endParaRPr lang="zh-CN" altLang="en-US" sz="3600" b="1" dirty="0">
              <a:solidFill>
                <a:srgbClr val="FFFF00"/>
              </a:solidFill>
              <a:sym typeface="+mn-ea"/>
            </a:endParaRPr>
          </a:p>
          <a:p>
            <a:pPr lvl="0" algn="l"/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（二）实施阶段：2017</a:t>
            </a:r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.</a:t>
            </a:r>
            <a:r>
              <a:rPr lang="en-US" altLang="zh-CN" sz="3600" b="1" dirty="0" smtClean="0">
                <a:solidFill>
                  <a:srgbClr val="FFFF00"/>
                </a:solidFill>
                <a:sym typeface="+mn-ea"/>
              </a:rPr>
              <a:t>9</a:t>
            </a:r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——</a:t>
            </a:r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2018.8</a:t>
            </a:r>
          </a:p>
          <a:p>
            <a:pPr lvl="0"/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①</a:t>
            </a:r>
            <a:r>
              <a:rPr lang="en-US" altLang="zh-CN" sz="3600" b="1" dirty="0">
                <a:solidFill>
                  <a:srgbClr val="FFFF00"/>
                </a:solidFill>
                <a:sym typeface="+mn-ea"/>
              </a:rPr>
              <a:t>2017.9——2017.11  </a:t>
            </a:r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总结前段研究工作，整理研究档案，分析总结研究成果。</a:t>
            </a:r>
          </a:p>
          <a:p>
            <a:pPr lvl="0"/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②</a:t>
            </a:r>
            <a:r>
              <a:rPr lang="en-US" altLang="zh-CN" sz="3600" b="1" dirty="0">
                <a:solidFill>
                  <a:srgbClr val="FFFF00"/>
                </a:solidFill>
                <a:sym typeface="+mn-ea"/>
              </a:rPr>
              <a:t>2017.9——2018.1   </a:t>
            </a:r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深化课题研究</a:t>
            </a:r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工作。</a:t>
            </a:r>
            <a:endParaRPr lang="zh-CN" altLang="en-US" sz="3600" b="1" dirty="0">
              <a:solidFill>
                <a:srgbClr val="FFFF00"/>
              </a:solidFill>
              <a:sym typeface="+mn-ea"/>
            </a:endParaRPr>
          </a:p>
          <a:p>
            <a:pPr lvl="0"/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③</a:t>
            </a:r>
            <a:r>
              <a:rPr lang="en-US" altLang="zh-CN" sz="3600" b="1" dirty="0">
                <a:solidFill>
                  <a:srgbClr val="FFFF00"/>
                </a:solidFill>
                <a:sym typeface="+mn-ea"/>
              </a:rPr>
              <a:t>2018.2——2018.8   </a:t>
            </a:r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深化课堂教学实际的</a:t>
            </a:r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研究。</a:t>
            </a:r>
            <a:endParaRPr lang="zh-CN" altLang="en-US" sz="3600" b="1" dirty="0">
              <a:solidFill>
                <a:srgbClr val="FFFF00"/>
              </a:solidFill>
              <a:sym typeface="+mn-ea"/>
            </a:endParaRPr>
          </a:p>
          <a:p>
            <a:pPr lvl="0" algn="l"/>
            <a:r>
              <a:rPr lang="zh-CN" altLang="en-US" sz="3600" b="1" dirty="0" smtClean="0">
                <a:solidFill>
                  <a:srgbClr val="FFFF00"/>
                </a:solidFill>
                <a:sym typeface="+mn-ea"/>
              </a:rPr>
              <a:t>（</a:t>
            </a:r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三）总结阶段：2018.9——2019.1 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577215"/>
            <a:ext cx="33832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 dirty="0">
                <a:solidFill>
                  <a:srgbClr val="FF0000"/>
                </a:solidFill>
                <a:sym typeface="+mn-ea"/>
              </a:rPr>
              <a:t>课题实施步骤：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936786"/>
              </p:ext>
            </p:extLst>
          </p:nvPr>
        </p:nvGraphicFramePr>
        <p:xfrm>
          <a:off x="1118682" y="1361563"/>
          <a:ext cx="10026241" cy="5270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0405"/>
                <a:gridCol w="1394848"/>
                <a:gridCol w="3271104"/>
                <a:gridCol w="1394848"/>
                <a:gridCol w="3125036"/>
              </a:tblGrid>
              <a:tr h="35299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序号</a:t>
                      </a:r>
                      <a:endParaRPr lang="zh-CN" sz="16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完成时间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成 果 名 称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成果形式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承担人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  <a:tr h="56915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2017.12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全区网络教研体系的建设过程及成果总结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论文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吕顺静（东塘）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  <a:tr h="56915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</a:t>
                      </a:r>
                      <a:endParaRPr lang="zh-CN" sz="16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2017.12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促进教师专业化成长的策略及成果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论文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赵中芳（东魏）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  <a:tr h="56915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2018.6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适合农村孩子的新的教学模式的研究成果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论文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赵洁（东棘坨）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  <a:tr h="56915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4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2018.6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教师专业化成长档案建立的措施及成果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论文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张倩（史庄）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  <a:tr h="35299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2017.12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感恩团队建设的策略及成果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论文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李文华（张子铺）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  <a:tr h="56915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2018.6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课题综合研究，实验总结工作</a:t>
                      </a:r>
                      <a:endParaRPr lang="zh-CN" sz="16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赵春萍（三小）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  <a:tr h="56915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2018.9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课题实验反思集等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成果集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张辉、张倩、赵洁、张用军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  <a:tr h="853739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2019.1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 </a:t>
                      </a:r>
                      <a:r>
                        <a:rPr lang="zh-CN" sz="1600" kern="100">
                          <a:effectLst/>
                        </a:rPr>
                        <a:t>“关于宁河区网络教研体系建设，促进农村教师专业化成长的实践研究”结题报告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结题报告</a:t>
                      </a:r>
                      <a:endParaRPr lang="zh-CN" sz="16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史建昌、刘淑新、赵春萍、冯连静</a:t>
                      </a:r>
                      <a:endParaRPr lang="zh-CN" sz="16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55288" marR="55288" marT="0" marB="0"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19455" y="577215"/>
            <a:ext cx="4339650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/>
            <a:r>
              <a:rPr lang="zh-CN" altLang="en-US" sz="3600" dirty="0">
                <a:solidFill>
                  <a:srgbClr val="FF0000"/>
                </a:solidFill>
                <a:sym typeface="+mn-ea"/>
              </a:rPr>
              <a:t>课题研究预期成果</a:t>
            </a:r>
            <a:r>
              <a:rPr lang="zh-CN" altLang="zh-CN" sz="3600" dirty="0" smtClean="0">
                <a:solidFill>
                  <a:srgbClr val="FF0000"/>
                </a:solidFill>
                <a:sym typeface="+mn-ea"/>
              </a:rPr>
              <a:t>：</a:t>
            </a:r>
            <a:endParaRPr lang="zh-CN" altLang="zh-CN" sz="3600" dirty="0">
              <a:solidFill>
                <a:srgbClr val="FF0000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60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85" y="1748790"/>
            <a:ext cx="10172065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345055" y="1351915"/>
            <a:ext cx="7630795" cy="39370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>
                <a:solidFill>
                  <a:srgbClr val="FFFF00"/>
                </a:solidFill>
              </a:rPr>
              <a:t>农耕1.0时代</a:t>
            </a:r>
          </a:p>
          <a:p>
            <a:r>
              <a:rPr lang="zh-CN" altLang="en-US" sz="3600" b="1">
                <a:solidFill>
                  <a:srgbClr val="FFFF00"/>
                </a:solidFill>
              </a:rPr>
              <a:t>工业2.0时代</a:t>
            </a:r>
          </a:p>
          <a:p>
            <a:r>
              <a:rPr lang="zh-CN" altLang="en-US" sz="3600" b="1">
                <a:solidFill>
                  <a:srgbClr val="FFFF00"/>
                </a:solidFill>
              </a:rPr>
              <a:t>信息3.0时代</a:t>
            </a:r>
          </a:p>
          <a:p>
            <a:endParaRPr lang="zh-CN" altLang="en-US" sz="3600" b="1">
              <a:solidFill>
                <a:srgbClr val="FFFF00"/>
              </a:solidFill>
            </a:endParaRPr>
          </a:p>
          <a:p>
            <a:r>
              <a:rPr lang="zh-CN" altLang="en-US" sz="3600" b="1">
                <a:solidFill>
                  <a:srgbClr val="FFFF00"/>
                </a:solidFill>
              </a:rPr>
              <a:t>信息技术在发展，所以我必须发展，我们的教育必须发展。</a:t>
            </a:r>
          </a:p>
          <a:p>
            <a:r>
              <a:rPr lang="zh-CN" altLang="en-US" sz="3600" b="1">
                <a:solidFill>
                  <a:srgbClr val="FFFF00"/>
                </a:solidFill>
              </a:rPr>
              <a:t>未来已经来临了，只是尚未流行。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577215"/>
            <a:ext cx="29260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问题的提出：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59155" y="1593215"/>
            <a:ext cx="10627360" cy="5029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宁河区是一个涉农区县。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当前农村学校的课堂教学状况有待提升。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教师在课堂教学中简单的教知识还占有较大的份额，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学生在课堂上积极参与的状态还不是很好。</a:t>
            </a:r>
          </a:p>
          <a:p>
            <a:pPr lvl="0" algn="l"/>
            <a:endParaRPr lang="zh-CN" altLang="en-US" sz="3600" b="1">
              <a:solidFill>
                <a:srgbClr val="FFFF00"/>
              </a:solidFill>
              <a:sym typeface="+mn-ea"/>
            </a:endParaRP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我们的学生变了，所以我必须改变，我们的课堂必须改变。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也只有先进的信息技术才能适应我们现在爆炸信息影响下的学生。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577215"/>
            <a:ext cx="29260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问题的提出：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179955" y="1737360"/>
            <a:ext cx="7402830" cy="3383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宁河区三通两平台。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天津市基础教育网络教研平台。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校际网络同步教学平台。</a:t>
            </a:r>
          </a:p>
          <a:p>
            <a:pPr lvl="0" algn="l"/>
            <a:endParaRPr lang="zh-CN" altLang="en-US" sz="3600" b="1">
              <a:solidFill>
                <a:srgbClr val="FFFF00"/>
              </a:solidFill>
              <a:sym typeface="+mn-ea"/>
            </a:endParaRP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我们已经具备开展网络教研活动提供了必需的保障。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577215"/>
            <a:ext cx="29260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问题的提出：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52855" y="1631315"/>
            <a:ext cx="8710295" cy="3931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时代需要我们变化，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学生需要我们变化，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区域实际更需要我们变化，</a:t>
            </a:r>
          </a:p>
          <a:p>
            <a:pPr lvl="0" algn="l"/>
            <a:endParaRPr lang="zh-CN" altLang="en-US" sz="3600" b="1">
              <a:solidFill>
                <a:srgbClr val="FFFF00"/>
              </a:solidFill>
              <a:sym typeface="+mn-ea"/>
            </a:endParaRP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但是其中教师的专业化水平可能就成为了影响变化显著的主要因素。</a:t>
            </a:r>
          </a:p>
          <a:p>
            <a:pPr lvl="0" algn="l"/>
            <a:endParaRPr lang="zh-CN" altLang="en-US" sz="3600" b="1">
              <a:solidFill>
                <a:srgbClr val="FFFF00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9455" y="577215"/>
            <a:ext cx="29260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问题的提出：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73860" y="1950720"/>
            <a:ext cx="9032240" cy="11887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“关于宁河区网络教研体系建设，</a:t>
            </a:r>
          </a:p>
          <a:p>
            <a:pPr lvl="0" algn="l"/>
            <a:r>
              <a:rPr lang="zh-CN" altLang="en-US" sz="3600" b="1" dirty="0">
                <a:solidFill>
                  <a:srgbClr val="FFFF00"/>
                </a:solidFill>
                <a:sym typeface="+mn-ea"/>
              </a:rPr>
              <a:t>促进农村教师专业化成长的实践研究”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577215"/>
            <a:ext cx="29260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问题的提出：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25755" y="1585595"/>
            <a:ext cx="11230610" cy="44805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课题名称：“关于宁河区网络教研体系建设，促进农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                        村教师专业化成长的实践研究”。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课题研究的范围：宁河区区域内。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课题研究的对象：网络教研和课堂教学。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课题研究的具体内容：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         网络教研的内容与形式以及方法与策略，以达到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         促进教师专业化成长的目标。</a:t>
            </a:r>
          </a:p>
          <a:p>
            <a:pPr lvl="0" algn="l"/>
            <a:r>
              <a:rPr lang="zh-CN" altLang="en-US" sz="3600" b="1">
                <a:solidFill>
                  <a:srgbClr val="FFFF00"/>
                </a:solidFill>
                <a:sym typeface="+mn-ea"/>
              </a:rPr>
              <a:t>课题研究的方法：主要是以行动研究法为主的实践研究。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577215"/>
            <a:ext cx="29260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课题的界定：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73760" y="1366520"/>
            <a:ext cx="10429240" cy="478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indent="457200" algn="l" fontAlgn="auto"/>
            <a:r>
              <a:rPr lang="zh-CN" altLang="en-US" sz="2800" b="1">
                <a:solidFill>
                  <a:srgbClr val="FFFF00"/>
                </a:solidFill>
                <a:sym typeface="+mn-ea"/>
              </a:rPr>
              <a:t>通过研究能够有效提升宁河区教师专业化水平，促进教师快速发展；同时学校的教研水平能够有明显的改善；进而使农村校的孩子在学习习惯和学习能力上有明显提升；最终达到大面积提高教育教学质量的目的。</a:t>
            </a:r>
          </a:p>
          <a:p>
            <a:pPr lvl="0" indent="457200" algn="l" fontAlgn="auto"/>
            <a:r>
              <a:rPr lang="zh-CN" altLang="en-US" sz="2800" b="1">
                <a:solidFill>
                  <a:srgbClr val="FFFF00"/>
                </a:solidFill>
                <a:sym typeface="+mn-ea"/>
              </a:rPr>
              <a:t>通过研究探索适合宁河区的网络教研模式，总结网络教研的策略与方法，使网络教研工作常态化，形式多样化，活动内容不断深化，为老师们提供一个方便、实效的教研平台。</a:t>
            </a:r>
          </a:p>
          <a:p>
            <a:pPr lvl="0" indent="457200" algn="l" fontAlgn="auto"/>
            <a:r>
              <a:rPr lang="zh-CN" altLang="en-US" sz="2800" b="1">
                <a:solidFill>
                  <a:srgbClr val="FFFF00"/>
                </a:solidFill>
                <a:sym typeface="+mn-ea"/>
              </a:rPr>
              <a:t>通过研究探索适合农村学生的课堂教学模式，让学生真正成为课堂的主人，切实改善农村学校的课堂教学面貌。</a:t>
            </a:r>
          </a:p>
          <a:p>
            <a:pPr lvl="0" indent="457200" algn="l" fontAlgn="auto"/>
            <a:r>
              <a:rPr lang="zh-CN" altLang="en-US" sz="2800" b="1">
                <a:solidFill>
                  <a:srgbClr val="FFFF00"/>
                </a:solidFill>
                <a:sym typeface="+mn-ea"/>
              </a:rPr>
              <a:t>通过研究不断提升教师的职业修养，以合作意识为主要工作思想，增加教师对感恩的认识，打造和谐共进的教研团队。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577215"/>
            <a:ext cx="246888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zh-CN" sz="3600">
                <a:solidFill>
                  <a:srgbClr val="FF0000"/>
                </a:solidFill>
                <a:sym typeface="+mn-ea"/>
              </a:rPr>
              <a:t>研究价值：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1784</Words>
  <Application>Microsoft Office PowerPoint</Application>
  <PresentationFormat>自定义</PresentationFormat>
  <Paragraphs>302</Paragraphs>
  <Slides>28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Office 主题</vt:lpstr>
      <vt:lpstr>PowerPoint 演示文稿</vt:lpstr>
      <vt:lpstr>“关于宁河区网络教研体系建设， 促进农村教师专业化成长的实践研究”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CP9</cp:lastModifiedBy>
  <cp:revision>45</cp:revision>
  <dcterms:created xsi:type="dcterms:W3CDTF">2012-01-02T07:08:00Z</dcterms:created>
  <dcterms:modified xsi:type="dcterms:W3CDTF">2017-10-31T03:21:21Z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2052-10.1.0.6129</vt:lpwstr>
  </property>
</Properties>
</file>