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9"/>
  </p:notesMasterIdLst>
  <p:handoutMasterIdLst>
    <p:handoutMasterId r:id="rId15"/>
  </p:handoutMasterIdLst>
  <p:sldIdLst>
    <p:sldId id="257" r:id="rId4"/>
    <p:sldId id="264" r:id="rId5"/>
    <p:sldId id="284" r:id="rId6"/>
    <p:sldId id="286" r:id="rId7"/>
    <p:sldId id="295" r:id="rId8"/>
    <p:sldId id="304" r:id="rId10"/>
    <p:sldId id="313" r:id="rId11"/>
    <p:sldId id="269" r:id="rId12"/>
    <p:sldId id="314" r:id="rId13"/>
    <p:sldId id="263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a" initials="c" lastIdx="3" clrIdx="0"/>
  <p:cmAuthor id="2" name="songshifeng" initials="s" lastIdx="1" clrIdx="0"/>
  <p:cmAuthor id="3" name="wy" initials="w" lastIdx="0" clrIdx="1"/>
  <p:cmAuthor id="4" name="马武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221"/>
        <p:guide pos="36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675" y="1122363"/>
            <a:ext cx="914805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13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675" y="3602038"/>
            <a:ext cx="914805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3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14414" y="6356350"/>
            <a:ext cx="151031" cy="144410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39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4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2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755651" y="304800"/>
            <a:ext cx="10678583" cy="57150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5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73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74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1175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17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84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85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1186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18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95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96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1197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19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700"/>
          </a:p>
        </p:txBody>
      </p:sp>
      <p:pic>
        <p:nvPicPr>
          <p:cNvPr id="163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4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1" y="3375025"/>
            <a:ext cx="3906009" cy="1274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5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89" y="3324225"/>
            <a:ext cx="1779132" cy="10782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04" y="4304824"/>
            <a:ext cx="1786732" cy="396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7" name="图片 8" descr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191" y="3711020"/>
            <a:ext cx="2071081" cy="504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8" name="图片 9" descr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9327" y="4303633"/>
            <a:ext cx="2071081" cy="1517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2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28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1229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3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38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39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1240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49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50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1251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5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44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45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446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4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26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27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28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29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0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1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2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3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公司简介</a:t>
            </a:r>
            <a:endParaRPr sz="1800"/>
          </a:p>
        </p:txBody>
      </p:sp>
      <p:pic>
        <p:nvPicPr>
          <p:cNvPr id="34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3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4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45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6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7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8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9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50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51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52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行业现状</a:t>
            </a:r>
            <a:endParaRPr sz="1800"/>
          </a:p>
        </p:txBody>
      </p:sp>
      <p:pic>
        <p:nvPicPr>
          <p:cNvPr id="53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3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64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5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6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7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8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9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0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1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产品与技术</a:t>
            </a:r>
            <a:endParaRPr sz="1800"/>
          </a:p>
        </p:txBody>
      </p:sp>
      <p:pic>
        <p:nvPicPr>
          <p:cNvPr id="72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1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2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83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84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85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86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87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88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89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0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教育行业应用</a:t>
            </a:r>
            <a:endParaRPr sz="1800"/>
          </a:p>
        </p:txBody>
      </p:sp>
      <p:pic>
        <p:nvPicPr>
          <p:cNvPr id="9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1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102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3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4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5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6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7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8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9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竞争优势</a:t>
            </a:r>
            <a:endParaRPr sz="1800"/>
          </a:p>
        </p:txBody>
      </p:sp>
      <p:pic>
        <p:nvPicPr>
          <p:cNvPr id="1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9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0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121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2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3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4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5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6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7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28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影响力</a:t>
            </a:r>
            <a:endParaRPr sz="1800"/>
          </a:p>
        </p:txBody>
      </p:sp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5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6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147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4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3400"/>
          </a:p>
        </p:txBody>
      </p:sp>
      <p:pic>
        <p:nvPicPr>
          <p:cNvPr id="163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4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1" y="3375025"/>
            <a:ext cx="3906009" cy="1274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5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89" y="3324225"/>
            <a:ext cx="1779132" cy="10782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04" y="4304824"/>
            <a:ext cx="1786732" cy="396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7" name="图片 8" descr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191" y="3711020"/>
            <a:ext cx="2071081" cy="504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8" name="图片 9" descr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9327" y="4303633"/>
            <a:ext cx="2071081" cy="1517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3400"/>
          </a:p>
        </p:txBody>
      </p:sp>
      <p:pic>
        <p:nvPicPr>
          <p:cNvPr id="177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8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685" y="389572"/>
            <a:ext cx="2023213" cy="6600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675" y="1122363"/>
            <a:ext cx="914805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9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675" y="3602038"/>
            <a:ext cx="914805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14414" y="6356350"/>
            <a:ext cx="151031" cy="144410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03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2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2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755651" y="304800"/>
            <a:ext cx="10678583" cy="57150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2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7748" y="6331210"/>
            <a:ext cx="10515600" cy="35440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600">
                <a:solidFill>
                  <a:srgbClr val="808080"/>
                </a:solidFill>
              </a:defRPr>
            </a:lvl1pPr>
          </a:lstStyle>
          <a:p>
            <a:r>
              <a:t>标题文本</a:t>
            </a:r>
          </a:p>
        </p:txBody>
      </p:sp>
      <p:grpSp>
        <p:nvGrpSpPr>
          <p:cNvPr id="298" name="组合 2"/>
          <p:cNvGrpSpPr/>
          <p:nvPr/>
        </p:nvGrpSpPr>
        <p:grpSpPr>
          <a:xfrm>
            <a:off x="135009" y="234412"/>
            <a:ext cx="1711699" cy="1762332"/>
            <a:chOff x="-1" y="0"/>
            <a:chExt cx="3421613" cy="3524661"/>
          </a:xfrm>
        </p:grpSpPr>
        <p:sp>
          <p:nvSpPr>
            <p:cNvPr id="251" name="圆角矩形 3"/>
            <p:cNvSpPr/>
            <p:nvPr/>
          </p:nvSpPr>
          <p:spPr>
            <a:xfrm>
              <a:off x="-1" y="10585"/>
              <a:ext cx="3319638" cy="1733377"/>
            </a:xfrm>
            <a:prstGeom prst="roundRect">
              <a:avLst>
                <a:gd name="adj" fmla="val 50000"/>
              </a:avLst>
            </a:prstGeom>
            <a:solidFill>
              <a:srgbClr val="CBB883">
                <a:alpha val="45098"/>
              </a:srgb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500">
                  <a:solidFill>
                    <a:srgbClr val="FFFFFF"/>
                  </a:solidFill>
                </a:defRPr>
              </a:pPr>
              <a:endParaRPr sz="3400"/>
            </a:p>
          </p:txBody>
        </p:sp>
        <p:grpSp>
          <p:nvGrpSpPr>
            <p:cNvPr id="295" name="组合 4"/>
            <p:cNvGrpSpPr/>
            <p:nvPr/>
          </p:nvGrpSpPr>
          <p:grpSpPr>
            <a:xfrm>
              <a:off x="372173" y="113567"/>
              <a:ext cx="1191255" cy="1583897"/>
              <a:chOff x="0" y="7"/>
              <a:chExt cx="1191254" cy="1583896"/>
            </a:xfrm>
          </p:grpSpPr>
          <p:sp>
            <p:nvSpPr>
              <p:cNvPr id="252" name="Freeform 1293"/>
              <p:cNvSpPr/>
              <p:nvPr/>
            </p:nvSpPr>
            <p:spPr>
              <a:xfrm>
                <a:off x="143141" y="765099"/>
                <a:ext cx="904973" cy="300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8" h="20246" extrusionOk="0">
                    <a:moveTo>
                      <a:pt x="21548" y="2877"/>
                    </a:moveTo>
                    <a:cubicBezTo>
                      <a:pt x="21548" y="1700"/>
                      <a:pt x="21483" y="2141"/>
                      <a:pt x="20741" y="1589"/>
                    </a:cubicBezTo>
                    <a:cubicBezTo>
                      <a:pt x="20000" y="1000"/>
                      <a:pt x="17722" y="-913"/>
                      <a:pt x="14235" y="522"/>
                    </a:cubicBezTo>
                    <a:cubicBezTo>
                      <a:pt x="11321" y="1736"/>
                      <a:pt x="12062" y="4459"/>
                      <a:pt x="10865" y="4570"/>
                    </a:cubicBezTo>
                    <a:cubicBezTo>
                      <a:pt x="10683" y="4570"/>
                      <a:pt x="10683" y="4570"/>
                      <a:pt x="10683" y="4570"/>
                    </a:cubicBezTo>
                    <a:cubicBezTo>
                      <a:pt x="9486" y="4459"/>
                      <a:pt x="10227" y="1736"/>
                      <a:pt x="7313" y="522"/>
                    </a:cubicBezTo>
                    <a:cubicBezTo>
                      <a:pt x="3826" y="-913"/>
                      <a:pt x="1548" y="1000"/>
                      <a:pt x="807" y="1589"/>
                    </a:cubicBezTo>
                    <a:cubicBezTo>
                      <a:pt x="65" y="2141"/>
                      <a:pt x="0" y="1700"/>
                      <a:pt x="0" y="2877"/>
                    </a:cubicBezTo>
                    <a:cubicBezTo>
                      <a:pt x="13" y="4055"/>
                      <a:pt x="-26" y="5011"/>
                      <a:pt x="325" y="5011"/>
                    </a:cubicBezTo>
                    <a:cubicBezTo>
                      <a:pt x="690" y="5011"/>
                      <a:pt x="690" y="5011"/>
                      <a:pt x="1249" y="9979"/>
                    </a:cubicBezTo>
                    <a:cubicBezTo>
                      <a:pt x="1926" y="15940"/>
                      <a:pt x="2108" y="17633"/>
                      <a:pt x="2759" y="18994"/>
                    </a:cubicBezTo>
                    <a:cubicBezTo>
                      <a:pt x="3552" y="20687"/>
                      <a:pt x="6883" y="20687"/>
                      <a:pt x="7963" y="18847"/>
                    </a:cubicBezTo>
                    <a:cubicBezTo>
                      <a:pt x="9304" y="16566"/>
                      <a:pt x="9134" y="7955"/>
                      <a:pt x="10748" y="7845"/>
                    </a:cubicBezTo>
                    <a:cubicBezTo>
                      <a:pt x="10761" y="7845"/>
                      <a:pt x="10787" y="7845"/>
                      <a:pt x="10800" y="7845"/>
                    </a:cubicBezTo>
                    <a:cubicBezTo>
                      <a:pt x="12414" y="7955"/>
                      <a:pt x="12244" y="16566"/>
                      <a:pt x="13585" y="18847"/>
                    </a:cubicBezTo>
                    <a:cubicBezTo>
                      <a:pt x="14665" y="20687"/>
                      <a:pt x="17996" y="20687"/>
                      <a:pt x="18789" y="18994"/>
                    </a:cubicBezTo>
                    <a:cubicBezTo>
                      <a:pt x="19440" y="17633"/>
                      <a:pt x="19622" y="15940"/>
                      <a:pt x="20299" y="9979"/>
                    </a:cubicBezTo>
                    <a:cubicBezTo>
                      <a:pt x="20858" y="5011"/>
                      <a:pt x="20858" y="5011"/>
                      <a:pt x="21223" y="5011"/>
                    </a:cubicBezTo>
                    <a:cubicBezTo>
                      <a:pt x="21574" y="5011"/>
                      <a:pt x="21535" y="4055"/>
                      <a:pt x="21548" y="2877"/>
                    </a:cubicBezTo>
                    <a:close/>
                    <a:moveTo>
                      <a:pt x="8692" y="11635"/>
                    </a:moveTo>
                    <a:cubicBezTo>
                      <a:pt x="8354" y="14063"/>
                      <a:pt x="8094" y="16198"/>
                      <a:pt x="7625" y="17081"/>
                    </a:cubicBezTo>
                    <a:cubicBezTo>
                      <a:pt x="7131" y="18038"/>
                      <a:pt x="6402" y="18222"/>
                      <a:pt x="5322" y="18185"/>
                    </a:cubicBezTo>
                    <a:cubicBezTo>
                      <a:pt x="4411" y="18111"/>
                      <a:pt x="3435" y="18222"/>
                      <a:pt x="3019" y="17118"/>
                    </a:cubicBezTo>
                    <a:cubicBezTo>
                      <a:pt x="2681" y="16198"/>
                      <a:pt x="2342" y="13291"/>
                      <a:pt x="2056" y="10715"/>
                    </a:cubicBezTo>
                    <a:cubicBezTo>
                      <a:pt x="1653" y="7146"/>
                      <a:pt x="1470" y="5011"/>
                      <a:pt x="1874" y="3944"/>
                    </a:cubicBezTo>
                    <a:cubicBezTo>
                      <a:pt x="2381" y="2656"/>
                      <a:pt x="3695" y="2436"/>
                      <a:pt x="5244" y="2362"/>
                    </a:cubicBezTo>
                    <a:cubicBezTo>
                      <a:pt x="6792" y="2325"/>
                      <a:pt x="8848" y="3613"/>
                      <a:pt x="9108" y="5343"/>
                    </a:cubicBezTo>
                    <a:cubicBezTo>
                      <a:pt x="9317" y="6630"/>
                      <a:pt x="8991" y="9464"/>
                      <a:pt x="8692" y="11635"/>
                    </a:cubicBezTo>
                    <a:close/>
                    <a:moveTo>
                      <a:pt x="19492" y="10715"/>
                    </a:moveTo>
                    <a:cubicBezTo>
                      <a:pt x="19206" y="13291"/>
                      <a:pt x="18867" y="16198"/>
                      <a:pt x="18529" y="17118"/>
                    </a:cubicBezTo>
                    <a:cubicBezTo>
                      <a:pt x="18113" y="18222"/>
                      <a:pt x="17137" y="18111"/>
                      <a:pt x="16226" y="18185"/>
                    </a:cubicBezTo>
                    <a:cubicBezTo>
                      <a:pt x="15146" y="18222"/>
                      <a:pt x="14417" y="18038"/>
                      <a:pt x="13923" y="17081"/>
                    </a:cubicBezTo>
                    <a:cubicBezTo>
                      <a:pt x="13454" y="16198"/>
                      <a:pt x="13194" y="14063"/>
                      <a:pt x="12856" y="11635"/>
                    </a:cubicBezTo>
                    <a:cubicBezTo>
                      <a:pt x="12557" y="9464"/>
                      <a:pt x="12231" y="6630"/>
                      <a:pt x="12440" y="5343"/>
                    </a:cubicBezTo>
                    <a:cubicBezTo>
                      <a:pt x="12700" y="3613"/>
                      <a:pt x="14756" y="2325"/>
                      <a:pt x="16304" y="2362"/>
                    </a:cubicBezTo>
                    <a:cubicBezTo>
                      <a:pt x="17853" y="2436"/>
                      <a:pt x="19167" y="2656"/>
                      <a:pt x="19674" y="3944"/>
                    </a:cubicBezTo>
                    <a:cubicBezTo>
                      <a:pt x="20091" y="5011"/>
                      <a:pt x="19895" y="7146"/>
                      <a:pt x="19492" y="10715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53" name="Freeform 1294"/>
              <p:cNvSpPr/>
              <p:nvPr/>
            </p:nvSpPr>
            <p:spPr>
              <a:xfrm>
                <a:off x="305140" y="1135336"/>
                <a:ext cx="290728" cy="20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18783" extrusionOk="0">
                    <a:moveTo>
                      <a:pt x="0" y="17579"/>
                    </a:moveTo>
                    <a:cubicBezTo>
                      <a:pt x="0" y="17579"/>
                      <a:pt x="3292" y="21502"/>
                      <a:pt x="6143" y="15185"/>
                    </a:cubicBezTo>
                    <a:cubicBezTo>
                      <a:pt x="8391" y="10244"/>
                      <a:pt x="8833" y="8359"/>
                      <a:pt x="13731" y="8206"/>
                    </a:cubicBezTo>
                    <a:cubicBezTo>
                      <a:pt x="18669" y="8053"/>
                      <a:pt x="20958" y="7085"/>
                      <a:pt x="21279" y="4334"/>
                    </a:cubicBezTo>
                    <a:cubicBezTo>
                      <a:pt x="21600" y="1583"/>
                      <a:pt x="19753" y="-98"/>
                      <a:pt x="16341" y="4"/>
                    </a:cubicBezTo>
                    <a:cubicBezTo>
                      <a:pt x="12968" y="106"/>
                      <a:pt x="8431" y="2653"/>
                      <a:pt x="5942" y="9072"/>
                    </a:cubicBezTo>
                    <a:cubicBezTo>
                      <a:pt x="4175" y="13606"/>
                      <a:pt x="4336" y="15083"/>
                      <a:pt x="3292" y="16510"/>
                    </a:cubicBezTo>
                    <a:cubicBezTo>
                      <a:pt x="2248" y="17936"/>
                      <a:pt x="0" y="17579"/>
                      <a:pt x="0" y="17579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54" name="Freeform 1295"/>
              <p:cNvSpPr/>
              <p:nvPr/>
            </p:nvSpPr>
            <p:spPr>
              <a:xfrm>
                <a:off x="595385" y="1135336"/>
                <a:ext cx="290728" cy="20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18783" extrusionOk="0">
                    <a:moveTo>
                      <a:pt x="21315" y="17579"/>
                    </a:moveTo>
                    <a:cubicBezTo>
                      <a:pt x="21315" y="17579"/>
                      <a:pt x="18023" y="21502"/>
                      <a:pt x="15172" y="15185"/>
                    </a:cubicBezTo>
                    <a:cubicBezTo>
                      <a:pt x="12924" y="10244"/>
                      <a:pt x="12482" y="8359"/>
                      <a:pt x="7584" y="8206"/>
                    </a:cubicBezTo>
                    <a:cubicBezTo>
                      <a:pt x="2686" y="8053"/>
                      <a:pt x="357" y="7085"/>
                      <a:pt x="36" y="4334"/>
                    </a:cubicBezTo>
                    <a:cubicBezTo>
                      <a:pt x="-285" y="1583"/>
                      <a:pt x="1562" y="-98"/>
                      <a:pt x="4974" y="4"/>
                    </a:cubicBezTo>
                    <a:cubicBezTo>
                      <a:pt x="8347" y="106"/>
                      <a:pt x="12884" y="2653"/>
                      <a:pt x="15373" y="9072"/>
                    </a:cubicBezTo>
                    <a:cubicBezTo>
                      <a:pt x="17140" y="13606"/>
                      <a:pt x="16979" y="15083"/>
                      <a:pt x="18023" y="16510"/>
                    </a:cubicBezTo>
                    <a:cubicBezTo>
                      <a:pt x="19067" y="17936"/>
                      <a:pt x="21315" y="17579"/>
                      <a:pt x="21315" y="17579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55" name="Freeform 1296"/>
              <p:cNvSpPr/>
              <p:nvPr/>
            </p:nvSpPr>
            <p:spPr>
              <a:xfrm>
                <a:off x="205931" y="1102717"/>
                <a:ext cx="780143" cy="481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4" extrusionOk="0">
                    <a:moveTo>
                      <a:pt x="19072" y="5461"/>
                    </a:moveTo>
                    <a:cubicBezTo>
                      <a:pt x="18906" y="7693"/>
                      <a:pt x="17513" y="11941"/>
                      <a:pt x="15409" y="13276"/>
                    </a:cubicBezTo>
                    <a:cubicBezTo>
                      <a:pt x="13305" y="14610"/>
                      <a:pt x="12730" y="11334"/>
                      <a:pt x="11988" y="10096"/>
                    </a:cubicBezTo>
                    <a:cubicBezTo>
                      <a:pt x="11398" y="9125"/>
                      <a:pt x="10959" y="9077"/>
                      <a:pt x="10792" y="9101"/>
                    </a:cubicBezTo>
                    <a:cubicBezTo>
                      <a:pt x="10626" y="9077"/>
                      <a:pt x="10187" y="9125"/>
                      <a:pt x="9597" y="10096"/>
                    </a:cubicBezTo>
                    <a:cubicBezTo>
                      <a:pt x="8855" y="11334"/>
                      <a:pt x="8280" y="14610"/>
                      <a:pt x="6176" y="13276"/>
                    </a:cubicBezTo>
                    <a:cubicBezTo>
                      <a:pt x="4072" y="11941"/>
                      <a:pt x="2679" y="7693"/>
                      <a:pt x="2513" y="5461"/>
                    </a:cubicBezTo>
                    <a:cubicBezTo>
                      <a:pt x="2165" y="777"/>
                      <a:pt x="0" y="0"/>
                      <a:pt x="0" y="0"/>
                    </a:cubicBezTo>
                    <a:cubicBezTo>
                      <a:pt x="0" y="0"/>
                      <a:pt x="621" y="8931"/>
                      <a:pt x="1362" y="10824"/>
                    </a:cubicBezTo>
                    <a:cubicBezTo>
                      <a:pt x="2104" y="12693"/>
                      <a:pt x="5025" y="16600"/>
                      <a:pt x="6993" y="19124"/>
                    </a:cubicBezTo>
                    <a:cubicBezTo>
                      <a:pt x="8931" y="21600"/>
                      <a:pt x="9733" y="21357"/>
                      <a:pt x="10792" y="21357"/>
                    </a:cubicBezTo>
                    <a:cubicBezTo>
                      <a:pt x="11852" y="21357"/>
                      <a:pt x="12654" y="21600"/>
                      <a:pt x="14592" y="19124"/>
                    </a:cubicBezTo>
                    <a:cubicBezTo>
                      <a:pt x="16575" y="16600"/>
                      <a:pt x="19481" y="12693"/>
                      <a:pt x="20223" y="10824"/>
                    </a:cubicBezTo>
                    <a:cubicBezTo>
                      <a:pt x="20964" y="8931"/>
                      <a:pt x="21600" y="0"/>
                      <a:pt x="21600" y="0"/>
                    </a:cubicBezTo>
                    <a:cubicBezTo>
                      <a:pt x="21600" y="0"/>
                      <a:pt x="19435" y="777"/>
                      <a:pt x="19072" y="5461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56" name="Oval 1297"/>
              <p:cNvSpPr/>
              <p:nvPr/>
            </p:nvSpPr>
            <p:spPr>
              <a:xfrm>
                <a:off x="-1" y="312397"/>
                <a:ext cx="1191256" cy="430883"/>
              </a:xfrm>
              <a:prstGeom prst="ellipse">
                <a:avLst/>
              </a:pr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57" name="Freeform 1298"/>
              <p:cNvSpPr/>
              <p:nvPr/>
            </p:nvSpPr>
            <p:spPr>
              <a:xfrm>
                <a:off x="203678" y="7"/>
                <a:ext cx="783899" cy="44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19" extrusionOk="0">
                    <a:moveTo>
                      <a:pt x="21540" y="15428"/>
                    </a:moveTo>
                    <a:cubicBezTo>
                      <a:pt x="21540" y="15403"/>
                      <a:pt x="21540" y="15403"/>
                      <a:pt x="21540" y="15403"/>
                    </a:cubicBezTo>
                    <a:cubicBezTo>
                      <a:pt x="21525" y="15378"/>
                      <a:pt x="21525" y="15378"/>
                      <a:pt x="21525" y="15378"/>
                    </a:cubicBezTo>
                    <a:cubicBezTo>
                      <a:pt x="21525" y="15378"/>
                      <a:pt x="18753" y="3411"/>
                      <a:pt x="17413" y="1078"/>
                    </a:cubicBezTo>
                    <a:cubicBezTo>
                      <a:pt x="16072" y="-1281"/>
                      <a:pt x="14069" y="2592"/>
                      <a:pt x="11192" y="3734"/>
                    </a:cubicBezTo>
                    <a:cubicBezTo>
                      <a:pt x="9128" y="4529"/>
                      <a:pt x="8285" y="556"/>
                      <a:pt x="5935" y="10"/>
                    </a:cubicBezTo>
                    <a:cubicBezTo>
                      <a:pt x="3946" y="-437"/>
                      <a:pt x="211" y="14758"/>
                      <a:pt x="60" y="15403"/>
                    </a:cubicBezTo>
                    <a:cubicBezTo>
                      <a:pt x="60" y="15403"/>
                      <a:pt x="60" y="15403"/>
                      <a:pt x="60" y="15403"/>
                    </a:cubicBezTo>
                    <a:cubicBezTo>
                      <a:pt x="15" y="15552"/>
                      <a:pt x="0" y="15701"/>
                      <a:pt x="0" y="15875"/>
                    </a:cubicBezTo>
                    <a:cubicBezTo>
                      <a:pt x="0" y="16496"/>
                      <a:pt x="331" y="17091"/>
                      <a:pt x="904" y="17638"/>
                    </a:cubicBezTo>
                    <a:cubicBezTo>
                      <a:pt x="2576" y="19227"/>
                      <a:pt x="6372" y="20319"/>
                      <a:pt x="10800" y="20319"/>
                    </a:cubicBezTo>
                    <a:cubicBezTo>
                      <a:pt x="15228" y="20319"/>
                      <a:pt x="19024" y="19227"/>
                      <a:pt x="20696" y="17638"/>
                    </a:cubicBezTo>
                    <a:cubicBezTo>
                      <a:pt x="21269" y="17091"/>
                      <a:pt x="21600" y="16496"/>
                      <a:pt x="21600" y="15875"/>
                    </a:cubicBezTo>
                    <a:cubicBezTo>
                      <a:pt x="21600" y="15726"/>
                      <a:pt x="21585" y="15577"/>
                      <a:pt x="21540" y="15428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58" name="Freeform 1299"/>
              <p:cNvSpPr/>
              <p:nvPr/>
            </p:nvSpPr>
            <p:spPr>
              <a:xfrm>
                <a:off x="195824" y="343979"/>
                <a:ext cx="12703" cy="21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64" y="6092"/>
                    </a:moveTo>
                    <a:cubicBezTo>
                      <a:pt x="12764" y="3877"/>
                      <a:pt x="13745" y="1662"/>
                      <a:pt x="13745" y="0"/>
                    </a:cubicBezTo>
                    <a:cubicBezTo>
                      <a:pt x="13745" y="0"/>
                      <a:pt x="13745" y="0"/>
                      <a:pt x="13745" y="0"/>
                    </a:cubicBezTo>
                    <a:cubicBezTo>
                      <a:pt x="0" y="20492"/>
                      <a:pt x="0" y="20492"/>
                      <a:pt x="0" y="20492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5709" y="16615"/>
                      <a:pt x="12764" y="11077"/>
                      <a:pt x="12764" y="6092"/>
                    </a:cubicBez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59" name="Freeform 1300"/>
              <p:cNvSpPr/>
              <p:nvPr/>
            </p:nvSpPr>
            <p:spPr>
              <a:xfrm>
                <a:off x="350986" y="562050"/>
                <a:ext cx="194663" cy="18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5"/>
                    </a:moveTo>
                    <a:cubicBezTo>
                      <a:pt x="4563" y="10473"/>
                      <a:pt x="9674" y="17673"/>
                      <a:pt x="15211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0" name="Freeform 1301"/>
              <p:cNvSpPr/>
              <p:nvPr/>
            </p:nvSpPr>
            <p:spPr>
              <a:xfrm>
                <a:off x="198830" y="33537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7200" y="13500"/>
                      <a:pt x="14400" y="8100"/>
                      <a:pt x="21600" y="0"/>
                    </a:cubicBez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1" name="Freeform 1302"/>
              <p:cNvSpPr/>
              <p:nvPr/>
            </p:nvSpPr>
            <p:spPr>
              <a:xfrm>
                <a:off x="632829" y="501141"/>
                <a:ext cx="229985" cy="6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586"/>
                    </a:moveTo>
                    <a:cubicBezTo>
                      <a:pt x="19599" y="21600"/>
                      <a:pt x="19599" y="21600"/>
                      <a:pt x="19599" y="21600"/>
                    </a:cubicBezTo>
                    <a:cubicBezTo>
                      <a:pt x="20266" y="21021"/>
                      <a:pt x="20933" y="20636"/>
                      <a:pt x="21600" y="20057"/>
                    </a:cubicBezTo>
                    <a:cubicBezTo>
                      <a:pt x="16418" y="0"/>
                      <a:pt x="16418" y="0"/>
                      <a:pt x="16418" y="0"/>
                    </a:cubicBezTo>
                    <a:lnTo>
                      <a:pt x="0" y="16586"/>
                    </a:ln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2" name="Freeform 1303"/>
              <p:cNvSpPr/>
              <p:nvPr/>
            </p:nvSpPr>
            <p:spPr>
              <a:xfrm>
                <a:off x="495290" y="444743"/>
                <a:ext cx="85683" cy="22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6"/>
                    </a:moveTo>
                    <a:cubicBezTo>
                      <a:pt x="14123" y="2571"/>
                      <a:pt x="6923" y="1543"/>
                      <a:pt x="0" y="0"/>
                    </a:cubicBezTo>
                    <a:cubicBezTo>
                      <a:pt x="1523" y="21600"/>
                      <a:pt x="1523" y="21600"/>
                      <a:pt x="1523" y="21600"/>
                    </a:cubicBezTo>
                    <a:lnTo>
                      <a:pt x="21600" y="3086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3" name="Freeform 1304"/>
              <p:cNvSpPr/>
              <p:nvPr/>
            </p:nvSpPr>
            <p:spPr>
              <a:xfrm>
                <a:off x="501302" y="447751"/>
                <a:ext cx="115747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41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269" y="0"/>
                      <a:pt x="18938" y="0"/>
                      <a:pt x="17608" y="0"/>
                    </a:cubicBezTo>
                    <a:cubicBezTo>
                      <a:pt x="16686" y="0"/>
                      <a:pt x="15765" y="0"/>
                      <a:pt x="14844" y="0"/>
                    </a:cubicBezTo>
                    <a:cubicBezTo>
                      <a:pt x="0" y="14954"/>
                      <a:pt x="0" y="14954"/>
                      <a:pt x="0" y="14954"/>
                    </a:cubicBezTo>
                    <a:lnTo>
                      <a:pt x="14741" y="21600"/>
                    </a:lnTo>
                    <a:close/>
                  </a:path>
                </a:pathLst>
              </a:cu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4" name="Freeform 1305"/>
              <p:cNvSpPr/>
              <p:nvPr/>
            </p:nvSpPr>
            <p:spPr>
              <a:xfrm>
                <a:off x="284886" y="40493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0800" y="21600"/>
                      <a:pt x="10800" y="0"/>
                      <a:pt x="0" y="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5" name="Freeform 1306"/>
              <p:cNvSpPr/>
              <p:nvPr/>
            </p:nvSpPr>
            <p:spPr>
              <a:xfrm>
                <a:off x="191652" y="364282"/>
                <a:ext cx="75160" cy="3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28" y="13690"/>
                    </a:moveTo>
                    <a:cubicBezTo>
                      <a:pt x="9145" y="9735"/>
                      <a:pt x="6464" y="5172"/>
                      <a:pt x="4888" y="608"/>
                    </a:cubicBezTo>
                    <a:cubicBezTo>
                      <a:pt x="1419" y="0"/>
                      <a:pt x="1419" y="0"/>
                      <a:pt x="1419" y="0"/>
                    </a:cubicBezTo>
                    <a:cubicBezTo>
                      <a:pt x="0" y="6997"/>
                      <a:pt x="0" y="6997"/>
                      <a:pt x="0" y="6997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8289" y="19166"/>
                      <a:pt x="15451" y="16428"/>
                      <a:pt x="12928" y="13690"/>
                    </a:cubicBez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6" name="Freeform 1307"/>
              <p:cNvSpPr/>
              <p:nvPr/>
            </p:nvSpPr>
            <p:spPr>
              <a:xfrm>
                <a:off x="162340" y="377066"/>
                <a:ext cx="129274" cy="11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7" y="6329"/>
                    </a:moveTo>
                    <a:cubicBezTo>
                      <a:pt x="19953" y="5827"/>
                      <a:pt x="18671" y="5325"/>
                      <a:pt x="17390" y="4822"/>
                    </a:cubicBezTo>
                    <a:cubicBezTo>
                      <a:pt x="4851" y="0"/>
                      <a:pt x="4851" y="0"/>
                      <a:pt x="4851" y="0"/>
                    </a:cubicBezTo>
                    <a:cubicBezTo>
                      <a:pt x="458" y="12458"/>
                      <a:pt x="458" y="12458"/>
                      <a:pt x="458" y="12458"/>
                    </a:cubicBezTo>
                    <a:cubicBezTo>
                      <a:pt x="366" y="12860"/>
                      <a:pt x="366" y="12860"/>
                      <a:pt x="366" y="12860"/>
                    </a:cubicBezTo>
                    <a:cubicBezTo>
                      <a:pt x="275" y="13060"/>
                      <a:pt x="275" y="13060"/>
                      <a:pt x="275" y="13060"/>
                    </a:cubicBezTo>
                    <a:cubicBezTo>
                      <a:pt x="275" y="13060"/>
                      <a:pt x="275" y="13060"/>
                      <a:pt x="275" y="13060"/>
                    </a:cubicBezTo>
                    <a:cubicBezTo>
                      <a:pt x="92" y="13764"/>
                      <a:pt x="0" y="14467"/>
                      <a:pt x="0" y="15070"/>
                    </a:cubicBezTo>
                    <a:cubicBezTo>
                      <a:pt x="0" y="17380"/>
                      <a:pt x="1007" y="19490"/>
                      <a:pt x="2929" y="21600"/>
                    </a:cubicBezTo>
                    <a:cubicBezTo>
                      <a:pt x="21600" y="6430"/>
                      <a:pt x="21600" y="6430"/>
                      <a:pt x="21600" y="6430"/>
                    </a:cubicBezTo>
                    <a:lnTo>
                      <a:pt x="21417" y="6329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7" name="Freeform 1308"/>
              <p:cNvSpPr/>
              <p:nvPr/>
            </p:nvSpPr>
            <p:spPr>
              <a:xfrm>
                <a:off x="632829" y="547763"/>
                <a:ext cx="208941" cy="27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70" y="21600"/>
                    </a:moveTo>
                    <a:cubicBezTo>
                      <a:pt x="15606" y="19059"/>
                      <a:pt x="18716" y="15247"/>
                      <a:pt x="21600" y="1101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270" y="21600"/>
                    </a:ln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8" name="Freeform 1309"/>
              <p:cNvSpPr/>
              <p:nvPr/>
            </p:nvSpPr>
            <p:spPr>
              <a:xfrm>
                <a:off x="501302" y="467302"/>
                <a:ext cx="78920" cy="18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16869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C10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69" name="Freeform 1310"/>
              <p:cNvSpPr/>
              <p:nvPr/>
            </p:nvSpPr>
            <p:spPr>
              <a:xfrm>
                <a:off x="545646" y="485349"/>
                <a:ext cx="87186" cy="7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576"/>
                    </a:lnTo>
                    <a:lnTo>
                      <a:pt x="4283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10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0" name="Freeform 1311"/>
              <p:cNvSpPr/>
              <p:nvPr/>
            </p:nvSpPr>
            <p:spPr>
              <a:xfrm>
                <a:off x="562932" y="476326"/>
                <a:ext cx="69900" cy="7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728"/>
                    </a:moveTo>
                    <a:lnTo>
                      <a:pt x="21600" y="21600"/>
                    </a:lnTo>
                    <a:lnTo>
                      <a:pt x="5342" y="0"/>
                    </a:lnTo>
                    <a:lnTo>
                      <a:pt x="0" y="2728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1" name="Rectangle 1312"/>
              <p:cNvSpPr/>
              <p:nvPr/>
            </p:nvSpPr>
            <p:spPr>
              <a:xfrm>
                <a:off x="285637" y="405682"/>
                <a:ext cx="12703" cy="1270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2" name="Freeform 1313"/>
              <p:cNvSpPr/>
              <p:nvPr/>
            </p:nvSpPr>
            <p:spPr>
              <a:xfrm>
                <a:off x="304388" y="476326"/>
                <a:ext cx="241261" cy="86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94" y="0"/>
                    </a:moveTo>
                    <a:cubicBezTo>
                      <a:pt x="0" y="18866"/>
                      <a:pt x="0" y="18866"/>
                      <a:pt x="0" y="18866"/>
                    </a:cubicBezTo>
                    <a:cubicBezTo>
                      <a:pt x="1322" y="19823"/>
                      <a:pt x="2743" y="20780"/>
                      <a:pt x="4212" y="21600"/>
                    </a:cubicBezTo>
                    <a:cubicBezTo>
                      <a:pt x="21600" y="21463"/>
                      <a:pt x="21600" y="21463"/>
                      <a:pt x="21600" y="21463"/>
                    </a:cubicBezTo>
                    <a:lnTo>
                      <a:pt x="7494" y="0"/>
                    </a:ln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3" name="Freeform 1314"/>
              <p:cNvSpPr/>
              <p:nvPr/>
            </p:nvSpPr>
            <p:spPr>
              <a:xfrm>
                <a:off x="291611" y="411657"/>
                <a:ext cx="145809" cy="64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38" y="21600"/>
                    </a:moveTo>
                    <a:cubicBezTo>
                      <a:pt x="21600" y="9336"/>
                      <a:pt x="21600" y="9336"/>
                      <a:pt x="21600" y="9336"/>
                    </a:cubicBezTo>
                    <a:cubicBezTo>
                      <a:pt x="13187" y="7139"/>
                      <a:pt x="5825" y="4027"/>
                      <a:pt x="8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238" y="21600"/>
                    </a:ln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4" name="Freeform 1315"/>
              <p:cNvSpPr/>
              <p:nvPr/>
            </p:nvSpPr>
            <p:spPr>
              <a:xfrm>
                <a:off x="387813" y="439479"/>
                <a:ext cx="113492" cy="3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42"/>
                    </a:moveTo>
                    <a:cubicBezTo>
                      <a:pt x="20458" y="2901"/>
                      <a:pt x="20458" y="2901"/>
                      <a:pt x="20458" y="2901"/>
                    </a:cubicBezTo>
                    <a:cubicBezTo>
                      <a:pt x="16615" y="2257"/>
                      <a:pt x="12981" y="1290"/>
                      <a:pt x="9450" y="0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16442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5" name="Freeform 1316"/>
              <p:cNvSpPr/>
              <p:nvPr/>
            </p:nvSpPr>
            <p:spPr>
              <a:xfrm>
                <a:off x="387813" y="467302"/>
                <a:ext cx="175122" cy="18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98" y="0"/>
                    </a:moveTo>
                    <a:lnTo>
                      <a:pt x="0" y="10800"/>
                    </a:lnTo>
                    <a:lnTo>
                      <a:pt x="21600" y="21600"/>
                    </a:lnTo>
                    <a:lnTo>
                      <a:pt x="139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6" name="Freeform 1317"/>
              <p:cNvSpPr/>
              <p:nvPr/>
            </p:nvSpPr>
            <p:spPr>
              <a:xfrm>
                <a:off x="387813" y="476326"/>
                <a:ext cx="175122" cy="8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468" y="21600"/>
                    </a:lnTo>
                    <a:lnTo>
                      <a:pt x="21600" y="2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7" name="Freeform 1318"/>
              <p:cNvSpPr/>
              <p:nvPr/>
            </p:nvSpPr>
            <p:spPr>
              <a:xfrm>
                <a:off x="295369" y="476326"/>
                <a:ext cx="92447" cy="75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95" y="7043"/>
                    </a:moveTo>
                    <a:cubicBezTo>
                      <a:pt x="0" y="20974"/>
                      <a:pt x="0" y="20974"/>
                      <a:pt x="0" y="20974"/>
                    </a:cubicBezTo>
                    <a:cubicBezTo>
                      <a:pt x="639" y="21130"/>
                      <a:pt x="1406" y="21287"/>
                      <a:pt x="2045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3195" y="704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8" name="Freeform 1319"/>
              <p:cNvSpPr/>
              <p:nvPr/>
            </p:nvSpPr>
            <p:spPr>
              <a:xfrm>
                <a:off x="291611" y="411657"/>
                <a:ext cx="96205" cy="89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81" y="21600"/>
                    </a:moveTo>
                    <a:lnTo>
                      <a:pt x="21600" y="15610"/>
                    </a:lnTo>
                    <a:lnTo>
                      <a:pt x="0" y="0"/>
                    </a:lnTo>
                    <a:lnTo>
                      <a:pt x="3881" y="21600"/>
                    </a:ln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79" name="Freeform 1320"/>
              <p:cNvSpPr/>
              <p:nvPr/>
            </p:nvSpPr>
            <p:spPr>
              <a:xfrm>
                <a:off x="210441" y="501141"/>
                <a:ext cx="98460" cy="4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796"/>
                    </a:moveTo>
                    <a:cubicBezTo>
                      <a:pt x="4893" y="12378"/>
                      <a:pt x="11098" y="17231"/>
                      <a:pt x="18617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6796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0" name="Freeform 1321"/>
              <p:cNvSpPr/>
              <p:nvPr/>
            </p:nvSpPr>
            <p:spPr>
              <a:xfrm>
                <a:off x="180378" y="411657"/>
                <a:ext cx="128523" cy="104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1" y="0"/>
                    </a:moveTo>
                    <a:cubicBezTo>
                      <a:pt x="0" y="17076"/>
                      <a:pt x="0" y="17076"/>
                      <a:pt x="0" y="17076"/>
                    </a:cubicBezTo>
                    <a:cubicBezTo>
                      <a:pt x="1281" y="18660"/>
                      <a:pt x="3020" y="20130"/>
                      <a:pt x="5034" y="21600"/>
                    </a:cubicBezTo>
                    <a:cubicBezTo>
                      <a:pt x="21600" y="18434"/>
                      <a:pt x="21600" y="18434"/>
                      <a:pt x="21600" y="18434"/>
                    </a:cubicBezTo>
                    <a:lnTo>
                      <a:pt x="18671" y="0"/>
                    </a:lnTo>
                    <a:close/>
                  </a:path>
                </a:pathLst>
              </a:cu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1" name="Freeform 1322"/>
              <p:cNvSpPr/>
              <p:nvPr/>
            </p:nvSpPr>
            <p:spPr>
              <a:xfrm>
                <a:off x="487774" y="562050"/>
                <a:ext cx="104473" cy="22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385"/>
                    </a:moveTo>
                    <a:cubicBezTo>
                      <a:pt x="6898" y="20020"/>
                      <a:pt x="14136" y="21073"/>
                      <a:pt x="21600" y="21600"/>
                    </a:cubicBezTo>
                    <a:cubicBezTo>
                      <a:pt x="11874" y="0"/>
                      <a:pt x="11874" y="0"/>
                      <a:pt x="11874" y="0"/>
                    </a:cubicBezTo>
                    <a:lnTo>
                      <a:pt x="0" y="17385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2" name="Freeform 1323"/>
              <p:cNvSpPr/>
              <p:nvPr/>
            </p:nvSpPr>
            <p:spPr>
              <a:xfrm>
                <a:off x="545646" y="547763"/>
                <a:ext cx="87186" cy="3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82"/>
                    </a:moveTo>
                    <a:cubicBezTo>
                      <a:pt x="11610" y="21600"/>
                      <a:pt x="11610" y="21600"/>
                      <a:pt x="11610" y="21600"/>
                    </a:cubicBezTo>
                    <a:cubicBezTo>
                      <a:pt x="11880" y="21600"/>
                      <a:pt x="12150" y="21600"/>
                      <a:pt x="12420" y="21600"/>
                    </a:cubicBezTo>
                    <a:cubicBezTo>
                      <a:pt x="14445" y="21600"/>
                      <a:pt x="16335" y="21278"/>
                      <a:pt x="18360" y="21278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8382"/>
                    </a:ln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3" name="Freeform 1324"/>
              <p:cNvSpPr/>
              <p:nvPr/>
            </p:nvSpPr>
            <p:spPr>
              <a:xfrm>
                <a:off x="620052" y="547763"/>
                <a:ext cx="131529" cy="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529" y="21273"/>
                      <a:pt x="14788" y="19636"/>
                      <a:pt x="21600" y="16691"/>
                    </a:cubicBezTo>
                    <a:cubicBezTo>
                      <a:pt x="2151" y="0"/>
                      <a:pt x="2151" y="0"/>
                      <a:pt x="2151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10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4" name="Freeform 1325"/>
              <p:cNvSpPr/>
              <p:nvPr/>
            </p:nvSpPr>
            <p:spPr>
              <a:xfrm>
                <a:off x="807946" y="501141"/>
                <a:ext cx="169861" cy="5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15" y="21600"/>
                    </a:moveTo>
                    <a:cubicBezTo>
                      <a:pt x="13057" y="17446"/>
                      <a:pt x="17988" y="12254"/>
                      <a:pt x="21600" y="643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015" y="21600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5" name="Freeform 1326"/>
              <p:cNvSpPr/>
              <p:nvPr/>
            </p:nvSpPr>
            <p:spPr>
              <a:xfrm>
                <a:off x="978555" y="356011"/>
                <a:ext cx="50359" cy="149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7"/>
                    </a:moveTo>
                    <a:cubicBezTo>
                      <a:pt x="8545" y="21600"/>
                      <a:pt x="8545" y="21600"/>
                      <a:pt x="8545" y="21600"/>
                    </a:cubicBezTo>
                    <a:cubicBezTo>
                      <a:pt x="16853" y="19543"/>
                      <a:pt x="21600" y="17248"/>
                      <a:pt x="21600" y="14875"/>
                    </a:cubicBezTo>
                    <a:cubicBezTo>
                      <a:pt x="21600" y="14163"/>
                      <a:pt x="21125" y="13530"/>
                      <a:pt x="20413" y="12818"/>
                    </a:cubicBezTo>
                    <a:cubicBezTo>
                      <a:pt x="20413" y="12818"/>
                      <a:pt x="20413" y="12818"/>
                      <a:pt x="20413" y="12818"/>
                    </a:cubicBezTo>
                    <a:cubicBezTo>
                      <a:pt x="8545" y="2611"/>
                      <a:pt x="8545" y="2611"/>
                      <a:pt x="8545" y="2611"/>
                    </a:cubicBezTo>
                    <a:cubicBezTo>
                      <a:pt x="3323" y="0"/>
                      <a:pt x="3323" y="0"/>
                      <a:pt x="3323" y="0"/>
                    </a:cubicBezTo>
                    <a:cubicBezTo>
                      <a:pt x="2848" y="712"/>
                      <a:pt x="1662" y="1424"/>
                      <a:pt x="0" y="2057"/>
                    </a:cubicBezTo>
                    <a:close/>
                  </a:path>
                </a:pathLst>
              </a:cu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6" name="Freeform 1327"/>
              <p:cNvSpPr/>
              <p:nvPr/>
            </p:nvSpPr>
            <p:spPr>
              <a:xfrm>
                <a:off x="807946" y="370298"/>
                <a:ext cx="190905" cy="147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49" y="2720"/>
                    </a:moveTo>
                    <a:cubicBezTo>
                      <a:pt x="14978" y="4000"/>
                      <a:pt x="12811" y="5120"/>
                      <a:pt x="10212" y="6160"/>
                    </a:cubicBezTo>
                    <a:cubicBezTo>
                      <a:pt x="0" y="19120"/>
                      <a:pt x="0" y="19120"/>
                      <a:pt x="0" y="19120"/>
                    </a:cubicBezTo>
                    <a:cubicBezTo>
                      <a:pt x="19248" y="21600"/>
                      <a:pt x="19248" y="21600"/>
                      <a:pt x="19248" y="21600"/>
                    </a:cubicBezTo>
                    <a:cubicBezTo>
                      <a:pt x="20115" y="20960"/>
                      <a:pt x="20919" y="20400"/>
                      <a:pt x="21600" y="19760"/>
                    </a:cubicBezTo>
                    <a:cubicBezTo>
                      <a:pt x="19372" y="0"/>
                      <a:pt x="19372" y="0"/>
                      <a:pt x="19372" y="0"/>
                    </a:cubicBezTo>
                    <a:cubicBezTo>
                      <a:pt x="18753" y="960"/>
                      <a:pt x="17825" y="1840"/>
                      <a:pt x="16649" y="2720"/>
                    </a:cubicBez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7" name="Rectangle 1328"/>
              <p:cNvSpPr/>
              <p:nvPr/>
            </p:nvSpPr>
            <p:spPr>
              <a:xfrm>
                <a:off x="285637" y="405682"/>
                <a:ext cx="12703" cy="12703"/>
              </a:xfrm>
              <a:prstGeom prst="rect">
                <a:avLst/>
              </a:pr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8" name="Freeform 1330"/>
              <p:cNvSpPr/>
              <p:nvPr/>
            </p:nvSpPr>
            <p:spPr>
              <a:xfrm>
                <a:off x="580218" y="476326"/>
                <a:ext cx="175121" cy="7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489" y="21600"/>
                    </a:lnTo>
                    <a:lnTo>
                      <a:pt x="21600" y="2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89" name="Freeform 1331"/>
              <p:cNvSpPr/>
              <p:nvPr/>
            </p:nvSpPr>
            <p:spPr>
              <a:xfrm>
                <a:off x="580218" y="446999"/>
                <a:ext cx="175121" cy="39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990" y="0"/>
                      <a:pt x="9990" y="0"/>
                      <a:pt x="9990" y="0"/>
                    </a:cubicBezTo>
                    <a:cubicBezTo>
                      <a:pt x="8167" y="300"/>
                      <a:pt x="6345" y="300"/>
                      <a:pt x="4522" y="600"/>
                    </a:cubicBezTo>
                    <a:cubicBezTo>
                      <a:pt x="0" y="16200"/>
                      <a:pt x="0" y="16200"/>
                      <a:pt x="0" y="162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90" name="Freeform 1332"/>
              <p:cNvSpPr/>
              <p:nvPr/>
            </p:nvSpPr>
            <p:spPr>
              <a:xfrm>
                <a:off x="632829" y="486101"/>
                <a:ext cx="175120" cy="61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5268"/>
                    </a:lnTo>
                    <a:lnTo>
                      <a:pt x="15111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91" name="Freeform 1333"/>
              <p:cNvSpPr/>
              <p:nvPr/>
            </p:nvSpPr>
            <p:spPr>
              <a:xfrm>
                <a:off x="661389" y="438727"/>
                <a:ext cx="97708" cy="47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842" y="1507"/>
                      <a:pt x="7602" y="2763"/>
                      <a:pt x="0" y="3516"/>
                    </a:cubicBezTo>
                    <a:cubicBezTo>
                      <a:pt x="20755" y="21600"/>
                      <a:pt x="20755" y="21600"/>
                      <a:pt x="20755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92" name="Freeform 1334"/>
              <p:cNvSpPr/>
              <p:nvPr/>
            </p:nvSpPr>
            <p:spPr>
              <a:xfrm>
                <a:off x="755336" y="425192"/>
                <a:ext cx="89441" cy="6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372" y="1946"/>
                      <a:pt x="8348" y="3503"/>
                      <a:pt x="928" y="4865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93" name="Freeform 1335"/>
              <p:cNvSpPr/>
              <p:nvPr/>
            </p:nvSpPr>
            <p:spPr>
              <a:xfrm>
                <a:off x="755336" y="412408"/>
                <a:ext cx="142803" cy="88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45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9200" y="1200"/>
                      <a:pt x="16469" y="2267"/>
                      <a:pt x="13490" y="3200"/>
                    </a:cubicBezTo>
                    <a:cubicBezTo>
                      <a:pt x="0" y="18000"/>
                      <a:pt x="0" y="18000"/>
                      <a:pt x="0" y="18000"/>
                    </a:cubicBezTo>
                    <a:lnTo>
                      <a:pt x="7945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294" name="Freeform 1336"/>
              <p:cNvSpPr/>
              <p:nvPr/>
            </p:nvSpPr>
            <p:spPr>
              <a:xfrm>
                <a:off x="985319" y="340219"/>
                <a:ext cx="13532" cy="33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6271"/>
                    </a:moveTo>
                    <a:cubicBezTo>
                      <a:pt x="3600" y="7316"/>
                      <a:pt x="2700" y="8710"/>
                      <a:pt x="1800" y="10103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00" y="2090"/>
                      <a:pt x="3600" y="4181"/>
                      <a:pt x="3600" y="6271"/>
                    </a:cubicBez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35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</p:grpSp>
        <p:sp>
          <p:nvSpPr>
            <p:cNvPr id="296" name="Freeform 60"/>
            <p:cNvSpPr/>
            <p:nvPr/>
          </p:nvSpPr>
          <p:spPr>
            <a:xfrm flipH="1">
              <a:off x="1650377" y="0"/>
              <a:ext cx="1744767" cy="174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894"/>
                    <a:pt x="16875" y="0"/>
                    <a:pt x="10800" y="0"/>
                  </a:cubicBezTo>
                  <a:close/>
                </a:path>
              </a:pathLst>
            </a:custGeom>
            <a:solidFill>
              <a:srgbClr val="4D342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35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3400"/>
            </a:p>
          </p:txBody>
        </p:sp>
        <p:sp>
          <p:nvSpPr>
            <p:cNvPr id="297" name="矩形 6"/>
            <p:cNvSpPr txBox="1"/>
            <p:nvPr/>
          </p:nvSpPr>
          <p:spPr>
            <a:xfrm>
              <a:off x="1476152" y="297593"/>
              <a:ext cx="1945460" cy="322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3400"/>
                <a:t>布衣公子</a:t>
              </a:r>
              <a:endParaRPr sz="3400"/>
            </a:p>
            <a:p>
              <a:pPr algn="ctr">
                <a:defRPr sz="48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3400"/>
                <a:t>作品</a:t>
              </a:r>
              <a:endParaRPr sz="3400"/>
            </a:p>
          </p:txBody>
        </p:sp>
      </p:grpSp>
      <p:pic>
        <p:nvPicPr>
          <p:cNvPr id="299" name="图片 60" descr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761" y="5991892"/>
            <a:ext cx="801969" cy="6248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735829"/>
            <a:ext cx="10515601" cy="623416"/>
          </a:xfrm>
          <a:prstGeom prst="rect">
            <a:avLst/>
          </a:prstGeom>
        </p:spPr>
        <p:txBody>
          <a:bodyPr/>
          <a:lstStyle>
            <a:lvl1pPr>
              <a:defRPr sz="395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标题文本</a:t>
            </a:r>
          </a:p>
        </p:txBody>
      </p:sp>
      <p:sp>
        <p:nvSpPr>
          <p:cNvPr id="30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3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24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325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26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27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28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29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30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31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32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公司简介</a:t>
            </a:r>
            <a:endParaRPr sz="1800"/>
          </a:p>
        </p:txBody>
      </p:sp>
      <p:pic>
        <p:nvPicPr>
          <p:cNvPr id="333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3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344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45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46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47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48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49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50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51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行业现状</a:t>
            </a:r>
            <a:endParaRPr sz="1800"/>
          </a:p>
        </p:txBody>
      </p:sp>
      <p:pic>
        <p:nvPicPr>
          <p:cNvPr id="352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5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1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2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363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64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65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66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67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68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69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70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产品与技术</a:t>
            </a:r>
            <a:endParaRPr sz="1800"/>
          </a:p>
        </p:txBody>
      </p:sp>
      <p:pic>
        <p:nvPicPr>
          <p:cNvPr id="37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8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1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382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83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84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85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86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87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88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389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教育行业应用</a:t>
            </a:r>
            <a:endParaRPr sz="1800"/>
          </a:p>
        </p:txBody>
      </p:sp>
      <p:pic>
        <p:nvPicPr>
          <p:cNvPr id="39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9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9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00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401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02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03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04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05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06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07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08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竞争优势</a:t>
            </a:r>
            <a:endParaRPr sz="1800"/>
          </a:p>
        </p:txBody>
      </p:sp>
      <p:pic>
        <p:nvPicPr>
          <p:cNvPr id="40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18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9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420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21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22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23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24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25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26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27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影响力</a:t>
            </a:r>
            <a:endParaRPr sz="1800"/>
          </a:p>
        </p:txBody>
      </p:sp>
      <p:pic>
        <p:nvPicPr>
          <p:cNvPr id="4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2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44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45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446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44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3400"/>
          </a:p>
        </p:txBody>
      </p:sp>
      <p:pic>
        <p:nvPicPr>
          <p:cNvPr id="462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3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1" y="3375025"/>
            <a:ext cx="3906009" cy="1274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4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89" y="3324225"/>
            <a:ext cx="1779132" cy="10782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5" name="图片 6" descr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04" y="4304824"/>
            <a:ext cx="1786732" cy="396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6" name="图片 8" descr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191" y="3711020"/>
            <a:ext cx="2071081" cy="504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7" name="图片 9" descr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9327" y="4303633"/>
            <a:ext cx="2071081" cy="1517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3400"/>
          </a:p>
        </p:txBody>
      </p:sp>
      <p:pic>
        <p:nvPicPr>
          <p:cNvPr id="476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7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685" y="389572"/>
            <a:ext cx="2023213" cy="6600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675" y="1122363"/>
            <a:ext cx="914805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9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675" y="3602038"/>
            <a:ext cx="914805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14414" y="6356350"/>
            <a:ext cx="151031" cy="144410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0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755651" y="304800"/>
            <a:ext cx="10678583" cy="57150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2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6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37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538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53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8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549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5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58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9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560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56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9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91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592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5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01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02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603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0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5" y="6534945"/>
            <a:ext cx="288155" cy="2881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1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6" y="6579394"/>
            <a:ext cx="1187545" cy="1984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13" name="文本框 11"/>
          <p:cNvSpPr txBox="1"/>
          <p:nvPr/>
        </p:nvSpPr>
        <p:spPr>
          <a:xfrm>
            <a:off x="9409054" y="6570663"/>
            <a:ext cx="654050" cy="9017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300"/>
              <a:t>让人人拥有获得优质教育资源的机会</a:t>
            </a:r>
            <a:endParaRPr sz="300"/>
          </a:p>
        </p:txBody>
      </p:sp>
      <p:sp>
        <p:nvSpPr>
          <p:cNvPr id="614" name="矩形 7"/>
          <p:cNvSpPr/>
          <p:nvPr/>
        </p:nvSpPr>
        <p:spPr>
          <a:xfrm>
            <a:off x="-57154" y="6494462"/>
            <a:ext cx="12245345" cy="369095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1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7" y="6285866"/>
            <a:ext cx="149034" cy="1409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Picture 32" descr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689" y="6469071"/>
            <a:ext cx="1294713" cy="34416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44" name="Line 46"/>
          <p:cNvSpPr/>
          <p:nvPr/>
        </p:nvSpPr>
        <p:spPr>
          <a:xfrm>
            <a:off x="376768" y="6381207"/>
            <a:ext cx="11540067" cy="158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22859" tIns="22859" rIns="22859" bIns="22859"/>
          <a:lstStyle/>
          <a:p>
            <a:endParaRPr sz="3400"/>
          </a:p>
        </p:txBody>
      </p:sp>
      <p:sp>
        <p:nvSpPr>
          <p:cNvPr id="645" name="日期占位符 16"/>
          <p:cNvSpPr txBox="1"/>
          <p:nvPr/>
        </p:nvSpPr>
        <p:spPr>
          <a:xfrm>
            <a:off x="312079" y="6493784"/>
            <a:ext cx="3551768" cy="337185"/>
          </a:xfrm>
          <a:prstGeom prst="rect">
            <a:avLst/>
          </a:prstGeom>
          <a:ln w="12700">
            <a:miter lim="400000"/>
          </a:ln>
        </p:spPr>
        <p:txBody>
          <a:bodyPr lIns="22859" rIns="22859" anchor="ctr">
            <a:spAutoFit/>
          </a:bodyPr>
          <a:lstStyle>
            <a:lvl1pPr>
              <a:defRPr sz="3200" b="1" i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rPr sz="1600"/>
              <a:t>Rockchip Confidential Proprietary</a:t>
            </a:r>
            <a:endParaRPr sz="1600"/>
          </a:p>
        </p:txBody>
      </p:sp>
      <p:sp>
        <p:nvSpPr>
          <p:cNvPr id="64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62302" y="6498571"/>
            <a:ext cx="267397" cy="264207"/>
          </a:xfrm>
          <a:prstGeom prst="rect">
            <a:avLst/>
          </a:prstGeom>
        </p:spPr>
        <p:txBody>
          <a:bodyPr lIns="91391" tIns="91391" rIns="91391" bIns="91391"/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1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62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663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64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65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66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67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68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69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70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公司简介</a:t>
            </a:r>
            <a:endParaRPr sz="1800"/>
          </a:p>
        </p:txBody>
      </p:sp>
      <p:pic>
        <p:nvPicPr>
          <p:cNvPr id="67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7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81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682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83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84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85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86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87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88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689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行业现状</a:t>
            </a:r>
            <a:endParaRPr sz="1800"/>
          </a:p>
        </p:txBody>
      </p:sp>
      <p:pic>
        <p:nvPicPr>
          <p:cNvPr id="69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99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00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701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02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03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04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05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06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07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08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产品与技术</a:t>
            </a:r>
            <a:endParaRPr sz="1800"/>
          </a:p>
        </p:txBody>
      </p:sp>
      <p:pic>
        <p:nvPicPr>
          <p:cNvPr id="70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1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18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19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720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21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22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23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24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25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26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27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教育行业应用</a:t>
            </a:r>
            <a:endParaRPr sz="1800"/>
          </a:p>
        </p:txBody>
      </p:sp>
      <p:pic>
        <p:nvPicPr>
          <p:cNvPr id="7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2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3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38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739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40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41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42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43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44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45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46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竞争优势</a:t>
            </a:r>
            <a:endParaRPr sz="1800"/>
          </a:p>
        </p:txBody>
      </p:sp>
      <p:pic>
        <p:nvPicPr>
          <p:cNvPr id="747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4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56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57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758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59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60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61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62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63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64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65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影响力</a:t>
            </a:r>
            <a:endParaRPr sz="1800"/>
          </a:p>
        </p:txBody>
      </p:sp>
      <p:pic>
        <p:nvPicPr>
          <p:cNvPr id="76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6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83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784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8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3400"/>
          </a:p>
        </p:txBody>
      </p:sp>
      <p:pic>
        <p:nvPicPr>
          <p:cNvPr id="800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01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1" y="3375025"/>
            <a:ext cx="3906009" cy="1274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02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89" y="3324225"/>
            <a:ext cx="1779132" cy="10782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03" name="图片 6" descr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04" y="4304824"/>
            <a:ext cx="1786732" cy="396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04" name="图片 8" descr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191" y="3711020"/>
            <a:ext cx="2071081" cy="504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05" name="图片 9" descr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9327" y="4303633"/>
            <a:ext cx="2071081" cy="1517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3400"/>
          </a:p>
        </p:txBody>
      </p:sp>
      <p:pic>
        <p:nvPicPr>
          <p:cNvPr id="814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15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685" y="389572"/>
            <a:ext cx="2023213" cy="6600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675" y="1122363"/>
            <a:ext cx="914805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831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675" y="3602038"/>
            <a:ext cx="914805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14414" y="6356350"/>
            <a:ext cx="151031" cy="144410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40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4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2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755651" y="304800"/>
            <a:ext cx="10678583" cy="57150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6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7748" y="6331210"/>
            <a:ext cx="10515600" cy="35440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600">
                <a:solidFill>
                  <a:srgbClr val="808080"/>
                </a:solidFill>
              </a:defRPr>
            </a:lvl1pPr>
          </a:lstStyle>
          <a:p>
            <a:r>
              <a:t>标题文本</a:t>
            </a:r>
          </a:p>
        </p:txBody>
      </p:sp>
      <p:grpSp>
        <p:nvGrpSpPr>
          <p:cNvPr id="935" name="组合 2"/>
          <p:cNvGrpSpPr/>
          <p:nvPr/>
        </p:nvGrpSpPr>
        <p:grpSpPr>
          <a:xfrm>
            <a:off x="135010" y="234413"/>
            <a:ext cx="1711699" cy="1762331"/>
            <a:chOff x="0" y="0"/>
            <a:chExt cx="3421612" cy="3524662"/>
          </a:xfrm>
        </p:grpSpPr>
        <p:sp>
          <p:nvSpPr>
            <p:cNvPr id="888" name="圆角矩形 3"/>
            <p:cNvSpPr/>
            <p:nvPr/>
          </p:nvSpPr>
          <p:spPr>
            <a:xfrm>
              <a:off x="0" y="10585"/>
              <a:ext cx="3319637" cy="1733377"/>
            </a:xfrm>
            <a:prstGeom prst="roundRect">
              <a:avLst>
                <a:gd name="adj" fmla="val 50000"/>
              </a:avLst>
            </a:prstGeom>
            <a:solidFill>
              <a:srgbClr val="CBB883">
                <a:alpha val="45098"/>
              </a:srgb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400"/>
            </a:p>
          </p:txBody>
        </p:sp>
        <p:grpSp>
          <p:nvGrpSpPr>
            <p:cNvPr id="932" name="组合 4"/>
            <p:cNvGrpSpPr/>
            <p:nvPr/>
          </p:nvGrpSpPr>
          <p:grpSpPr>
            <a:xfrm>
              <a:off x="372173" y="113567"/>
              <a:ext cx="1191255" cy="1583897"/>
              <a:chOff x="0" y="7"/>
              <a:chExt cx="1191254" cy="1583896"/>
            </a:xfrm>
          </p:grpSpPr>
          <p:sp>
            <p:nvSpPr>
              <p:cNvPr id="889" name="Freeform 1293"/>
              <p:cNvSpPr/>
              <p:nvPr/>
            </p:nvSpPr>
            <p:spPr>
              <a:xfrm>
                <a:off x="143141" y="765099"/>
                <a:ext cx="904973" cy="300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8" h="20246" extrusionOk="0">
                    <a:moveTo>
                      <a:pt x="21548" y="2877"/>
                    </a:moveTo>
                    <a:cubicBezTo>
                      <a:pt x="21548" y="1700"/>
                      <a:pt x="21483" y="2141"/>
                      <a:pt x="20741" y="1589"/>
                    </a:cubicBezTo>
                    <a:cubicBezTo>
                      <a:pt x="20000" y="1000"/>
                      <a:pt x="17722" y="-913"/>
                      <a:pt x="14235" y="522"/>
                    </a:cubicBezTo>
                    <a:cubicBezTo>
                      <a:pt x="11321" y="1736"/>
                      <a:pt x="12062" y="4459"/>
                      <a:pt x="10865" y="4570"/>
                    </a:cubicBezTo>
                    <a:cubicBezTo>
                      <a:pt x="10683" y="4570"/>
                      <a:pt x="10683" y="4570"/>
                      <a:pt x="10683" y="4570"/>
                    </a:cubicBezTo>
                    <a:cubicBezTo>
                      <a:pt x="9486" y="4459"/>
                      <a:pt x="10227" y="1736"/>
                      <a:pt x="7313" y="522"/>
                    </a:cubicBezTo>
                    <a:cubicBezTo>
                      <a:pt x="3826" y="-913"/>
                      <a:pt x="1548" y="1000"/>
                      <a:pt x="807" y="1589"/>
                    </a:cubicBezTo>
                    <a:cubicBezTo>
                      <a:pt x="65" y="2141"/>
                      <a:pt x="0" y="1700"/>
                      <a:pt x="0" y="2877"/>
                    </a:cubicBezTo>
                    <a:cubicBezTo>
                      <a:pt x="13" y="4055"/>
                      <a:pt x="-26" y="5011"/>
                      <a:pt x="325" y="5011"/>
                    </a:cubicBezTo>
                    <a:cubicBezTo>
                      <a:pt x="690" y="5011"/>
                      <a:pt x="690" y="5011"/>
                      <a:pt x="1249" y="9979"/>
                    </a:cubicBezTo>
                    <a:cubicBezTo>
                      <a:pt x="1926" y="15940"/>
                      <a:pt x="2108" y="17633"/>
                      <a:pt x="2759" y="18994"/>
                    </a:cubicBezTo>
                    <a:cubicBezTo>
                      <a:pt x="3552" y="20687"/>
                      <a:pt x="6883" y="20687"/>
                      <a:pt x="7963" y="18847"/>
                    </a:cubicBezTo>
                    <a:cubicBezTo>
                      <a:pt x="9304" y="16566"/>
                      <a:pt x="9134" y="7955"/>
                      <a:pt x="10748" y="7845"/>
                    </a:cubicBezTo>
                    <a:cubicBezTo>
                      <a:pt x="10761" y="7845"/>
                      <a:pt x="10787" y="7845"/>
                      <a:pt x="10800" y="7845"/>
                    </a:cubicBezTo>
                    <a:cubicBezTo>
                      <a:pt x="12414" y="7955"/>
                      <a:pt x="12244" y="16566"/>
                      <a:pt x="13585" y="18847"/>
                    </a:cubicBezTo>
                    <a:cubicBezTo>
                      <a:pt x="14665" y="20687"/>
                      <a:pt x="17996" y="20687"/>
                      <a:pt x="18789" y="18994"/>
                    </a:cubicBezTo>
                    <a:cubicBezTo>
                      <a:pt x="19440" y="17633"/>
                      <a:pt x="19622" y="15940"/>
                      <a:pt x="20299" y="9979"/>
                    </a:cubicBezTo>
                    <a:cubicBezTo>
                      <a:pt x="20858" y="5011"/>
                      <a:pt x="20858" y="5011"/>
                      <a:pt x="21223" y="5011"/>
                    </a:cubicBezTo>
                    <a:cubicBezTo>
                      <a:pt x="21574" y="5011"/>
                      <a:pt x="21535" y="4055"/>
                      <a:pt x="21548" y="2877"/>
                    </a:cubicBezTo>
                    <a:close/>
                    <a:moveTo>
                      <a:pt x="8692" y="11635"/>
                    </a:moveTo>
                    <a:cubicBezTo>
                      <a:pt x="8354" y="14063"/>
                      <a:pt x="8094" y="16198"/>
                      <a:pt x="7625" y="17081"/>
                    </a:cubicBezTo>
                    <a:cubicBezTo>
                      <a:pt x="7131" y="18038"/>
                      <a:pt x="6402" y="18222"/>
                      <a:pt x="5322" y="18185"/>
                    </a:cubicBezTo>
                    <a:cubicBezTo>
                      <a:pt x="4411" y="18111"/>
                      <a:pt x="3435" y="18222"/>
                      <a:pt x="3019" y="17118"/>
                    </a:cubicBezTo>
                    <a:cubicBezTo>
                      <a:pt x="2681" y="16198"/>
                      <a:pt x="2342" y="13291"/>
                      <a:pt x="2056" y="10715"/>
                    </a:cubicBezTo>
                    <a:cubicBezTo>
                      <a:pt x="1653" y="7146"/>
                      <a:pt x="1470" y="5011"/>
                      <a:pt x="1874" y="3944"/>
                    </a:cubicBezTo>
                    <a:cubicBezTo>
                      <a:pt x="2381" y="2656"/>
                      <a:pt x="3695" y="2436"/>
                      <a:pt x="5244" y="2362"/>
                    </a:cubicBezTo>
                    <a:cubicBezTo>
                      <a:pt x="6792" y="2325"/>
                      <a:pt x="8848" y="3613"/>
                      <a:pt x="9108" y="5343"/>
                    </a:cubicBezTo>
                    <a:cubicBezTo>
                      <a:pt x="9317" y="6630"/>
                      <a:pt x="8991" y="9464"/>
                      <a:pt x="8692" y="11635"/>
                    </a:cubicBezTo>
                    <a:close/>
                    <a:moveTo>
                      <a:pt x="19492" y="10715"/>
                    </a:moveTo>
                    <a:cubicBezTo>
                      <a:pt x="19206" y="13291"/>
                      <a:pt x="18867" y="16198"/>
                      <a:pt x="18529" y="17118"/>
                    </a:cubicBezTo>
                    <a:cubicBezTo>
                      <a:pt x="18113" y="18222"/>
                      <a:pt x="17137" y="18111"/>
                      <a:pt x="16226" y="18185"/>
                    </a:cubicBezTo>
                    <a:cubicBezTo>
                      <a:pt x="15146" y="18222"/>
                      <a:pt x="14417" y="18038"/>
                      <a:pt x="13923" y="17081"/>
                    </a:cubicBezTo>
                    <a:cubicBezTo>
                      <a:pt x="13454" y="16198"/>
                      <a:pt x="13194" y="14063"/>
                      <a:pt x="12856" y="11635"/>
                    </a:cubicBezTo>
                    <a:cubicBezTo>
                      <a:pt x="12557" y="9464"/>
                      <a:pt x="12231" y="6630"/>
                      <a:pt x="12440" y="5343"/>
                    </a:cubicBezTo>
                    <a:cubicBezTo>
                      <a:pt x="12700" y="3613"/>
                      <a:pt x="14756" y="2325"/>
                      <a:pt x="16304" y="2362"/>
                    </a:cubicBezTo>
                    <a:cubicBezTo>
                      <a:pt x="17853" y="2436"/>
                      <a:pt x="19167" y="2656"/>
                      <a:pt x="19674" y="3944"/>
                    </a:cubicBezTo>
                    <a:cubicBezTo>
                      <a:pt x="20091" y="5011"/>
                      <a:pt x="19895" y="7146"/>
                      <a:pt x="19492" y="10715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0" name="Freeform 1294"/>
              <p:cNvSpPr/>
              <p:nvPr/>
            </p:nvSpPr>
            <p:spPr>
              <a:xfrm>
                <a:off x="305140" y="1135336"/>
                <a:ext cx="290728" cy="20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18783" extrusionOk="0">
                    <a:moveTo>
                      <a:pt x="0" y="17579"/>
                    </a:moveTo>
                    <a:cubicBezTo>
                      <a:pt x="0" y="17579"/>
                      <a:pt x="3292" y="21502"/>
                      <a:pt x="6143" y="15185"/>
                    </a:cubicBezTo>
                    <a:cubicBezTo>
                      <a:pt x="8391" y="10244"/>
                      <a:pt x="8833" y="8359"/>
                      <a:pt x="13731" y="8206"/>
                    </a:cubicBezTo>
                    <a:cubicBezTo>
                      <a:pt x="18669" y="8053"/>
                      <a:pt x="20958" y="7085"/>
                      <a:pt x="21279" y="4334"/>
                    </a:cubicBezTo>
                    <a:cubicBezTo>
                      <a:pt x="21600" y="1583"/>
                      <a:pt x="19753" y="-98"/>
                      <a:pt x="16341" y="4"/>
                    </a:cubicBezTo>
                    <a:cubicBezTo>
                      <a:pt x="12968" y="106"/>
                      <a:pt x="8431" y="2653"/>
                      <a:pt x="5942" y="9072"/>
                    </a:cubicBezTo>
                    <a:cubicBezTo>
                      <a:pt x="4175" y="13606"/>
                      <a:pt x="4336" y="15083"/>
                      <a:pt x="3292" y="16510"/>
                    </a:cubicBezTo>
                    <a:cubicBezTo>
                      <a:pt x="2248" y="17936"/>
                      <a:pt x="0" y="17579"/>
                      <a:pt x="0" y="17579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1" name="Freeform 1295"/>
              <p:cNvSpPr/>
              <p:nvPr/>
            </p:nvSpPr>
            <p:spPr>
              <a:xfrm>
                <a:off x="595385" y="1135336"/>
                <a:ext cx="290728" cy="20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18783" extrusionOk="0">
                    <a:moveTo>
                      <a:pt x="21315" y="17579"/>
                    </a:moveTo>
                    <a:cubicBezTo>
                      <a:pt x="21315" y="17579"/>
                      <a:pt x="18023" y="21502"/>
                      <a:pt x="15172" y="15185"/>
                    </a:cubicBezTo>
                    <a:cubicBezTo>
                      <a:pt x="12924" y="10244"/>
                      <a:pt x="12482" y="8359"/>
                      <a:pt x="7584" y="8206"/>
                    </a:cubicBezTo>
                    <a:cubicBezTo>
                      <a:pt x="2686" y="8053"/>
                      <a:pt x="357" y="7085"/>
                      <a:pt x="36" y="4334"/>
                    </a:cubicBezTo>
                    <a:cubicBezTo>
                      <a:pt x="-285" y="1583"/>
                      <a:pt x="1562" y="-98"/>
                      <a:pt x="4974" y="4"/>
                    </a:cubicBezTo>
                    <a:cubicBezTo>
                      <a:pt x="8347" y="106"/>
                      <a:pt x="12884" y="2653"/>
                      <a:pt x="15373" y="9072"/>
                    </a:cubicBezTo>
                    <a:cubicBezTo>
                      <a:pt x="17140" y="13606"/>
                      <a:pt x="16979" y="15083"/>
                      <a:pt x="18023" y="16510"/>
                    </a:cubicBezTo>
                    <a:cubicBezTo>
                      <a:pt x="19067" y="17936"/>
                      <a:pt x="21315" y="17579"/>
                      <a:pt x="21315" y="17579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2" name="Freeform 1296"/>
              <p:cNvSpPr/>
              <p:nvPr/>
            </p:nvSpPr>
            <p:spPr>
              <a:xfrm>
                <a:off x="205931" y="1102717"/>
                <a:ext cx="780143" cy="481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4" extrusionOk="0">
                    <a:moveTo>
                      <a:pt x="19072" y="5461"/>
                    </a:moveTo>
                    <a:cubicBezTo>
                      <a:pt x="18906" y="7693"/>
                      <a:pt x="17513" y="11941"/>
                      <a:pt x="15409" y="13276"/>
                    </a:cubicBezTo>
                    <a:cubicBezTo>
                      <a:pt x="13305" y="14610"/>
                      <a:pt x="12730" y="11334"/>
                      <a:pt x="11988" y="10096"/>
                    </a:cubicBezTo>
                    <a:cubicBezTo>
                      <a:pt x="11398" y="9125"/>
                      <a:pt x="10959" y="9077"/>
                      <a:pt x="10792" y="9101"/>
                    </a:cubicBezTo>
                    <a:cubicBezTo>
                      <a:pt x="10626" y="9077"/>
                      <a:pt x="10187" y="9125"/>
                      <a:pt x="9597" y="10096"/>
                    </a:cubicBezTo>
                    <a:cubicBezTo>
                      <a:pt x="8855" y="11334"/>
                      <a:pt x="8280" y="14610"/>
                      <a:pt x="6176" y="13276"/>
                    </a:cubicBezTo>
                    <a:cubicBezTo>
                      <a:pt x="4072" y="11941"/>
                      <a:pt x="2679" y="7693"/>
                      <a:pt x="2513" y="5461"/>
                    </a:cubicBezTo>
                    <a:cubicBezTo>
                      <a:pt x="2165" y="777"/>
                      <a:pt x="0" y="0"/>
                      <a:pt x="0" y="0"/>
                    </a:cubicBezTo>
                    <a:cubicBezTo>
                      <a:pt x="0" y="0"/>
                      <a:pt x="621" y="8931"/>
                      <a:pt x="1362" y="10824"/>
                    </a:cubicBezTo>
                    <a:cubicBezTo>
                      <a:pt x="2104" y="12693"/>
                      <a:pt x="5025" y="16600"/>
                      <a:pt x="6993" y="19124"/>
                    </a:cubicBezTo>
                    <a:cubicBezTo>
                      <a:pt x="8931" y="21600"/>
                      <a:pt x="9733" y="21357"/>
                      <a:pt x="10792" y="21357"/>
                    </a:cubicBezTo>
                    <a:cubicBezTo>
                      <a:pt x="11852" y="21357"/>
                      <a:pt x="12654" y="21600"/>
                      <a:pt x="14592" y="19124"/>
                    </a:cubicBezTo>
                    <a:cubicBezTo>
                      <a:pt x="16575" y="16600"/>
                      <a:pt x="19481" y="12693"/>
                      <a:pt x="20223" y="10824"/>
                    </a:cubicBezTo>
                    <a:cubicBezTo>
                      <a:pt x="20964" y="8931"/>
                      <a:pt x="21600" y="0"/>
                      <a:pt x="21600" y="0"/>
                    </a:cubicBezTo>
                    <a:cubicBezTo>
                      <a:pt x="21600" y="0"/>
                      <a:pt x="19435" y="777"/>
                      <a:pt x="19072" y="5461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3" name="Oval 1297"/>
              <p:cNvSpPr/>
              <p:nvPr/>
            </p:nvSpPr>
            <p:spPr>
              <a:xfrm>
                <a:off x="-1" y="312397"/>
                <a:ext cx="1191256" cy="430883"/>
              </a:xfrm>
              <a:prstGeom prst="ellipse">
                <a:avLst/>
              </a:pr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4" name="Freeform 1298"/>
              <p:cNvSpPr/>
              <p:nvPr/>
            </p:nvSpPr>
            <p:spPr>
              <a:xfrm>
                <a:off x="203678" y="7"/>
                <a:ext cx="783899" cy="44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19" extrusionOk="0">
                    <a:moveTo>
                      <a:pt x="21540" y="15428"/>
                    </a:moveTo>
                    <a:cubicBezTo>
                      <a:pt x="21540" y="15403"/>
                      <a:pt x="21540" y="15403"/>
                      <a:pt x="21540" y="15403"/>
                    </a:cubicBezTo>
                    <a:cubicBezTo>
                      <a:pt x="21525" y="15378"/>
                      <a:pt x="21525" y="15378"/>
                      <a:pt x="21525" y="15378"/>
                    </a:cubicBezTo>
                    <a:cubicBezTo>
                      <a:pt x="21525" y="15378"/>
                      <a:pt x="18753" y="3411"/>
                      <a:pt x="17413" y="1078"/>
                    </a:cubicBezTo>
                    <a:cubicBezTo>
                      <a:pt x="16072" y="-1281"/>
                      <a:pt x="14069" y="2592"/>
                      <a:pt x="11192" y="3734"/>
                    </a:cubicBezTo>
                    <a:cubicBezTo>
                      <a:pt x="9128" y="4529"/>
                      <a:pt x="8285" y="556"/>
                      <a:pt x="5935" y="10"/>
                    </a:cubicBezTo>
                    <a:cubicBezTo>
                      <a:pt x="3946" y="-437"/>
                      <a:pt x="211" y="14758"/>
                      <a:pt x="60" y="15403"/>
                    </a:cubicBezTo>
                    <a:cubicBezTo>
                      <a:pt x="60" y="15403"/>
                      <a:pt x="60" y="15403"/>
                      <a:pt x="60" y="15403"/>
                    </a:cubicBezTo>
                    <a:cubicBezTo>
                      <a:pt x="15" y="15552"/>
                      <a:pt x="0" y="15701"/>
                      <a:pt x="0" y="15875"/>
                    </a:cubicBezTo>
                    <a:cubicBezTo>
                      <a:pt x="0" y="16496"/>
                      <a:pt x="331" y="17091"/>
                      <a:pt x="904" y="17638"/>
                    </a:cubicBezTo>
                    <a:cubicBezTo>
                      <a:pt x="2576" y="19227"/>
                      <a:pt x="6372" y="20319"/>
                      <a:pt x="10800" y="20319"/>
                    </a:cubicBezTo>
                    <a:cubicBezTo>
                      <a:pt x="15228" y="20319"/>
                      <a:pt x="19024" y="19227"/>
                      <a:pt x="20696" y="17638"/>
                    </a:cubicBezTo>
                    <a:cubicBezTo>
                      <a:pt x="21269" y="17091"/>
                      <a:pt x="21600" y="16496"/>
                      <a:pt x="21600" y="15875"/>
                    </a:cubicBezTo>
                    <a:cubicBezTo>
                      <a:pt x="21600" y="15726"/>
                      <a:pt x="21585" y="15577"/>
                      <a:pt x="21540" y="15428"/>
                    </a:cubicBezTo>
                    <a:close/>
                  </a:path>
                </a:pathLst>
              </a:custGeom>
              <a:solidFill>
                <a:srgbClr val="2F1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5" name="Freeform 1299"/>
              <p:cNvSpPr/>
              <p:nvPr/>
            </p:nvSpPr>
            <p:spPr>
              <a:xfrm>
                <a:off x="195824" y="343979"/>
                <a:ext cx="12703" cy="21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64" y="6092"/>
                    </a:moveTo>
                    <a:cubicBezTo>
                      <a:pt x="12764" y="3877"/>
                      <a:pt x="13745" y="1662"/>
                      <a:pt x="13745" y="0"/>
                    </a:cubicBezTo>
                    <a:cubicBezTo>
                      <a:pt x="13745" y="0"/>
                      <a:pt x="13745" y="0"/>
                      <a:pt x="13745" y="0"/>
                    </a:cubicBezTo>
                    <a:cubicBezTo>
                      <a:pt x="0" y="20492"/>
                      <a:pt x="0" y="20492"/>
                      <a:pt x="0" y="20492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5709" y="16615"/>
                      <a:pt x="12764" y="11077"/>
                      <a:pt x="12764" y="6092"/>
                    </a:cubicBez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6" name="Freeform 1300"/>
              <p:cNvSpPr/>
              <p:nvPr/>
            </p:nvSpPr>
            <p:spPr>
              <a:xfrm>
                <a:off x="350986" y="562050"/>
                <a:ext cx="194663" cy="18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5"/>
                    </a:moveTo>
                    <a:cubicBezTo>
                      <a:pt x="4563" y="10473"/>
                      <a:pt x="9674" y="17673"/>
                      <a:pt x="15211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7" name="Freeform 1301"/>
              <p:cNvSpPr/>
              <p:nvPr/>
            </p:nvSpPr>
            <p:spPr>
              <a:xfrm>
                <a:off x="198830" y="33537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7200" y="13500"/>
                      <a:pt x="14400" y="8100"/>
                      <a:pt x="21600" y="0"/>
                    </a:cubicBez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8" name="Freeform 1302"/>
              <p:cNvSpPr/>
              <p:nvPr/>
            </p:nvSpPr>
            <p:spPr>
              <a:xfrm>
                <a:off x="632829" y="501141"/>
                <a:ext cx="229985" cy="6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586"/>
                    </a:moveTo>
                    <a:cubicBezTo>
                      <a:pt x="19599" y="21600"/>
                      <a:pt x="19599" y="21600"/>
                      <a:pt x="19599" y="21600"/>
                    </a:cubicBezTo>
                    <a:cubicBezTo>
                      <a:pt x="20266" y="21021"/>
                      <a:pt x="20933" y="20636"/>
                      <a:pt x="21600" y="20057"/>
                    </a:cubicBezTo>
                    <a:cubicBezTo>
                      <a:pt x="16418" y="0"/>
                      <a:pt x="16418" y="0"/>
                      <a:pt x="16418" y="0"/>
                    </a:cubicBezTo>
                    <a:lnTo>
                      <a:pt x="0" y="16586"/>
                    </a:ln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899" name="Freeform 1303"/>
              <p:cNvSpPr/>
              <p:nvPr/>
            </p:nvSpPr>
            <p:spPr>
              <a:xfrm>
                <a:off x="495290" y="444743"/>
                <a:ext cx="85683" cy="22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6"/>
                    </a:moveTo>
                    <a:cubicBezTo>
                      <a:pt x="14123" y="2571"/>
                      <a:pt x="6923" y="1543"/>
                      <a:pt x="0" y="0"/>
                    </a:cubicBezTo>
                    <a:cubicBezTo>
                      <a:pt x="1523" y="21600"/>
                      <a:pt x="1523" y="21600"/>
                      <a:pt x="1523" y="21600"/>
                    </a:cubicBezTo>
                    <a:lnTo>
                      <a:pt x="21600" y="3086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0" name="Freeform 1304"/>
              <p:cNvSpPr/>
              <p:nvPr/>
            </p:nvSpPr>
            <p:spPr>
              <a:xfrm>
                <a:off x="501302" y="447751"/>
                <a:ext cx="115747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41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269" y="0"/>
                      <a:pt x="18938" y="0"/>
                      <a:pt x="17608" y="0"/>
                    </a:cubicBezTo>
                    <a:cubicBezTo>
                      <a:pt x="16686" y="0"/>
                      <a:pt x="15765" y="0"/>
                      <a:pt x="14844" y="0"/>
                    </a:cubicBezTo>
                    <a:cubicBezTo>
                      <a:pt x="0" y="14954"/>
                      <a:pt x="0" y="14954"/>
                      <a:pt x="0" y="14954"/>
                    </a:cubicBezTo>
                    <a:lnTo>
                      <a:pt x="14741" y="21600"/>
                    </a:lnTo>
                    <a:close/>
                  </a:path>
                </a:pathLst>
              </a:cu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1" name="Freeform 1305"/>
              <p:cNvSpPr/>
              <p:nvPr/>
            </p:nvSpPr>
            <p:spPr>
              <a:xfrm>
                <a:off x="284886" y="40493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0800" y="21600"/>
                      <a:pt x="10800" y="0"/>
                      <a:pt x="0" y="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2" name="Freeform 1306"/>
              <p:cNvSpPr/>
              <p:nvPr/>
            </p:nvSpPr>
            <p:spPr>
              <a:xfrm>
                <a:off x="191652" y="364282"/>
                <a:ext cx="75160" cy="3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28" y="13690"/>
                    </a:moveTo>
                    <a:cubicBezTo>
                      <a:pt x="9145" y="9735"/>
                      <a:pt x="6464" y="5172"/>
                      <a:pt x="4888" y="608"/>
                    </a:cubicBezTo>
                    <a:cubicBezTo>
                      <a:pt x="1419" y="0"/>
                      <a:pt x="1419" y="0"/>
                      <a:pt x="1419" y="0"/>
                    </a:cubicBezTo>
                    <a:cubicBezTo>
                      <a:pt x="0" y="6997"/>
                      <a:pt x="0" y="6997"/>
                      <a:pt x="0" y="6997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8289" y="19166"/>
                      <a:pt x="15451" y="16428"/>
                      <a:pt x="12928" y="13690"/>
                    </a:cubicBez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3" name="Freeform 1307"/>
              <p:cNvSpPr/>
              <p:nvPr/>
            </p:nvSpPr>
            <p:spPr>
              <a:xfrm>
                <a:off x="162340" y="377066"/>
                <a:ext cx="129274" cy="11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7" y="6329"/>
                    </a:moveTo>
                    <a:cubicBezTo>
                      <a:pt x="19953" y="5827"/>
                      <a:pt x="18671" y="5325"/>
                      <a:pt x="17390" y="4822"/>
                    </a:cubicBezTo>
                    <a:cubicBezTo>
                      <a:pt x="4851" y="0"/>
                      <a:pt x="4851" y="0"/>
                      <a:pt x="4851" y="0"/>
                    </a:cubicBezTo>
                    <a:cubicBezTo>
                      <a:pt x="458" y="12458"/>
                      <a:pt x="458" y="12458"/>
                      <a:pt x="458" y="12458"/>
                    </a:cubicBezTo>
                    <a:cubicBezTo>
                      <a:pt x="366" y="12860"/>
                      <a:pt x="366" y="12860"/>
                      <a:pt x="366" y="12860"/>
                    </a:cubicBezTo>
                    <a:cubicBezTo>
                      <a:pt x="275" y="13060"/>
                      <a:pt x="275" y="13060"/>
                      <a:pt x="275" y="13060"/>
                    </a:cubicBezTo>
                    <a:cubicBezTo>
                      <a:pt x="275" y="13060"/>
                      <a:pt x="275" y="13060"/>
                      <a:pt x="275" y="13060"/>
                    </a:cubicBezTo>
                    <a:cubicBezTo>
                      <a:pt x="92" y="13764"/>
                      <a:pt x="0" y="14467"/>
                      <a:pt x="0" y="15070"/>
                    </a:cubicBezTo>
                    <a:cubicBezTo>
                      <a:pt x="0" y="17380"/>
                      <a:pt x="1007" y="19490"/>
                      <a:pt x="2929" y="21600"/>
                    </a:cubicBezTo>
                    <a:cubicBezTo>
                      <a:pt x="21600" y="6430"/>
                      <a:pt x="21600" y="6430"/>
                      <a:pt x="21600" y="6430"/>
                    </a:cubicBezTo>
                    <a:lnTo>
                      <a:pt x="21417" y="6329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4" name="Freeform 1308"/>
              <p:cNvSpPr/>
              <p:nvPr/>
            </p:nvSpPr>
            <p:spPr>
              <a:xfrm>
                <a:off x="632829" y="547763"/>
                <a:ext cx="208941" cy="27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70" y="21600"/>
                    </a:moveTo>
                    <a:cubicBezTo>
                      <a:pt x="15606" y="19059"/>
                      <a:pt x="18716" y="15247"/>
                      <a:pt x="21600" y="1101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270" y="21600"/>
                    </a:ln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5" name="Freeform 1309"/>
              <p:cNvSpPr/>
              <p:nvPr/>
            </p:nvSpPr>
            <p:spPr>
              <a:xfrm>
                <a:off x="501302" y="467302"/>
                <a:ext cx="78920" cy="18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16869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C10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6" name="Freeform 1310"/>
              <p:cNvSpPr/>
              <p:nvPr/>
            </p:nvSpPr>
            <p:spPr>
              <a:xfrm>
                <a:off x="545646" y="485349"/>
                <a:ext cx="87186" cy="7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576"/>
                    </a:lnTo>
                    <a:lnTo>
                      <a:pt x="4283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10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7" name="Freeform 1311"/>
              <p:cNvSpPr/>
              <p:nvPr/>
            </p:nvSpPr>
            <p:spPr>
              <a:xfrm>
                <a:off x="562932" y="476326"/>
                <a:ext cx="69900" cy="7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728"/>
                    </a:moveTo>
                    <a:lnTo>
                      <a:pt x="21600" y="21600"/>
                    </a:lnTo>
                    <a:lnTo>
                      <a:pt x="5342" y="0"/>
                    </a:lnTo>
                    <a:lnTo>
                      <a:pt x="0" y="2728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8" name="Rectangle 1312"/>
              <p:cNvSpPr/>
              <p:nvPr/>
            </p:nvSpPr>
            <p:spPr>
              <a:xfrm>
                <a:off x="285637" y="405682"/>
                <a:ext cx="12703" cy="1270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09" name="Freeform 1313"/>
              <p:cNvSpPr/>
              <p:nvPr/>
            </p:nvSpPr>
            <p:spPr>
              <a:xfrm>
                <a:off x="304388" y="476326"/>
                <a:ext cx="241261" cy="86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94" y="0"/>
                    </a:moveTo>
                    <a:cubicBezTo>
                      <a:pt x="0" y="18866"/>
                      <a:pt x="0" y="18866"/>
                      <a:pt x="0" y="18866"/>
                    </a:cubicBezTo>
                    <a:cubicBezTo>
                      <a:pt x="1322" y="19823"/>
                      <a:pt x="2743" y="20780"/>
                      <a:pt x="4212" y="21600"/>
                    </a:cubicBezTo>
                    <a:cubicBezTo>
                      <a:pt x="21600" y="21463"/>
                      <a:pt x="21600" y="21463"/>
                      <a:pt x="21600" y="21463"/>
                    </a:cubicBezTo>
                    <a:lnTo>
                      <a:pt x="7494" y="0"/>
                    </a:ln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0" name="Freeform 1314"/>
              <p:cNvSpPr/>
              <p:nvPr/>
            </p:nvSpPr>
            <p:spPr>
              <a:xfrm>
                <a:off x="291611" y="411657"/>
                <a:ext cx="145809" cy="64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38" y="21600"/>
                    </a:moveTo>
                    <a:cubicBezTo>
                      <a:pt x="21600" y="9336"/>
                      <a:pt x="21600" y="9336"/>
                      <a:pt x="21600" y="9336"/>
                    </a:cubicBezTo>
                    <a:cubicBezTo>
                      <a:pt x="13187" y="7139"/>
                      <a:pt x="5825" y="4027"/>
                      <a:pt x="8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238" y="21600"/>
                    </a:ln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1" name="Freeform 1315"/>
              <p:cNvSpPr/>
              <p:nvPr/>
            </p:nvSpPr>
            <p:spPr>
              <a:xfrm>
                <a:off x="387813" y="439479"/>
                <a:ext cx="113492" cy="3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42"/>
                    </a:moveTo>
                    <a:cubicBezTo>
                      <a:pt x="20458" y="2901"/>
                      <a:pt x="20458" y="2901"/>
                      <a:pt x="20458" y="2901"/>
                    </a:cubicBezTo>
                    <a:cubicBezTo>
                      <a:pt x="16615" y="2257"/>
                      <a:pt x="12981" y="1290"/>
                      <a:pt x="9450" y="0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16442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2" name="Freeform 1316"/>
              <p:cNvSpPr/>
              <p:nvPr/>
            </p:nvSpPr>
            <p:spPr>
              <a:xfrm>
                <a:off x="387813" y="467302"/>
                <a:ext cx="175122" cy="18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98" y="0"/>
                    </a:moveTo>
                    <a:lnTo>
                      <a:pt x="0" y="10800"/>
                    </a:lnTo>
                    <a:lnTo>
                      <a:pt x="21600" y="21600"/>
                    </a:lnTo>
                    <a:lnTo>
                      <a:pt x="139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3" name="Freeform 1317"/>
              <p:cNvSpPr/>
              <p:nvPr/>
            </p:nvSpPr>
            <p:spPr>
              <a:xfrm>
                <a:off x="387813" y="476326"/>
                <a:ext cx="175122" cy="8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468" y="21600"/>
                    </a:lnTo>
                    <a:lnTo>
                      <a:pt x="21600" y="2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4" name="Freeform 1318"/>
              <p:cNvSpPr/>
              <p:nvPr/>
            </p:nvSpPr>
            <p:spPr>
              <a:xfrm>
                <a:off x="295369" y="476326"/>
                <a:ext cx="92447" cy="75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95" y="7043"/>
                    </a:moveTo>
                    <a:cubicBezTo>
                      <a:pt x="0" y="20974"/>
                      <a:pt x="0" y="20974"/>
                      <a:pt x="0" y="20974"/>
                    </a:cubicBezTo>
                    <a:cubicBezTo>
                      <a:pt x="639" y="21130"/>
                      <a:pt x="1406" y="21287"/>
                      <a:pt x="2045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3195" y="704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5" name="Freeform 1319"/>
              <p:cNvSpPr/>
              <p:nvPr/>
            </p:nvSpPr>
            <p:spPr>
              <a:xfrm>
                <a:off x="291611" y="411657"/>
                <a:ext cx="96205" cy="89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81" y="21600"/>
                    </a:moveTo>
                    <a:lnTo>
                      <a:pt x="21600" y="15610"/>
                    </a:lnTo>
                    <a:lnTo>
                      <a:pt x="0" y="0"/>
                    </a:lnTo>
                    <a:lnTo>
                      <a:pt x="3881" y="21600"/>
                    </a:ln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6" name="Freeform 1320"/>
              <p:cNvSpPr/>
              <p:nvPr/>
            </p:nvSpPr>
            <p:spPr>
              <a:xfrm>
                <a:off x="210441" y="501141"/>
                <a:ext cx="98460" cy="4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796"/>
                    </a:moveTo>
                    <a:cubicBezTo>
                      <a:pt x="4893" y="12378"/>
                      <a:pt x="11098" y="17231"/>
                      <a:pt x="18617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6796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7" name="Freeform 1321"/>
              <p:cNvSpPr/>
              <p:nvPr/>
            </p:nvSpPr>
            <p:spPr>
              <a:xfrm>
                <a:off x="180378" y="411657"/>
                <a:ext cx="128523" cy="104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1" y="0"/>
                    </a:moveTo>
                    <a:cubicBezTo>
                      <a:pt x="0" y="17076"/>
                      <a:pt x="0" y="17076"/>
                      <a:pt x="0" y="17076"/>
                    </a:cubicBezTo>
                    <a:cubicBezTo>
                      <a:pt x="1281" y="18660"/>
                      <a:pt x="3020" y="20130"/>
                      <a:pt x="5034" y="21600"/>
                    </a:cubicBezTo>
                    <a:cubicBezTo>
                      <a:pt x="21600" y="18434"/>
                      <a:pt x="21600" y="18434"/>
                      <a:pt x="21600" y="18434"/>
                    </a:cubicBezTo>
                    <a:lnTo>
                      <a:pt x="18671" y="0"/>
                    </a:lnTo>
                    <a:close/>
                  </a:path>
                </a:pathLst>
              </a:cu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8" name="Freeform 1322"/>
              <p:cNvSpPr/>
              <p:nvPr/>
            </p:nvSpPr>
            <p:spPr>
              <a:xfrm>
                <a:off x="487774" y="562050"/>
                <a:ext cx="104473" cy="22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385"/>
                    </a:moveTo>
                    <a:cubicBezTo>
                      <a:pt x="6898" y="20020"/>
                      <a:pt x="14136" y="21073"/>
                      <a:pt x="21600" y="21600"/>
                    </a:cubicBezTo>
                    <a:cubicBezTo>
                      <a:pt x="11874" y="0"/>
                      <a:pt x="11874" y="0"/>
                      <a:pt x="11874" y="0"/>
                    </a:cubicBezTo>
                    <a:lnTo>
                      <a:pt x="0" y="17385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19" name="Freeform 1323"/>
              <p:cNvSpPr/>
              <p:nvPr/>
            </p:nvSpPr>
            <p:spPr>
              <a:xfrm>
                <a:off x="545646" y="547763"/>
                <a:ext cx="87186" cy="3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82"/>
                    </a:moveTo>
                    <a:cubicBezTo>
                      <a:pt x="11610" y="21600"/>
                      <a:pt x="11610" y="21600"/>
                      <a:pt x="11610" y="21600"/>
                    </a:cubicBezTo>
                    <a:cubicBezTo>
                      <a:pt x="11880" y="21600"/>
                      <a:pt x="12150" y="21600"/>
                      <a:pt x="12420" y="21600"/>
                    </a:cubicBezTo>
                    <a:cubicBezTo>
                      <a:pt x="14445" y="21600"/>
                      <a:pt x="16335" y="21278"/>
                      <a:pt x="18360" y="21278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8382"/>
                    </a:ln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0" name="Freeform 1324"/>
              <p:cNvSpPr/>
              <p:nvPr/>
            </p:nvSpPr>
            <p:spPr>
              <a:xfrm>
                <a:off x="620052" y="547763"/>
                <a:ext cx="131529" cy="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529" y="21273"/>
                      <a:pt x="14788" y="19636"/>
                      <a:pt x="21600" y="16691"/>
                    </a:cubicBezTo>
                    <a:cubicBezTo>
                      <a:pt x="2151" y="0"/>
                      <a:pt x="2151" y="0"/>
                      <a:pt x="2151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10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1" name="Freeform 1325"/>
              <p:cNvSpPr/>
              <p:nvPr/>
            </p:nvSpPr>
            <p:spPr>
              <a:xfrm>
                <a:off x="807946" y="501141"/>
                <a:ext cx="169861" cy="5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15" y="21600"/>
                    </a:moveTo>
                    <a:cubicBezTo>
                      <a:pt x="13057" y="17446"/>
                      <a:pt x="17988" y="12254"/>
                      <a:pt x="21600" y="643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015" y="21600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2" name="Freeform 1326"/>
              <p:cNvSpPr/>
              <p:nvPr/>
            </p:nvSpPr>
            <p:spPr>
              <a:xfrm>
                <a:off x="978555" y="356011"/>
                <a:ext cx="50359" cy="149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7"/>
                    </a:moveTo>
                    <a:cubicBezTo>
                      <a:pt x="8545" y="21600"/>
                      <a:pt x="8545" y="21600"/>
                      <a:pt x="8545" y="21600"/>
                    </a:cubicBezTo>
                    <a:cubicBezTo>
                      <a:pt x="16853" y="19543"/>
                      <a:pt x="21600" y="17248"/>
                      <a:pt x="21600" y="14875"/>
                    </a:cubicBezTo>
                    <a:cubicBezTo>
                      <a:pt x="21600" y="14163"/>
                      <a:pt x="21125" y="13530"/>
                      <a:pt x="20413" y="12818"/>
                    </a:cubicBezTo>
                    <a:cubicBezTo>
                      <a:pt x="20413" y="12818"/>
                      <a:pt x="20413" y="12818"/>
                      <a:pt x="20413" y="12818"/>
                    </a:cubicBezTo>
                    <a:cubicBezTo>
                      <a:pt x="8545" y="2611"/>
                      <a:pt x="8545" y="2611"/>
                      <a:pt x="8545" y="2611"/>
                    </a:cubicBezTo>
                    <a:cubicBezTo>
                      <a:pt x="3323" y="0"/>
                      <a:pt x="3323" y="0"/>
                      <a:pt x="3323" y="0"/>
                    </a:cubicBezTo>
                    <a:cubicBezTo>
                      <a:pt x="2848" y="712"/>
                      <a:pt x="1662" y="1424"/>
                      <a:pt x="0" y="2057"/>
                    </a:cubicBezTo>
                    <a:close/>
                  </a:path>
                </a:pathLst>
              </a:cu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3" name="Freeform 1327"/>
              <p:cNvSpPr/>
              <p:nvPr/>
            </p:nvSpPr>
            <p:spPr>
              <a:xfrm>
                <a:off x="807946" y="370298"/>
                <a:ext cx="190905" cy="147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49" y="2720"/>
                    </a:moveTo>
                    <a:cubicBezTo>
                      <a:pt x="14978" y="4000"/>
                      <a:pt x="12811" y="5120"/>
                      <a:pt x="10212" y="6160"/>
                    </a:cubicBezTo>
                    <a:cubicBezTo>
                      <a:pt x="0" y="19120"/>
                      <a:pt x="0" y="19120"/>
                      <a:pt x="0" y="19120"/>
                    </a:cubicBezTo>
                    <a:cubicBezTo>
                      <a:pt x="19248" y="21600"/>
                      <a:pt x="19248" y="21600"/>
                      <a:pt x="19248" y="21600"/>
                    </a:cubicBezTo>
                    <a:cubicBezTo>
                      <a:pt x="20115" y="20960"/>
                      <a:pt x="20919" y="20400"/>
                      <a:pt x="21600" y="19760"/>
                    </a:cubicBezTo>
                    <a:cubicBezTo>
                      <a:pt x="19372" y="0"/>
                      <a:pt x="19372" y="0"/>
                      <a:pt x="19372" y="0"/>
                    </a:cubicBezTo>
                    <a:cubicBezTo>
                      <a:pt x="18753" y="960"/>
                      <a:pt x="17825" y="1840"/>
                      <a:pt x="16649" y="2720"/>
                    </a:cubicBezTo>
                    <a:close/>
                  </a:path>
                </a:pathLst>
              </a:custGeom>
              <a:solidFill>
                <a:srgbClr val="FE58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4" name="Rectangle 1328"/>
              <p:cNvSpPr/>
              <p:nvPr/>
            </p:nvSpPr>
            <p:spPr>
              <a:xfrm>
                <a:off x="285637" y="405682"/>
                <a:ext cx="12703" cy="12703"/>
              </a:xfrm>
              <a:prstGeom prst="rect">
                <a:avLst/>
              </a:pr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5" name="Freeform 1330"/>
              <p:cNvSpPr/>
              <p:nvPr/>
            </p:nvSpPr>
            <p:spPr>
              <a:xfrm>
                <a:off x="580218" y="476326"/>
                <a:ext cx="175121" cy="7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489" y="21600"/>
                    </a:lnTo>
                    <a:lnTo>
                      <a:pt x="21600" y="2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6" name="Freeform 1331"/>
              <p:cNvSpPr/>
              <p:nvPr/>
            </p:nvSpPr>
            <p:spPr>
              <a:xfrm>
                <a:off x="580218" y="446999"/>
                <a:ext cx="175121" cy="39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990" y="0"/>
                      <a:pt x="9990" y="0"/>
                      <a:pt x="9990" y="0"/>
                    </a:cubicBezTo>
                    <a:cubicBezTo>
                      <a:pt x="8167" y="300"/>
                      <a:pt x="6345" y="300"/>
                      <a:pt x="4522" y="600"/>
                    </a:cubicBezTo>
                    <a:cubicBezTo>
                      <a:pt x="0" y="16200"/>
                      <a:pt x="0" y="16200"/>
                      <a:pt x="0" y="162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1D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7" name="Freeform 1332"/>
              <p:cNvSpPr/>
              <p:nvPr/>
            </p:nvSpPr>
            <p:spPr>
              <a:xfrm>
                <a:off x="632829" y="486101"/>
                <a:ext cx="175120" cy="61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5268"/>
                    </a:lnTo>
                    <a:lnTo>
                      <a:pt x="15111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2F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8" name="Freeform 1333"/>
              <p:cNvSpPr/>
              <p:nvPr/>
            </p:nvSpPr>
            <p:spPr>
              <a:xfrm>
                <a:off x="661389" y="438727"/>
                <a:ext cx="97708" cy="47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842" y="1507"/>
                      <a:pt x="7602" y="2763"/>
                      <a:pt x="0" y="3516"/>
                    </a:cubicBezTo>
                    <a:cubicBezTo>
                      <a:pt x="20755" y="21600"/>
                      <a:pt x="20755" y="21600"/>
                      <a:pt x="20755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29" name="Freeform 1334"/>
              <p:cNvSpPr/>
              <p:nvPr/>
            </p:nvSpPr>
            <p:spPr>
              <a:xfrm>
                <a:off x="755336" y="425192"/>
                <a:ext cx="89441" cy="6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372" y="1946"/>
                      <a:pt x="8348" y="3503"/>
                      <a:pt x="928" y="4865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30" name="Freeform 1335"/>
              <p:cNvSpPr/>
              <p:nvPr/>
            </p:nvSpPr>
            <p:spPr>
              <a:xfrm>
                <a:off x="755336" y="412408"/>
                <a:ext cx="142803" cy="88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45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9200" y="1200"/>
                      <a:pt x="16469" y="2267"/>
                      <a:pt x="13490" y="3200"/>
                    </a:cubicBezTo>
                    <a:cubicBezTo>
                      <a:pt x="0" y="18000"/>
                      <a:pt x="0" y="18000"/>
                      <a:pt x="0" y="18000"/>
                    </a:cubicBezTo>
                    <a:lnTo>
                      <a:pt x="7945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  <p:sp>
            <p:nvSpPr>
              <p:cNvPr id="931" name="Freeform 1336"/>
              <p:cNvSpPr/>
              <p:nvPr/>
            </p:nvSpPr>
            <p:spPr>
              <a:xfrm>
                <a:off x="985319" y="340219"/>
                <a:ext cx="13532" cy="33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6271"/>
                    </a:moveTo>
                    <a:cubicBezTo>
                      <a:pt x="3600" y="7316"/>
                      <a:pt x="2700" y="8710"/>
                      <a:pt x="1800" y="10103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00" y="2090"/>
                      <a:pt x="3600" y="4181"/>
                      <a:pt x="3600" y="6271"/>
                    </a:cubicBezTo>
                    <a:close/>
                  </a:path>
                </a:pathLst>
              </a:custGeom>
              <a:solidFill>
                <a:srgbClr val="07AF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3400"/>
              </a:p>
            </p:txBody>
          </p:sp>
        </p:grpSp>
        <p:sp>
          <p:nvSpPr>
            <p:cNvPr id="933" name="Freeform 60"/>
            <p:cNvSpPr/>
            <p:nvPr/>
          </p:nvSpPr>
          <p:spPr>
            <a:xfrm flipH="1">
              <a:off x="1650377" y="0"/>
              <a:ext cx="1744767" cy="174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894"/>
                    <a:pt x="16875" y="0"/>
                    <a:pt x="10800" y="0"/>
                  </a:cubicBezTo>
                  <a:close/>
                </a:path>
              </a:pathLst>
            </a:custGeom>
            <a:solidFill>
              <a:srgbClr val="4D342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3400"/>
            </a:p>
          </p:txBody>
        </p:sp>
        <p:sp>
          <p:nvSpPr>
            <p:cNvPr id="934" name="矩形 6"/>
            <p:cNvSpPr txBox="1"/>
            <p:nvPr/>
          </p:nvSpPr>
          <p:spPr>
            <a:xfrm>
              <a:off x="1476152" y="297593"/>
              <a:ext cx="1945460" cy="322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3400"/>
                <a:t>布衣公子</a:t>
              </a:r>
              <a:endParaRPr sz="1200"/>
            </a:p>
            <a:p>
              <a:pPr algn="ctr">
                <a:defRPr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3400"/>
                <a:t>作品</a:t>
              </a:r>
              <a:endParaRPr sz="3400"/>
            </a:p>
          </p:txBody>
        </p:sp>
      </p:grpSp>
      <p:pic>
        <p:nvPicPr>
          <p:cNvPr id="936" name="图片 60" descr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761" y="5991892"/>
            <a:ext cx="801969" cy="6248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3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735829"/>
            <a:ext cx="10515601" cy="623416"/>
          </a:xfrm>
          <a:prstGeom prst="rect">
            <a:avLst/>
          </a:prstGeom>
        </p:spPr>
        <p:txBody>
          <a:bodyPr/>
          <a:lstStyle>
            <a:lvl1pPr>
              <a:defRPr sz="395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标题文本</a:t>
            </a:r>
          </a:p>
        </p:txBody>
      </p:sp>
      <p:sp>
        <p:nvSpPr>
          <p:cNvPr id="94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6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61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962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63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64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65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66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67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68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69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公司简介</a:t>
            </a:r>
            <a:endParaRPr sz="1800"/>
          </a:p>
        </p:txBody>
      </p:sp>
      <p:pic>
        <p:nvPicPr>
          <p:cNvPr id="97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79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80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981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82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83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84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85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86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87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988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行业现状</a:t>
            </a:r>
            <a:endParaRPr sz="1800"/>
          </a:p>
        </p:txBody>
      </p:sp>
      <p:pic>
        <p:nvPicPr>
          <p:cNvPr id="98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9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8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99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1000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01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02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03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04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05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06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07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产品与技术</a:t>
            </a:r>
            <a:endParaRPr sz="1800"/>
          </a:p>
        </p:txBody>
      </p:sp>
      <p:pic>
        <p:nvPicPr>
          <p:cNvPr id="100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0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18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1019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20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21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22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23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24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25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26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教育行业应用</a:t>
            </a:r>
            <a:endParaRPr sz="1800"/>
          </a:p>
        </p:txBody>
      </p:sp>
      <p:pic>
        <p:nvPicPr>
          <p:cNvPr id="1027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36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37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1038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39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40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41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42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43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44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45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竞争优势</a:t>
            </a:r>
            <a:endParaRPr sz="1800"/>
          </a:p>
        </p:txBody>
      </p:sp>
      <p:pic>
        <p:nvPicPr>
          <p:cNvPr id="104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4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55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56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1057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58" name="圆角矩形 1"/>
          <p:cNvSpPr/>
          <p:nvPr/>
        </p:nvSpPr>
        <p:spPr>
          <a:xfrm>
            <a:off x="9052317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59" name="圆角矩形 8"/>
          <p:cNvSpPr/>
          <p:nvPr/>
        </p:nvSpPr>
        <p:spPr>
          <a:xfrm>
            <a:off x="9499093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60" name="圆角矩形 9"/>
          <p:cNvSpPr/>
          <p:nvPr/>
        </p:nvSpPr>
        <p:spPr>
          <a:xfrm>
            <a:off x="9945869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61" name="圆角矩形 10"/>
          <p:cNvSpPr/>
          <p:nvPr/>
        </p:nvSpPr>
        <p:spPr>
          <a:xfrm>
            <a:off x="10392644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62" name="圆角矩形 11"/>
          <p:cNvSpPr/>
          <p:nvPr/>
        </p:nvSpPr>
        <p:spPr>
          <a:xfrm>
            <a:off x="10839421" y="477000"/>
            <a:ext cx="360190" cy="72002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63" name="圆角矩形 12"/>
          <p:cNvSpPr/>
          <p:nvPr/>
        </p:nvSpPr>
        <p:spPr>
          <a:xfrm>
            <a:off x="11286196" y="477000"/>
            <a:ext cx="360190" cy="720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64" name="文本框 3"/>
          <p:cNvSpPr txBox="1"/>
          <p:nvPr/>
        </p:nvSpPr>
        <p:spPr>
          <a:xfrm>
            <a:off x="9268431" y="80999"/>
            <a:ext cx="2413258" cy="32131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r">
              <a:defRPr sz="3600">
                <a:solidFill>
                  <a:srgbClr val="C55A1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1800"/>
              <a:t>影响力</a:t>
            </a:r>
            <a:endParaRPr sz="1800"/>
          </a:p>
        </p:txBody>
      </p:sp>
      <p:pic>
        <p:nvPicPr>
          <p:cNvPr id="1065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6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81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82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1083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108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3400"/>
          </a:p>
        </p:txBody>
      </p:sp>
      <p:pic>
        <p:nvPicPr>
          <p:cNvPr id="1099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00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1" y="3375025"/>
            <a:ext cx="3906009" cy="1274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01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89" y="3324225"/>
            <a:ext cx="1779132" cy="10782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02" name="图片 6" descr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04" y="4304824"/>
            <a:ext cx="1786732" cy="396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03" name="图片 8" descr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191" y="3711020"/>
            <a:ext cx="2071081" cy="504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04" name="图片 9" descr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9327" y="4303633"/>
            <a:ext cx="2071081" cy="1517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0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矩形 7"/>
          <p:cNvSpPr/>
          <p:nvPr/>
        </p:nvSpPr>
        <p:spPr>
          <a:xfrm>
            <a:off x="316" y="-19208"/>
            <a:ext cx="12237271" cy="6881814"/>
          </a:xfrm>
          <a:prstGeom prst="rect">
            <a:avLst/>
          </a:prstGeom>
          <a:gradFill>
            <a:gsLst>
              <a:gs pos="64000">
                <a:srgbClr val="FFFFFF"/>
              </a:gs>
              <a:gs pos="85000">
                <a:srgbClr val="FFF8E9"/>
              </a:gs>
              <a:gs pos="100000">
                <a:srgbClr val="FFF6D7"/>
              </a:gs>
            </a:gsLst>
            <a:lin ang="63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3400"/>
          </a:p>
        </p:txBody>
      </p:sp>
      <p:pic>
        <p:nvPicPr>
          <p:cNvPr id="1113" name="图片 7" descr="图片 7"/>
          <p:cNvPicPr>
            <a:picLocks noChangeAspect="1"/>
          </p:cNvPicPr>
          <p:nvPr/>
        </p:nvPicPr>
        <p:blipFill>
          <a:blip r:embed="rId2"/>
          <a:srcRect l="50469" t="10531" b="259"/>
          <a:stretch>
            <a:fillRect/>
          </a:stretch>
        </p:blipFill>
        <p:spPr>
          <a:xfrm>
            <a:off x="4745286" y="1904"/>
            <a:ext cx="7531849" cy="68640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14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685" y="389572"/>
            <a:ext cx="2023213" cy="6600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1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00704" y="6290288"/>
            <a:ext cx="136897" cy="1321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9" Type="http://schemas.openxmlformats.org/officeDocument/2006/relationships/slideLayout" Target="../slideLayouts/slideLayout111.xml"/><Relationship Id="rId98" Type="http://schemas.openxmlformats.org/officeDocument/2006/relationships/slideLayout" Target="../slideLayouts/slideLayout110.xml"/><Relationship Id="rId97" Type="http://schemas.openxmlformats.org/officeDocument/2006/relationships/slideLayout" Target="../slideLayouts/slideLayout109.xml"/><Relationship Id="rId96" Type="http://schemas.openxmlformats.org/officeDocument/2006/relationships/slideLayout" Target="../slideLayouts/slideLayout108.xml"/><Relationship Id="rId95" Type="http://schemas.openxmlformats.org/officeDocument/2006/relationships/slideLayout" Target="../slideLayouts/slideLayout107.xml"/><Relationship Id="rId94" Type="http://schemas.openxmlformats.org/officeDocument/2006/relationships/slideLayout" Target="../slideLayouts/slideLayout106.xml"/><Relationship Id="rId93" Type="http://schemas.openxmlformats.org/officeDocument/2006/relationships/slideLayout" Target="../slideLayouts/slideLayout105.xml"/><Relationship Id="rId92" Type="http://schemas.openxmlformats.org/officeDocument/2006/relationships/slideLayout" Target="../slideLayouts/slideLayout104.xml"/><Relationship Id="rId91" Type="http://schemas.openxmlformats.org/officeDocument/2006/relationships/slideLayout" Target="../slideLayouts/slideLayout103.xml"/><Relationship Id="rId90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21.xml"/><Relationship Id="rId89" Type="http://schemas.openxmlformats.org/officeDocument/2006/relationships/slideLayout" Target="../slideLayouts/slideLayout101.xml"/><Relationship Id="rId88" Type="http://schemas.openxmlformats.org/officeDocument/2006/relationships/slideLayout" Target="../slideLayouts/slideLayout100.xml"/><Relationship Id="rId87" Type="http://schemas.openxmlformats.org/officeDocument/2006/relationships/slideLayout" Target="../slideLayouts/slideLayout99.xml"/><Relationship Id="rId86" Type="http://schemas.openxmlformats.org/officeDocument/2006/relationships/slideLayout" Target="../slideLayouts/slideLayout98.xml"/><Relationship Id="rId85" Type="http://schemas.openxmlformats.org/officeDocument/2006/relationships/slideLayout" Target="../slideLayouts/slideLayout97.xml"/><Relationship Id="rId84" Type="http://schemas.openxmlformats.org/officeDocument/2006/relationships/slideLayout" Target="../slideLayouts/slideLayout96.xml"/><Relationship Id="rId83" Type="http://schemas.openxmlformats.org/officeDocument/2006/relationships/slideLayout" Target="../slideLayouts/slideLayout95.xml"/><Relationship Id="rId82" Type="http://schemas.openxmlformats.org/officeDocument/2006/relationships/slideLayout" Target="../slideLayouts/slideLayout94.xml"/><Relationship Id="rId81" Type="http://schemas.openxmlformats.org/officeDocument/2006/relationships/slideLayout" Target="../slideLayouts/slideLayout93.xml"/><Relationship Id="rId80" Type="http://schemas.openxmlformats.org/officeDocument/2006/relationships/slideLayout" Target="../slideLayouts/slideLayout92.xml"/><Relationship Id="rId8" Type="http://schemas.openxmlformats.org/officeDocument/2006/relationships/slideLayout" Target="../slideLayouts/slideLayout20.xml"/><Relationship Id="rId79" Type="http://schemas.openxmlformats.org/officeDocument/2006/relationships/slideLayout" Target="../slideLayouts/slideLayout91.xml"/><Relationship Id="rId78" Type="http://schemas.openxmlformats.org/officeDocument/2006/relationships/slideLayout" Target="../slideLayouts/slideLayout90.xml"/><Relationship Id="rId77" Type="http://schemas.openxmlformats.org/officeDocument/2006/relationships/slideLayout" Target="../slideLayouts/slideLayout89.xml"/><Relationship Id="rId76" Type="http://schemas.openxmlformats.org/officeDocument/2006/relationships/slideLayout" Target="../slideLayouts/slideLayout88.xml"/><Relationship Id="rId75" Type="http://schemas.openxmlformats.org/officeDocument/2006/relationships/slideLayout" Target="../slideLayouts/slideLayout87.xml"/><Relationship Id="rId74" Type="http://schemas.openxmlformats.org/officeDocument/2006/relationships/slideLayout" Target="../slideLayouts/slideLayout86.xml"/><Relationship Id="rId73" Type="http://schemas.openxmlformats.org/officeDocument/2006/relationships/slideLayout" Target="../slideLayouts/slideLayout85.xml"/><Relationship Id="rId72" Type="http://schemas.openxmlformats.org/officeDocument/2006/relationships/slideLayout" Target="../slideLayouts/slideLayout84.xml"/><Relationship Id="rId71" Type="http://schemas.openxmlformats.org/officeDocument/2006/relationships/slideLayout" Target="../slideLayouts/slideLayout83.xml"/><Relationship Id="rId70" Type="http://schemas.openxmlformats.org/officeDocument/2006/relationships/slideLayout" Target="../slideLayouts/slideLayout82.xml"/><Relationship Id="rId7" Type="http://schemas.openxmlformats.org/officeDocument/2006/relationships/slideLayout" Target="../slideLayouts/slideLayout19.xml"/><Relationship Id="rId69" Type="http://schemas.openxmlformats.org/officeDocument/2006/relationships/slideLayout" Target="../slideLayouts/slideLayout81.xml"/><Relationship Id="rId68" Type="http://schemas.openxmlformats.org/officeDocument/2006/relationships/slideLayout" Target="../slideLayouts/slideLayout80.xml"/><Relationship Id="rId67" Type="http://schemas.openxmlformats.org/officeDocument/2006/relationships/slideLayout" Target="../slideLayouts/slideLayout79.xml"/><Relationship Id="rId66" Type="http://schemas.openxmlformats.org/officeDocument/2006/relationships/slideLayout" Target="../slideLayouts/slideLayout78.xml"/><Relationship Id="rId65" Type="http://schemas.openxmlformats.org/officeDocument/2006/relationships/slideLayout" Target="../slideLayouts/slideLayout77.xml"/><Relationship Id="rId64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75.xml"/><Relationship Id="rId62" Type="http://schemas.openxmlformats.org/officeDocument/2006/relationships/slideLayout" Target="../slideLayouts/slideLayout74.xml"/><Relationship Id="rId61" Type="http://schemas.openxmlformats.org/officeDocument/2006/relationships/slideLayout" Target="../slideLayouts/slideLayout73.xml"/><Relationship Id="rId60" Type="http://schemas.openxmlformats.org/officeDocument/2006/relationships/slideLayout" Target="../slideLayouts/slideLayout72.xml"/><Relationship Id="rId6" Type="http://schemas.openxmlformats.org/officeDocument/2006/relationships/slideLayout" Target="../slideLayouts/slideLayout18.xml"/><Relationship Id="rId59" Type="http://schemas.openxmlformats.org/officeDocument/2006/relationships/slideLayout" Target="../slideLayouts/slideLayout71.xml"/><Relationship Id="rId58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68.xml"/><Relationship Id="rId55" Type="http://schemas.openxmlformats.org/officeDocument/2006/relationships/slideLayout" Target="../slideLayouts/slideLayout67.xml"/><Relationship Id="rId54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2.xml"/><Relationship Id="rId5" Type="http://schemas.openxmlformats.org/officeDocument/2006/relationships/slideLayout" Target="../slideLayouts/slideLayout17.xml"/><Relationship Id="rId49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5.xml"/><Relationship Id="rId29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8" Type="http://schemas.openxmlformats.org/officeDocument/2006/relationships/theme" Target="../theme/theme2.xml"/><Relationship Id="rId107" Type="http://schemas.openxmlformats.org/officeDocument/2006/relationships/image" Target="../media/image8.png"/><Relationship Id="rId106" Type="http://schemas.openxmlformats.org/officeDocument/2006/relationships/image" Target="../media/image7.png"/><Relationship Id="rId105" Type="http://schemas.openxmlformats.org/officeDocument/2006/relationships/image" Target="../media/image9.png"/><Relationship Id="rId104" Type="http://schemas.openxmlformats.org/officeDocument/2006/relationships/slideLayout" Target="../slideLayouts/slideLayout116.xml"/><Relationship Id="rId103" Type="http://schemas.openxmlformats.org/officeDocument/2006/relationships/slideLayout" Target="../slideLayouts/slideLayout115.xml"/><Relationship Id="rId102" Type="http://schemas.openxmlformats.org/officeDocument/2006/relationships/slideLayout" Target="../slideLayouts/slideLayout114.xml"/><Relationship Id="rId101" Type="http://schemas.openxmlformats.org/officeDocument/2006/relationships/slideLayout" Target="../slideLayouts/slideLayout113.xml"/><Relationship Id="rId100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67569" y="169863"/>
            <a:ext cx="253609" cy="28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3" descr="图片 3"/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73922" y="6534944"/>
            <a:ext cx="288282" cy="2881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" name="图片 6" descr="图片 6"/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570209" y="6579394"/>
            <a:ext cx="1188069" cy="198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框 11"/>
          <p:cNvSpPr txBox="1"/>
          <p:nvPr/>
        </p:nvSpPr>
        <p:spPr>
          <a:xfrm>
            <a:off x="9413221" y="6570662"/>
            <a:ext cx="2686050" cy="244475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defRPr>
            </a:lvl1pPr>
          </a:lstStyle>
          <a:p>
            <a:r>
              <a:rPr sz="1300"/>
              <a:t>让人人拥有获得优质教育资源的机会</a:t>
            </a:r>
            <a:endParaRPr sz="1300"/>
          </a:p>
        </p:txBody>
      </p:sp>
      <p:sp>
        <p:nvSpPr>
          <p:cNvPr id="6" name="矩形 7"/>
          <p:cNvSpPr/>
          <p:nvPr/>
        </p:nvSpPr>
        <p:spPr>
          <a:xfrm>
            <a:off x="-57181" y="6494462"/>
            <a:ext cx="12250771" cy="36909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4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3400"/>
          </a:p>
        </p:txBody>
      </p:sp>
      <p:sp>
        <p:nvSpPr>
          <p:cNvPr id="7" name="标题文本"/>
          <p:cNvSpPr txBox="1">
            <a:spLocks noGrp="1"/>
          </p:cNvSpPr>
          <p:nvPr>
            <p:ph type="title"/>
          </p:nvPr>
        </p:nvSpPr>
        <p:spPr>
          <a:xfrm>
            <a:off x="609599" y="92074"/>
            <a:ext cx="10972802" cy="15081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8" name="正文级别 1…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10972802" cy="52578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88569" y="6285866"/>
            <a:ext cx="149033" cy="14096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6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  <p:sldLayoutId id="2147483754" r:id="rId93"/>
    <p:sldLayoutId id="2147483755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228600" marR="0" indent="-226695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1pPr>
      <a:lvl2pPr marL="723900" marR="0" indent="-264795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2pPr>
      <a:lvl3pPr marL="1233805" marR="0" indent="-317500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3pPr>
      <a:lvl4pPr marL="1726565" marR="0" indent="-353060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4pPr>
      <a:lvl5pPr marL="2183765" marR="0" indent="-353060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5pPr>
      <a:lvl6pPr marL="2640965" marR="0" indent="-353060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6pPr>
      <a:lvl7pPr marL="3098165" marR="0" indent="-353060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7pPr>
      <a:lvl8pPr marL="3555365" marR="0" indent="-353060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8pPr>
      <a:lvl9pPr marL="4012565" marR="0" indent="-353060" algn="l" defTabSz="914400" rtl="0" latinLnBrk="0">
        <a:lnSpc>
          <a:spcPct val="90000"/>
        </a:lnSpc>
        <a:spcBef>
          <a:spcPct val="200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9pPr>
    </p:bodyStyle>
    <p:otherStyle>
      <a:lvl1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1pPr>
      <a:lvl2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2pPr>
      <a:lvl3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3pPr>
      <a:lvl4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4pPr>
      <a:lvl5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5pPr>
      <a:lvl6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6pPr>
      <a:lvl7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7pPr>
      <a:lvl8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8pPr>
      <a:lvl9pPr marL="0" marR="0" indent="0" algn="r" defTabSz="3429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1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文本框 2"/>
          <p:cNvSpPr txBox="1"/>
          <p:nvPr/>
        </p:nvSpPr>
        <p:spPr>
          <a:xfrm>
            <a:off x="461645" y="983933"/>
            <a:ext cx="9863138" cy="78295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808080">
                <a:alpha val="40000"/>
              </a:srgbClr>
            </a:outerShdw>
          </a:effectLst>
        </p:spPr>
        <p:txBody>
          <a:bodyPr wrap="square" lIns="22859" tIns="22859" rIns="22859" bIns="22859">
            <a:spAutoFit/>
          </a:bodyPr>
          <a:lstStyle>
            <a:lvl1pPr algn="r">
              <a:defRPr sz="11500" b="1">
                <a:solidFill>
                  <a:srgbClr val="7E41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en-US" sz="4800" dirty="0"/>
              <a:t>ECSP V6 </a:t>
            </a:r>
            <a:r>
              <a:rPr lang="zh-CN" altLang="en-US" sz="4800" dirty="0"/>
              <a:t>设计及规划讨论</a:t>
            </a:r>
            <a:endParaRPr lang="zh-CN" altLang="en-US" sz="4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2" descr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4908" y="2143630"/>
            <a:ext cx="1524002" cy="16554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77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233" y="2459543"/>
            <a:ext cx="1303975" cy="6102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78" name="图片 5" descr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133" y="3274247"/>
            <a:ext cx="1349060" cy="81947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79" name="图片 6" descr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235" y="3369814"/>
            <a:ext cx="1291275" cy="6102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80" name="图片 11" descr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147" y="2798632"/>
            <a:ext cx="1998665" cy="217837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81" name="文本框 9"/>
          <p:cNvSpPr txBox="1"/>
          <p:nvPr/>
        </p:nvSpPr>
        <p:spPr>
          <a:xfrm>
            <a:off x="3932236" y="4143562"/>
            <a:ext cx="3904933" cy="598170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/>
          <a:p>
            <a:pPr>
              <a:defRPr sz="3200">
                <a:solidFill>
                  <a:srgbClr val="595959"/>
                </a:solidFill>
              </a:defRPr>
            </a:pPr>
            <a:r>
              <a:rPr sz="1800"/>
              <a:t>Technology of New</a:t>
            </a:r>
            <a:endParaRPr sz="1800"/>
          </a:p>
          <a:p>
            <a:pPr>
              <a:defRPr sz="3200">
                <a:solidFill>
                  <a:srgbClr val="595959"/>
                </a:solidFill>
              </a:defRPr>
            </a:pPr>
            <a:r>
              <a:rPr sz="1800"/>
              <a:t>        Education by Heart</a:t>
            </a:r>
            <a:endParaRPr sz="1800"/>
          </a:p>
        </p:txBody>
      </p:sp>
      <p:sp>
        <p:nvSpPr>
          <p:cNvPr id="3082" name="文本框 1"/>
          <p:cNvSpPr txBox="1"/>
          <p:nvPr/>
        </p:nvSpPr>
        <p:spPr>
          <a:xfrm>
            <a:off x="2389188" y="5179597"/>
            <a:ext cx="7419023" cy="551815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 algn="ctr">
              <a:defRPr sz="6600">
                <a:solidFill>
                  <a:srgbClr val="91694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sz="3300"/>
              <a:t>让人人拥有获得优质教育资源的机会</a:t>
            </a:r>
            <a:endParaRPr sz="33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0" y="2321919"/>
            <a:ext cx="4963886" cy="101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2" name="文本框 5"/>
          <p:cNvSpPr txBox="1"/>
          <p:nvPr>
            <p:custDataLst>
              <p:tags r:id="rId2"/>
            </p:custDataLst>
          </p:nvPr>
        </p:nvSpPr>
        <p:spPr>
          <a:xfrm>
            <a:off x="2648897" y="1369286"/>
            <a:ext cx="2423353" cy="952633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800" b="1" dirty="0">
                <a:latin typeface="+mj-lt"/>
                <a:ea typeface="宋体" panose="02010600030101010101" pitchFamily="2" charset="-122"/>
                <a:cs typeface="+mj-cs"/>
              </a:rPr>
              <a:t>目录</a:t>
            </a:r>
            <a:endParaRPr lang="zh-CN" altLang="en-US" sz="4800" b="1" dirty="0"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5" name="文本框 13"/>
          <p:cNvSpPr txBox="1"/>
          <p:nvPr>
            <p:custDataLst>
              <p:tags r:id="rId3"/>
            </p:custDataLst>
          </p:nvPr>
        </p:nvSpPr>
        <p:spPr>
          <a:xfrm>
            <a:off x="6011816" y="2327034"/>
            <a:ext cx="676016" cy="560092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4"/>
                </a:solidFill>
                <a:effectLst/>
              </a:rPr>
              <a:t>02</a:t>
            </a:r>
            <a:endParaRPr lang="en-US" altLang="zh-CN" sz="20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0" name="文本框 18"/>
          <p:cNvSpPr txBox="1"/>
          <p:nvPr>
            <p:custDataLst>
              <p:tags r:id="rId4"/>
            </p:custDataLst>
          </p:nvPr>
        </p:nvSpPr>
        <p:spPr>
          <a:xfrm>
            <a:off x="6800850" y="2945559"/>
            <a:ext cx="4122684" cy="620076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逻辑架构图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1" name="文本框 19"/>
          <p:cNvSpPr txBox="1"/>
          <p:nvPr>
            <p:custDataLst>
              <p:tags r:id="rId5"/>
            </p:custDataLst>
          </p:nvPr>
        </p:nvSpPr>
        <p:spPr>
          <a:xfrm>
            <a:off x="6011816" y="2945704"/>
            <a:ext cx="676016" cy="560092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4"/>
                </a:solidFill>
                <a:effectLst/>
              </a:rPr>
              <a:t>03</a:t>
            </a:r>
            <a:endParaRPr lang="en-US" altLang="zh-CN" sz="20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3" name="文本框 18"/>
          <p:cNvSpPr txBox="1"/>
          <p:nvPr>
            <p:custDataLst>
              <p:tags r:id="rId6"/>
            </p:custDataLst>
          </p:nvPr>
        </p:nvSpPr>
        <p:spPr>
          <a:xfrm>
            <a:off x="6800850" y="3580889"/>
            <a:ext cx="4122684" cy="620076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规划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" name="文本框 19"/>
          <p:cNvSpPr txBox="1"/>
          <p:nvPr>
            <p:custDataLst>
              <p:tags r:id="rId7"/>
            </p:custDataLst>
          </p:nvPr>
        </p:nvSpPr>
        <p:spPr>
          <a:xfrm>
            <a:off x="6011816" y="3640724"/>
            <a:ext cx="676016" cy="560092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4"/>
                </a:solidFill>
                <a:effectLst/>
              </a:rPr>
              <a:t>04</a:t>
            </a:r>
            <a:endParaRPr lang="en-US" altLang="zh-CN" sz="20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2" name="文本框 13"/>
          <p:cNvSpPr txBox="1"/>
          <p:nvPr>
            <p:custDataLst>
              <p:tags r:id="rId8"/>
            </p:custDataLst>
          </p:nvPr>
        </p:nvSpPr>
        <p:spPr>
          <a:xfrm>
            <a:off x="6011816" y="1636481"/>
            <a:ext cx="676016" cy="560092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4"/>
                </a:solidFill>
                <a:effectLst/>
              </a:rPr>
              <a:t>01</a:t>
            </a:r>
            <a:endParaRPr lang="en-US" altLang="zh-CN" sz="20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800850" y="2267050"/>
            <a:ext cx="4122684" cy="620076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系统框图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5" name="文本框 12"/>
          <p:cNvSpPr txBox="1"/>
          <p:nvPr>
            <p:custDataLst>
              <p:tags r:id="rId10"/>
            </p:custDataLst>
          </p:nvPr>
        </p:nvSpPr>
        <p:spPr>
          <a:xfrm>
            <a:off x="6800850" y="1576497"/>
            <a:ext cx="4122684" cy="620076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panose="02010600030101010101" pitchFamily="2" charset="-122"/>
                <a:cs typeface="+mj-cs"/>
              </a:rPr>
              <a:t>目标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文本框 15"/>
          <p:cNvSpPr txBox="1"/>
          <p:nvPr/>
        </p:nvSpPr>
        <p:spPr>
          <a:xfrm>
            <a:off x="487382" y="97501"/>
            <a:ext cx="5827398" cy="413385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>
              <a:defRPr sz="4800">
                <a:solidFill>
                  <a:srgbClr val="7E41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2400"/>
              <a:t>教育云服务平台V6.0版本重构目标</a:t>
            </a:r>
            <a:endParaRPr sz="2400"/>
          </a:p>
        </p:txBody>
      </p:sp>
      <p:grpSp>
        <p:nvGrpSpPr>
          <p:cNvPr id="1767" name="成组"/>
          <p:cNvGrpSpPr/>
          <p:nvPr/>
        </p:nvGrpSpPr>
        <p:grpSpPr>
          <a:xfrm>
            <a:off x="1325563" y="1099185"/>
            <a:ext cx="9540878" cy="541659"/>
            <a:chOff x="1" y="0"/>
            <a:chExt cx="19081753" cy="1083315"/>
          </a:xfrm>
        </p:grpSpPr>
        <p:sp>
          <p:nvSpPr>
            <p:cNvPr id="1765" name="圆角矩形"/>
            <p:cNvSpPr/>
            <p:nvPr/>
          </p:nvSpPr>
          <p:spPr>
            <a:xfrm>
              <a:off x="1" y="0"/>
              <a:ext cx="19081753" cy="1083315"/>
            </a:xfrm>
            <a:prstGeom prst="roundRect">
              <a:avLst>
                <a:gd name="adj" fmla="val 21463"/>
              </a:avLst>
            </a:prstGeom>
            <a:solidFill>
              <a:srgbClr val="FFFFFF"/>
            </a:solidFill>
            <a:ln w="12700" cap="flat">
              <a:solidFill>
                <a:srgbClr val="F4B18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50000"/>
                </a:lnSpc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2000"/>
            </a:p>
          </p:txBody>
        </p:sp>
        <p:sp>
          <p:nvSpPr>
            <p:cNvPr id="1766" name="教育部《教育信息化十三五规划要求》"/>
            <p:cNvSpPr txBox="1"/>
            <p:nvPr/>
          </p:nvSpPr>
          <p:spPr>
            <a:xfrm>
              <a:off x="91387" y="35560"/>
              <a:ext cx="18807007" cy="1012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spAutoFit/>
            </a:bodyPr>
            <a:lstStyle>
              <a:lvl1pPr marL="762000" indent="-762000">
                <a:lnSpc>
                  <a:spcPct val="150000"/>
                </a:lnSpc>
                <a:buSzPct val="200000"/>
                <a:buChar char="•"/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sz="2000"/>
                <a:t>平台</a:t>
              </a:r>
              <a:r>
                <a:rPr lang="zh-CN" sz="2000"/>
                <a:t>业务</a:t>
              </a:r>
              <a:r>
                <a:rPr sz="2000"/>
                <a:t>与终端</a:t>
              </a:r>
              <a:r>
                <a:rPr lang="zh-CN" sz="2000"/>
                <a:t>业务</a:t>
              </a:r>
              <a:r>
                <a:rPr sz="2000"/>
                <a:t>分离、平台与业务</a:t>
              </a:r>
              <a:r>
                <a:rPr lang="zh-CN" sz="2000"/>
                <a:t>、应用</a:t>
              </a:r>
              <a:r>
                <a:rPr sz="2000"/>
                <a:t>分离</a:t>
              </a:r>
              <a:endParaRPr sz="2000"/>
            </a:p>
          </p:txBody>
        </p:sp>
      </p:grpSp>
      <p:grpSp>
        <p:nvGrpSpPr>
          <p:cNvPr id="1770" name="成组"/>
          <p:cNvGrpSpPr/>
          <p:nvPr/>
        </p:nvGrpSpPr>
        <p:grpSpPr>
          <a:xfrm>
            <a:off x="1325563" y="2837818"/>
            <a:ext cx="9540878" cy="555308"/>
            <a:chOff x="1" y="-1"/>
            <a:chExt cx="19081753" cy="1110620"/>
          </a:xfrm>
        </p:grpSpPr>
        <p:sp>
          <p:nvSpPr>
            <p:cNvPr id="1768" name="圆角矩形"/>
            <p:cNvSpPr/>
            <p:nvPr/>
          </p:nvSpPr>
          <p:spPr>
            <a:xfrm>
              <a:off x="1" y="-1"/>
              <a:ext cx="19081753" cy="1110620"/>
            </a:xfrm>
            <a:prstGeom prst="roundRect">
              <a:avLst>
                <a:gd name="adj" fmla="val 21463"/>
              </a:avLst>
            </a:prstGeom>
            <a:solidFill>
              <a:srgbClr val="FFFFFF"/>
            </a:solidFill>
            <a:ln w="12700" cap="flat">
              <a:solidFill>
                <a:srgbClr val="F4B18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50000"/>
                </a:lnSpc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2000"/>
            </a:p>
          </p:txBody>
        </p:sp>
        <p:sp>
          <p:nvSpPr>
            <p:cNvPr id="1769" name="教育部《教育信息化十三五规划要求》"/>
            <p:cNvSpPr txBox="1"/>
            <p:nvPr/>
          </p:nvSpPr>
          <p:spPr>
            <a:xfrm>
              <a:off x="91383" y="49210"/>
              <a:ext cx="18807012" cy="1012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spAutoFit/>
            </a:bodyPr>
            <a:lstStyle>
              <a:lvl1pPr marL="762000" indent="-762000">
                <a:lnSpc>
                  <a:spcPct val="150000"/>
                </a:lnSpc>
                <a:buSzPct val="200000"/>
                <a:buChar char="•"/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sz="2000"/>
                <a:t>本地化部署平台与统一平台支持数据交换和共享</a:t>
              </a:r>
              <a:endParaRPr sz="2000"/>
            </a:p>
          </p:txBody>
        </p:sp>
      </p:grpSp>
      <p:grpSp>
        <p:nvGrpSpPr>
          <p:cNvPr id="1773" name="成组"/>
          <p:cNvGrpSpPr/>
          <p:nvPr/>
        </p:nvGrpSpPr>
        <p:grpSpPr>
          <a:xfrm>
            <a:off x="1325563" y="1968503"/>
            <a:ext cx="9540878" cy="541655"/>
            <a:chOff x="1" y="0"/>
            <a:chExt cx="19081753" cy="1083315"/>
          </a:xfrm>
        </p:grpSpPr>
        <p:sp>
          <p:nvSpPr>
            <p:cNvPr id="1771" name="圆角矩形"/>
            <p:cNvSpPr/>
            <p:nvPr/>
          </p:nvSpPr>
          <p:spPr>
            <a:xfrm>
              <a:off x="1" y="0"/>
              <a:ext cx="19081753" cy="1083315"/>
            </a:xfrm>
            <a:prstGeom prst="roundRect">
              <a:avLst>
                <a:gd name="adj" fmla="val 21463"/>
              </a:avLst>
            </a:prstGeom>
            <a:solidFill>
              <a:srgbClr val="FFFFFF"/>
            </a:solidFill>
            <a:ln w="12700" cap="flat">
              <a:solidFill>
                <a:srgbClr val="F4B18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50000"/>
                </a:lnSpc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2000"/>
            </a:p>
          </p:txBody>
        </p:sp>
        <p:sp>
          <p:nvSpPr>
            <p:cNvPr id="1772" name="教育部《教育信息化十三五规划要求》"/>
            <p:cNvSpPr txBox="1"/>
            <p:nvPr/>
          </p:nvSpPr>
          <p:spPr>
            <a:xfrm>
              <a:off x="91387" y="35557"/>
              <a:ext cx="18807007" cy="1012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spAutoFit/>
            </a:bodyPr>
            <a:lstStyle>
              <a:lvl1pPr marL="762000" indent="-762000">
                <a:lnSpc>
                  <a:spcPct val="150000"/>
                </a:lnSpc>
                <a:buSzPct val="200000"/>
                <a:buChar char="•"/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sz="2000">
                  <a:sym typeface="+mn-ea"/>
                </a:rPr>
                <a:t>支持两级部署方式</a:t>
              </a:r>
              <a:r>
                <a:rPr lang="zh-CN" sz="2000">
                  <a:sym typeface="+mn-ea"/>
                </a:rPr>
                <a:t>：</a:t>
              </a:r>
              <a:r>
                <a:rPr sz="2000"/>
                <a:t>基础平台支持本地化部署，统一平台提供云端</a:t>
              </a:r>
              <a:r>
                <a:rPr lang="zh-CN" sz="2000"/>
                <a:t>应用</a:t>
              </a:r>
              <a:r>
                <a:rPr sz="2000"/>
                <a:t>服务</a:t>
              </a:r>
              <a:endParaRPr sz="2000"/>
            </a:p>
          </p:txBody>
        </p:sp>
      </p:grpSp>
      <p:grpSp>
        <p:nvGrpSpPr>
          <p:cNvPr id="1776" name="成组"/>
          <p:cNvGrpSpPr/>
          <p:nvPr/>
        </p:nvGrpSpPr>
        <p:grpSpPr>
          <a:xfrm>
            <a:off x="1302386" y="3721103"/>
            <a:ext cx="9540876" cy="506095"/>
            <a:chOff x="1" y="-4760"/>
            <a:chExt cx="19081752" cy="1012188"/>
          </a:xfrm>
        </p:grpSpPr>
        <p:sp>
          <p:nvSpPr>
            <p:cNvPr id="1774" name="圆角矩形"/>
            <p:cNvSpPr/>
            <p:nvPr/>
          </p:nvSpPr>
          <p:spPr>
            <a:xfrm>
              <a:off x="1" y="0"/>
              <a:ext cx="19081752" cy="1002671"/>
            </a:xfrm>
            <a:prstGeom prst="roundRect">
              <a:avLst>
                <a:gd name="adj" fmla="val 21463"/>
              </a:avLst>
            </a:prstGeom>
            <a:solidFill>
              <a:srgbClr val="FFFFFF"/>
            </a:solidFill>
            <a:ln w="12700" cap="flat">
              <a:solidFill>
                <a:srgbClr val="F4B18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50000"/>
                </a:lnSpc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2000"/>
            </a:p>
          </p:txBody>
        </p:sp>
        <p:sp>
          <p:nvSpPr>
            <p:cNvPr id="1775" name="教育部《教育信息化十三五规划要求》"/>
            <p:cNvSpPr txBox="1"/>
            <p:nvPr/>
          </p:nvSpPr>
          <p:spPr>
            <a:xfrm>
              <a:off x="91382" y="-4760"/>
              <a:ext cx="18807012" cy="1012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spAutoFit/>
            </a:bodyPr>
            <a:lstStyle>
              <a:lvl1pPr marL="762000" indent="-762000">
                <a:lnSpc>
                  <a:spcPct val="150000"/>
                </a:lnSpc>
                <a:buSzPct val="200000"/>
                <a:buChar char="•"/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sz="2000"/>
                <a:t>支持平台业务和终端业务的监控</a:t>
              </a:r>
              <a:endParaRPr lang="zh-CN" sz="2000"/>
            </a:p>
          </p:txBody>
        </p:sp>
      </p:grpSp>
      <p:grpSp>
        <p:nvGrpSpPr>
          <p:cNvPr id="1782" name="成组"/>
          <p:cNvGrpSpPr/>
          <p:nvPr/>
        </p:nvGrpSpPr>
        <p:grpSpPr>
          <a:xfrm>
            <a:off x="1325563" y="5432746"/>
            <a:ext cx="9540878" cy="558165"/>
            <a:chOff x="1" y="0"/>
            <a:chExt cx="19081753" cy="1116335"/>
          </a:xfrm>
        </p:grpSpPr>
        <p:sp>
          <p:nvSpPr>
            <p:cNvPr id="1780" name="圆角矩形"/>
            <p:cNvSpPr/>
            <p:nvPr/>
          </p:nvSpPr>
          <p:spPr>
            <a:xfrm>
              <a:off x="1" y="0"/>
              <a:ext cx="19081753" cy="1116335"/>
            </a:xfrm>
            <a:prstGeom prst="roundRect">
              <a:avLst>
                <a:gd name="adj" fmla="val 21463"/>
              </a:avLst>
            </a:prstGeom>
            <a:solidFill>
              <a:srgbClr val="FFFFFF"/>
            </a:solidFill>
            <a:ln w="12700" cap="flat">
              <a:solidFill>
                <a:srgbClr val="F4B18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50000"/>
                </a:lnSpc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2000"/>
            </a:p>
          </p:txBody>
        </p:sp>
        <p:sp>
          <p:nvSpPr>
            <p:cNvPr id="1781" name="教育部《教育信息化十三五规划要求》"/>
            <p:cNvSpPr txBox="1"/>
            <p:nvPr/>
          </p:nvSpPr>
          <p:spPr>
            <a:xfrm>
              <a:off x="91383" y="52067"/>
              <a:ext cx="18807012" cy="1012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spAutoFit/>
            </a:bodyPr>
            <a:lstStyle>
              <a:lvl1pPr marL="762000" indent="-762000">
                <a:lnSpc>
                  <a:spcPct val="150000"/>
                </a:lnSpc>
                <a:buSzPct val="200000"/>
                <a:buChar char="•"/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sz="2000"/>
                <a:t>基础平台只包含基础性的应用，包括：个人中心、门户和空间等</a:t>
              </a:r>
              <a:endParaRPr sz="2000"/>
            </a:p>
          </p:txBody>
        </p:sp>
      </p:grpSp>
      <p:grpSp>
        <p:nvGrpSpPr>
          <p:cNvPr id="1785" name="成组"/>
          <p:cNvGrpSpPr/>
          <p:nvPr/>
        </p:nvGrpSpPr>
        <p:grpSpPr>
          <a:xfrm>
            <a:off x="1325563" y="4555176"/>
            <a:ext cx="9540878" cy="549911"/>
            <a:chOff x="1" y="0"/>
            <a:chExt cx="19081753" cy="1099825"/>
          </a:xfrm>
        </p:grpSpPr>
        <p:sp>
          <p:nvSpPr>
            <p:cNvPr id="1783" name="圆角矩形"/>
            <p:cNvSpPr/>
            <p:nvPr/>
          </p:nvSpPr>
          <p:spPr>
            <a:xfrm>
              <a:off x="1" y="0"/>
              <a:ext cx="19081753" cy="1099825"/>
            </a:xfrm>
            <a:prstGeom prst="roundRect">
              <a:avLst>
                <a:gd name="adj" fmla="val 21463"/>
              </a:avLst>
            </a:prstGeom>
            <a:solidFill>
              <a:srgbClr val="FFFFFF"/>
            </a:solidFill>
            <a:ln w="12700" cap="flat">
              <a:solidFill>
                <a:srgbClr val="F4B18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50000"/>
                </a:lnSpc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2000"/>
            </a:p>
          </p:txBody>
        </p:sp>
        <p:sp>
          <p:nvSpPr>
            <p:cNvPr id="1784" name="教育部《教育信息化十三五规划要求》"/>
            <p:cNvSpPr txBox="1"/>
            <p:nvPr/>
          </p:nvSpPr>
          <p:spPr>
            <a:xfrm>
              <a:off x="91387" y="43813"/>
              <a:ext cx="18807007" cy="1012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spAutoFit/>
            </a:bodyPr>
            <a:lstStyle>
              <a:lvl1pPr marL="762000" indent="-762000">
                <a:lnSpc>
                  <a:spcPct val="150000"/>
                </a:lnSpc>
                <a:buSzPct val="200000"/>
                <a:buChar char="•"/>
                <a:defRPr sz="4000">
                  <a:solidFill>
                    <a:srgbClr val="7E41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sz="2000"/>
                <a:t>核心</a:t>
              </a:r>
              <a:r>
                <a:rPr lang="zh-CN" sz="2000"/>
                <a:t>业务和核心</a:t>
              </a:r>
              <a:r>
                <a:rPr sz="2000"/>
                <a:t>应用重构，支持</a:t>
              </a:r>
              <a:r>
                <a:rPr lang="zh-CN" sz="2000"/>
                <a:t>核心业务的</a:t>
              </a:r>
              <a:r>
                <a:rPr sz="2000"/>
                <a:t>轻量级部署和应用集成融合</a:t>
              </a:r>
              <a:endParaRPr sz="2000"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6" name="文本框 15"/>
          <p:cNvSpPr txBox="1"/>
          <p:nvPr/>
        </p:nvSpPr>
        <p:spPr>
          <a:xfrm>
            <a:off x="517207" y="97473"/>
            <a:ext cx="4141471" cy="413385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>
              <a:defRPr sz="4800">
                <a:solidFill>
                  <a:srgbClr val="7E41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sz="2400"/>
              <a:t>系统框图</a:t>
            </a:r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1956435" y="4239895"/>
            <a:ext cx="8613140" cy="203708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b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本地部署（二期）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89455" y="184785"/>
            <a:ext cx="8580120" cy="3847465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b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云端部署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5" name="圆角矩形 6"/>
          <p:cNvSpPr/>
          <p:nvPr/>
        </p:nvSpPr>
        <p:spPr>
          <a:xfrm>
            <a:off x="2103755" y="3159760"/>
            <a:ext cx="6006465" cy="539115"/>
          </a:xfrm>
          <a:prstGeom prst="roundRect">
            <a:avLst>
              <a:gd name="adj" fmla="val 929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基础平台（二期）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85515" y="4439920"/>
            <a:ext cx="4470400" cy="51879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136525" tIns="136525" rIns="136525" bIns="136525" numCol="1" spcCol="38100" rtlCol="0" anchor="ctr" anchorCtr="1" forceAA="0">
            <a:sp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业务平台（由各应用组成）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7" name="圆角矩形 6"/>
          <p:cNvSpPr/>
          <p:nvPr/>
        </p:nvSpPr>
        <p:spPr>
          <a:xfrm>
            <a:off x="3486150" y="5401310"/>
            <a:ext cx="4470400" cy="539750"/>
          </a:xfrm>
          <a:prstGeom prst="roundRect">
            <a:avLst>
              <a:gd name="adj" fmla="val 929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基础平台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1153775" y="184150"/>
            <a:ext cx="418465" cy="6102985"/>
          </a:xfrm>
          <a:prstGeom prst="roundRect">
            <a:avLst>
              <a:gd name="adj" fmla="val 929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数据交换网关（二期）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左右箭头 28"/>
          <p:cNvSpPr/>
          <p:nvPr/>
        </p:nvSpPr>
        <p:spPr>
          <a:xfrm>
            <a:off x="10307955" y="1862455"/>
            <a:ext cx="845820" cy="491489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sp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接入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0" name="左右箭头 29"/>
          <p:cNvSpPr/>
          <p:nvPr/>
        </p:nvSpPr>
        <p:spPr>
          <a:xfrm>
            <a:off x="9900920" y="4787901"/>
            <a:ext cx="1275080" cy="491489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sp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接入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16890" y="765810"/>
            <a:ext cx="474345" cy="5521325"/>
          </a:xfrm>
          <a:prstGeom prst="roundRect">
            <a:avLst>
              <a:gd name="adj" fmla="val 929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应用下发服务（三期）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左箭头 31"/>
          <p:cNvSpPr/>
          <p:nvPr/>
        </p:nvSpPr>
        <p:spPr>
          <a:xfrm>
            <a:off x="1007110" y="1254760"/>
            <a:ext cx="1097280" cy="483870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应用下发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1010285" y="4982210"/>
            <a:ext cx="1387475" cy="55308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应用下发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2397760" y="4439920"/>
            <a:ext cx="855345" cy="1631315"/>
          </a:xfrm>
          <a:prstGeom prst="roundRect">
            <a:avLst>
              <a:gd name="adj" fmla="val 929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更新服务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（三期）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32990" y="657860"/>
            <a:ext cx="1490345" cy="1831340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36195" rIns="0" bIns="136525" numCol="1" spcCol="38100" rtlCol="0" anchor="t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在线课堂核心应用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452610" y="208280"/>
            <a:ext cx="855345" cy="3591560"/>
          </a:xfrm>
          <a:prstGeom prst="roundRect">
            <a:avLst>
              <a:gd name="adj" fmla="val 929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数据交换服务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045575" y="4439920"/>
            <a:ext cx="855345" cy="1621790"/>
          </a:xfrm>
          <a:prstGeom prst="roundRect">
            <a:avLst>
              <a:gd name="adj" fmla="val 929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数据交换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服务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左右箭头 22"/>
          <p:cNvSpPr/>
          <p:nvPr/>
        </p:nvSpPr>
        <p:spPr>
          <a:xfrm>
            <a:off x="8352790" y="745490"/>
            <a:ext cx="1099185" cy="491490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数据交换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5" name="左右箭头 34"/>
          <p:cNvSpPr/>
          <p:nvPr/>
        </p:nvSpPr>
        <p:spPr>
          <a:xfrm>
            <a:off x="8109585" y="3159999"/>
            <a:ext cx="1126490" cy="514507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sp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数据交换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6" name="左右箭头 35"/>
          <p:cNvSpPr/>
          <p:nvPr/>
        </p:nvSpPr>
        <p:spPr>
          <a:xfrm>
            <a:off x="7955915" y="4570413"/>
            <a:ext cx="1089660" cy="497203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sp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数据交换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8" name="左右箭头 37"/>
          <p:cNvSpPr/>
          <p:nvPr/>
        </p:nvSpPr>
        <p:spPr>
          <a:xfrm>
            <a:off x="7955915" y="5406073"/>
            <a:ext cx="1089660" cy="497203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sp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数据交换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020820" y="657860"/>
            <a:ext cx="637540" cy="51879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136525" tIns="136525" rIns="136525" bIns="13652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随堂测验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020820" y="1236980"/>
            <a:ext cx="638175" cy="51879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136525" tIns="136525" rIns="136525" bIns="13652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题库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067175" y="1849120"/>
            <a:ext cx="1414145" cy="51879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107950" tIns="136525" rIns="136525" bIns="13652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更多独立应用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04390" y="308610"/>
            <a:ext cx="3448050" cy="235267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应用超市（三期）</a:t>
            </a:r>
            <a:endParaRPr kumimoji="0" lang="en-US" altLang="zh-CN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7605" y="920750"/>
            <a:ext cx="613410" cy="42354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直播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85465" y="920750"/>
            <a:ext cx="613410" cy="42354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巡课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27605" y="1398270"/>
            <a:ext cx="613410" cy="42354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课表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28240" y="1862455"/>
            <a:ext cx="612775" cy="42354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更多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05350" y="657860"/>
            <a:ext cx="637540" cy="51879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136525" tIns="136525" rIns="136525" bIns="13652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行为分析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1010285" y="1821815"/>
            <a:ext cx="1093470" cy="55308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部署信息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23050" y="511810"/>
            <a:ext cx="1730375" cy="2077085"/>
          </a:xfrm>
          <a:prstGeom prst="rect">
            <a:avLst/>
          </a:prstGeom>
          <a:solidFill>
            <a:schemeClr val="accent1"/>
          </a:solidFill>
          <a:ln w="28575" cap="flat" cmpd="sng">
            <a:noFill/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36195" rIns="0" bIns="0" numCol="1" spcCol="38100" rtlCol="0" anchor="t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在线课堂业务平台</a:t>
            </a:r>
            <a:r>
              <a:rPr lang="en-US" altLang="zh-CN" sz="12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(</a:t>
            </a:r>
            <a:r>
              <a:rPr lang="zh-CN" altLang="en-US" sz="12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Arial" panose="020B0604020202020204"/>
              </a:rPr>
              <a:t>二期</a:t>
            </a:r>
            <a:r>
              <a:rPr lang="en-US" altLang="zh-CN" sz="12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)</a:t>
            </a:r>
            <a:endParaRPr kumimoji="0" lang="en-US" altLang="zh-CN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705350" y="4970145"/>
            <a:ext cx="775335" cy="425450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支撑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85465" y="1398270"/>
            <a:ext cx="613410" cy="42354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接口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7" name="上箭头 16"/>
          <p:cNvSpPr/>
          <p:nvPr/>
        </p:nvSpPr>
        <p:spPr>
          <a:xfrm>
            <a:off x="7182485" y="2588260"/>
            <a:ext cx="424815" cy="571500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支撑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05350" y="1254760"/>
            <a:ext cx="638175" cy="483870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136525" tIns="136525" rIns="136525" bIns="13652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作业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5552440" y="1176655"/>
            <a:ext cx="1070610" cy="84518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在线课堂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应用合集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38950" y="850265"/>
            <a:ext cx="613410" cy="423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直播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496810" y="850265"/>
            <a:ext cx="613410" cy="423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巡课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838950" y="1327785"/>
            <a:ext cx="613410" cy="423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课表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39585" y="1791970"/>
            <a:ext cx="612775" cy="423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更多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496810" y="1327785"/>
            <a:ext cx="613410" cy="423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接口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(</a:t>
            </a: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Arial" panose="020B0604020202020204"/>
              </a:rPr>
              <a:t>一期</a:t>
            </a:r>
            <a:r>
              <a:rPr kumimoji="0" lang="en-US" altLang="zh-CN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)</a:t>
            </a:r>
            <a:endParaRPr kumimoji="0" lang="en-US" altLang="zh-CN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033520" y="3217545"/>
            <a:ext cx="875665" cy="42354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链路监控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（一期）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82845" y="3204845"/>
            <a:ext cx="875665" cy="42354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开放平台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963285" y="3204845"/>
            <a:ext cx="875665" cy="42354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统一认证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6" name="文本框 15"/>
          <p:cNvSpPr txBox="1"/>
          <p:nvPr/>
        </p:nvSpPr>
        <p:spPr>
          <a:xfrm>
            <a:off x="498157" y="97473"/>
            <a:ext cx="4141471" cy="413385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>
              <a:defRPr sz="4800">
                <a:solidFill>
                  <a:srgbClr val="7E41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sz="2400"/>
              <a:t>逻辑架构图</a:t>
            </a:r>
            <a:r>
              <a:rPr lang="en-US" altLang="zh-CN" sz="2400"/>
              <a:t>——</a:t>
            </a:r>
            <a:r>
              <a:rPr lang="zh-CN" altLang="en-US" sz="2400"/>
              <a:t>应用超市</a:t>
            </a:r>
            <a:endParaRPr lang="zh-CN" altLang="en-US" sz="2400"/>
          </a:p>
        </p:txBody>
      </p:sp>
      <p:grpSp>
        <p:nvGrpSpPr>
          <p:cNvPr id="53" name="组合 52"/>
          <p:cNvGrpSpPr/>
          <p:nvPr/>
        </p:nvGrpSpPr>
        <p:grpSpPr>
          <a:xfrm>
            <a:off x="2044700" y="1033780"/>
            <a:ext cx="7761605" cy="4582160"/>
            <a:chOff x="3998" y="2327"/>
            <a:chExt cx="9037" cy="4920"/>
          </a:xfrm>
        </p:grpSpPr>
        <p:sp>
          <p:nvSpPr>
            <p:cNvPr id="4" name="流程图: 可选过程 3"/>
            <p:cNvSpPr/>
            <p:nvPr/>
          </p:nvSpPr>
          <p:spPr>
            <a:xfrm>
              <a:off x="3998" y="2327"/>
              <a:ext cx="9037" cy="4920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>
              <a:noFill/>
              <a:prstDash val="sys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0" tIns="0" rIns="0" bIns="0" numCol="1" spcCol="38100" rtlCol="0" anchor="t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j-cs"/>
                  <a:sym typeface="Arial" panose="020B0604020202020204"/>
                </a:rPr>
                <a:t>应用超市</a:t>
              </a:r>
              <a:endParaRPr kumimoji="0" lang="zh-CN" altLang="en-US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380" y="2858"/>
              <a:ext cx="1311" cy="757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6195" tIns="36195" rIns="36195" bIns="36195" numCol="1" spcCol="38100" rtlCol="0" anchor="ctr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 panose="020B0604020202020204"/>
                </a:rPr>
                <a:t>应用管理</a:t>
              </a:r>
              <a:endPara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379" y="3867"/>
              <a:ext cx="1311" cy="757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6195" tIns="36195" rIns="36195" bIns="36195" numCol="1" spcCol="38100" rtlCol="0" anchor="ctr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 panose="020B0604020202020204"/>
                </a:rPr>
                <a:t>部署管理</a:t>
              </a:r>
              <a:endPara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379" y="4982"/>
              <a:ext cx="1311" cy="757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6195" tIns="36195" rIns="36195" bIns="36195" numCol="1" spcCol="38100" rtlCol="0" anchor="ctr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 panose="020B0604020202020204"/>
                </a:rPr>
                <a:t>应用下发</a:t>
              </a:r>
              <a:endPara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379" y="6027"/>
              <a:ext cx="1311" cy="757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6195" tIns="36195" rIns="36195" bIns="36195" numCol="1" spcCol="38100" rtlCol="0" anchor="ctr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 panose="020B0604020202020204"/>
                </a:rPr>
                <a:t>更新服务</a:t>
              </a:r>
              <a:endPara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  <p:sp>
          <p:nvSpPr>
            <p:cNvPr id="26" name="圆角矩形 31"/>
            <p:cNvSpPr/>
            <p:nvPr/>
          </p:nvSpPr>
          <p:spPr>
            <a:xfrm>
              <a:off x="6334" y="3270"/>
              <a:ext cx="2533" cy="919"/>
            </a:xfrm>
            <a:prstGeom prst="roundRect">
              <a:avLst>
                <a:gd name="adj" fmla="val 10907"/>
              </a:avLst>
            </a:prstGeom>
            <a:solidFill>
              <a:srgbClr val="EB7D3C"/>
            </a:solidFill>
            <a:ln w="12700">
              <a:miter lim="400000"/>
            </a:ln>
          </p:spPr>
          <p:txBody>
            <a:bodyPr wrap="none" lIns="0" tIns="0" rIns="0" bIns="0" anchor="ctr">
              <a:normAutofit lnSpcReduction="20000"/>
            </a:bodyPr>
            <a:lstStyle/>
            <a:p>
              <a:pPr algn="ctr" defTabSz="584200">
                <a:defRPr sz="18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sz="1400">
                  <a:sym typeface="+mn-ea"/>
                </a:rPr>
                <a:t>教学核心应用</a:t>
              </a:r>
              <a:endParaRPr lang="zh-CN" sz="1400">
                <a:sym typeface="+mn-ea"/>
              </a:endParaRPr>
            </a:p>
          </p:txBody>
        </p:sp>
        <p:sp>
          <p:nvSpPr>
            <p:cNvPr id="27" name="圆角矩形 31"/>
            <p:cNvSpPr/>
            <p:nvPr/>
          </p:nvSpPr>
          <p:spPr>
            <a:xfrm>
              <a:off x="9152" y="3270"/>
              <a:ext cx="3128" cy="920"/>
            </a:xfrm>
            <a:prstGeom prst="roundRect">
              <a:avLst>
                <a:gd name="adj" fmla="val 10907"/>
              </a:avLst>
            </a:prstGeom>
            <a:solidFill>
              <a:srgbClr val="EB7D3C"/>
            </a:solidFill>
            <a:ln w="12700">
              <a:miter lim="400000"/>
            </a:ln>
          </p:spPr>
          <p:txBody>
            <a:bodyPr wrap="none" lIns="0" tIns="0" rIns="0" bIns="0" anchor="ctr">
              <a:normAutofit lnSpcReduction="20000"/>
            </a:bodyPr>
            <a:lstStyle/>
            <a:p>
              <a:pPr algn="ctr" defTabSz="584200">
                <a:defRPr sz="18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sz="1400">
                  <a:sym typeface="+mn-ea"/>
                </a:rPr>
                <a:t>教研</a:t>
              </a:r>
              <a:r>
                <a:rPr lang="en-US" altLang="zh-CN" sz="1400">
                  <a:sym typeface="+mn-ea"/>
                </a:rPr>
                <a:t>&amp;</a:t>
              </a:r>
              <a:r>
                <a:rPr lang="zh-CN" altLang="en-US" sz="1400">
                  <a:sym typeface="+mn-ea"/>
                </a:rPr>
                <a:t>会议核心应用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29" name="圆角矩形 31"/>
            <p:cNvSpPr/>
            <p:nvPr/>
          </p:nvSpPr>
          <p:spPr>
            <a:xfrm>
              <a:off x="6335" y="4427"/>
              <a:ext cx="2533" cy="916"/>
            </a:xfrm>
            <a:prstGeom prst="roundRect">
              <a:avLst>
                <a:gd name="adj" fmla="val 10907"/>
              </a:avLst>
            </a:prstGeom>
            <a:solidFill>
              <a:srgbClr val="0076BA"/>
            </a:solidFill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r>
                <a:rPr lang="zh-CN" b="1">
                  <a:latin typeface="微软雅黑" panose="020B0503020204020204" charset="-122"/>
                  <a:ea typeface="微软雅黑" panose="020B0503020204020204" charset="-122"/>
                </a:rPr>
                <a:t>非核心业务应用</a:t>
              </a:r>
              <a:endParaRPr lang="zh-CN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圆角矩形 31"/>
            <p:cNvSpPr/>
            <p:nvPr/>
          </p:nvSpPr>
          <p:spPr>
            <a:xfrm>
              <a:off x="6335" y="5677"/>
              <a:ext cx="2561" cy="781"/>
            </a:xfrm>
            <a:prstGeom prst="roundRect">
              <a:avLst>
                <a:gd name="adj" fmla="val 10907"/>
              </a:avLst>
            </a:prstGeom>
            <a:solidFill>
              <a:srgbClr val="017100"/>
            </a:solidFill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 sz="18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zh-CN" sz="1400">
                  <a:sym typeface="+mn-ea"/>
                </a:rPr>
                <a:t>第三方应用</a:t>
              </a:r>
              <a:endParaRPr lang="zh-CN" sz="1400">
                <a:sym typeface="+mn-ea"/>
              </a:endParaRPr>
            </a:p>
          </p:txBody>
        </p:sp>
        <p:sp>
          <p:nvSpPr>
            <p:cNvPr id="44" name="矩形 62"/>
            <p:cNvSpPr/>
            <p:nvPr/>
          </p:nvSpPr>
          <p:spPr>
            <a:xfrm>
              <a:off x="5856" y="3112"/>
              <a:ext cx="6779" cy="3670"/>
            </a:xfrm>
            <a:prstGeom prst="roundRect">
              <a:avLst>
                <a:gd name="adj" fmla="val 12894"/>
              </a:avLst>
            </a:prstGeom>
            <a:noFill/>
            <a:ln w="12700">
              <a:solidFill>
                <a:schemeClr val="accent2">
                  <a:satOff val="-18168"/>
                  <a:lumOff val="-11189"/>
                </a:schemeClr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p>
              <a:pPr algn="ctr">
                <a:defRPr sz="2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</a:p>
          </p:txBody>
        </p:sp>
        <p:sp>
          <p:nvSpPr>
            <p:cNvPr id="45" name="圆角矩形 31"/>
            <p:cNvSpPr/>
            <p:nvPr/>
          </p:nvSpPr>
          <p:spPr>
            <a:xfrm>
              <a:off x="9153" y="4427"/>
              <a:ext cx="3127" cy="916"/>
            </a:xfrm>
            <a:prstGeom prst="roundRect">
              <a:avLst>
                <a:gd name="adj" fmla="val 10907"/>
              </a:avLst>
            </a:prstGeom>
            <a:solidFill>
              <a:srgbClr val="0076BA"/>
            </a:solidFill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p>
              <a:pPr algn="ctr">
                <a:defRPr sz="14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r>
                <a:rPr lang="zh-CN" b="1">
                  <a:latin typeface="微软雅黑" panose="020B0503020204020204" charset="-122"/>
                  <a:ea typeface="微软雅黑" panose="020B0503020204020204" charset="-122"/>
                </a:rPr>
                <a:t>非业务应用</a:t>
              </a:r>
              <a:endParaRPr lang="zh-CN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圆角矩形 6"/>
          <p:cNvSpPr/>
          <p:nvPr/>
        </p:nvSpPr>
        <p:spPr>
          <a:xfrm>
            <a:off x="1554480" y="774065"/>
            <a:ext cx="9316720" cy="4371340"/>
          </a:xfrm>
          <a:prstGeom prst="roundRect">
            <a:avLst>
              <a:gd name="adj" fmla="val 929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基础平台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126605" y="1398905"/>
            <a:ext cx="1743710" cy="3335020"/>
            <a:chOff x="13010" y="2238"/>
            <a:chExt cx="2746" cy="5252"/>
          </a:xfrm>
          <a:solidFill>
            <a:schemeClr val="accent1"/>
          </a:solidFill>
        </p:grpSpPr>
        <p:sp>
          <p:nvSpPr>
            <p:cNvPr id="28" name="圆角矩形 27"/>
            <p:cNvSpPr/>
            <p:nvPr/>
          </p:nvSpPr>
          <p:spPr>
            <a:xfrm>
              <a:off x="13010" y="2238"/>
              <a:ext cx="2747" cy="5253"/>
            </a:xfrm>
            <a:prstGeom prst="roundRect">
              <a:avLst>
                <a:gd name="adj" fmla="val 92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数据交换平台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3482" y="2940"/>
              <a:ext cx="1806" cy="7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 cap="flat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6195" tIns="36195" rIns="36195" bIns="36195" numCol="1" spcCol="38100" rtlCol="0" anchor="ctr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 panose="020B0604020202020204"/>
                </a:rPr>
                <a:t>应用接入管理</a:t>
              </a:r>
              <a:endPara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3482" y="4090"/>
              <a:ext cx="1806" cy="7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 cap="flat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6195" tIns="36195" rIns="36195" bIns="36195" numCol="1" spcCol="38100" rtlCol="0" anchor="ctr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 panose="020B0604020202020204"/>
                </a:rPr>
                <a:t>数据交换管理</a:t>
              </a:r>
              <a:endPara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482" y="5245"/>
              <a:ext cx="1806" cy="7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 cap="flat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6195" tIns="36195" rIns="36195" bIns="36195" numCol="1" spcCol="38100" rtlCol="0" anchor="ctr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 panose="020B0604020202020204"/>
                </a:rPr>
                <a:t>数据转换</a:t>
              </a:r>
              <a:endPara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3481" y="6345"/>
              <a:ext cx="1806" cy="7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 cap="flat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6195" tIns="36195" rIns="36195" bIns="36195" numCol="1" spcCol="38100" rtlCol="0" anchor="ctr" anchorCtr="1" forceAA="0">
              <a:noAutofit/>
            </a:bodyPr>
            <a:p>
              <a:pPr marL="0" marR="0" indent="0" algn="l" defTabSz="685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 panose="020B0604020202020204"/>
                </a:rPr>
                <a:t>数据网关</a:t>
              </a:r>
              <a:endPara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</p:grpSp>
      <p:sp>
        <p:nvSpPr>
          <p:cNvPr id="47" name="流程图: 可选过程 46"/>
          <p:cNvSpPr/>
          <p:nvPr/>
        </p:nvSpPr>
        <p:spPr>
          <a:xfrm>
            <a:off x="9137015" y="1504950"/>
            <a:ext cx="1450340" cy="3124200"/>
          </a:xfrm>
          <a:prstGeom prst="flowChartAlternateProcess">
            <a:avLst/>
          </a:prstGeom>
          <a:solidFill>
            <a:schemeClr val="accent1"/>
          </a:solidFill>
          <a:ln w="28575" cap="flat" cmpd="sng">
            <a:noFill/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/>
              </a:rPr>
              <a:t>链路监控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445625" y="4090035"/>
            <a:ext cx="832485" cy="3016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预警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68155" y="1942465"/>
            <a:ext cx="985520" cy="330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服务器监控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46260" y="2484120"/>
            <a:ext cx="832485" cy="3206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应用监控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44355" y="3016250"/>
            <a:ext cx="832485" cy="2921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数据监控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4942205" y="1504950"/>
            <a:ext cx="1918335" cy="3018155"/>
          </a:xfrm>
          <a:prstGeom prst="round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sz="1400" i="0" u="none" strike="noStrike" cap="none" spc="0" normalizeH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基础服务</a:t>
            </a:r>
            <a:endParaRPr kumimoji="0" lang="zh-CN" sz="1400" i="0" u="none" strike="noStrike" cap="none" spc="0" normalizeH="0" baseline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55" name="圆角矩形"/>
          <p:cNvSpPr/>
          <p:nvPr/>
        </p:nvSpPr>
        <p:spPr>
          <a:xfrm>
            <a:off x="5128895" y="2025015"/>
            <a:ext cx="1544955" cy="361950"/>
          </a:xfrm>
          <a:prstGeom prst="roundRect">
            <a:avLst>
              <a:gd name="adj" fmla="val 13098"/>
            </a:avLst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400">
                <a:solidFill>
                  <a:schemeClr val="tx1"/>
                </a:solidFill>
                <a:sym typeface="+mn-ea"/>
              </a:rPr>
              <a:t>消息服务</a:t>
            </a:r>
            <a:endParaRPr sz="1400">
              <a:solidFill>
                <a:schemeClr val="tx1"/>
              </a:solidFill>
              <a:sym typeface="+mn-ea"/>
            </a:endParaRPr>
          </a:p>
        </p:txBody>
      </p:sp>
      <p:sp>
        <p:nvSpPr>
          <p:cNvPr id="59" name="圆角矩形"/>
          <p:cNvSpPr/>
          <p:nvPr/>
        </p:nvSpPr>
        <p:spPr>
          <a:xfrm>
            <a:off x="5128895" y="2609215"/>
            <a:ext cx="1544955" cy="418465"/>
          </a:xfrm>
          <a:prstGeom prst="roundRect">
            <a:avLst>
              <a:gd name="adj" fmla="val 11333"/>
            </a:avLst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400">
                <a:solidFill>
                  <a:schemeClr val="tx1"/>
                </a:solidFill>
                <a:sym typeface="+mn-ea"/>
              </a:rPr>
              <a:t>存储服务</a:t>
            </a:r>
            <a:endParaRPr sz="1400">
              <a:solidFill>
                <a:schemeClr val="tx1"/>
              </a:solidFill>
              <a:sym typeface="+mn-ea"/>
            </a:endParaRPr>
          </a:p>
        </p:txBody>
      </p:sp>
      <p:sp>
        <p:nvSpPr>
          <p:cNvPr id="62" name="圆角矩形"/>
          <p:cNvSpPr/>
          <p:nvPr/>
        </p:nvSpPr>
        <p:spPr>
          <a:xfrm>
            <a:off x="5128895" y="3249930"/>
            <a:ext cx="1544955" cy="418465"/>
          </a:xfrm>
          <a:prstGeom prst="roundRect">
            <a:avLst>
              <a:gd name="adj" fmla="val 11333"/>
            </a:avLst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400">
                <a:solidFill>
                  <a:schemeClr val="tx1"/>
                </a:solidFill>
                <a:sym typeface="+mn-ea"/>
              </a:rPr>
              <a:t>流媒体服务</a:t>
            </a:r>
            <a:endParaRPr sz="1400">
              <a:solidFill>
                <a:schemeClr val="tx1"/>
              </a:solidFill>
              <a:sym typeface="+mn-ea"/>
            </a:endParaRPr>
          </a:p>
        </p:txBody>
      </p:sp>
      <p:sp>
        <p:nvSpPr>
          <p:cNvPr id="65" name="圆角矩形"/>
          <p:cNvSpPr/>
          <p:nvPr/>
        </p:nvSpPr>
        <p:spPr>
          <a:xfrm>
            <a:off x="5128895" y="3890645"/>
            <a:ext cx="1544955" cy="418465"/>
          </a:xfrm>
          <a:prstGeom prst="roundRect">
            <a:avLst>
              <a:gd name="adj" fmla="val 11333"/>
            </a:avLst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400">
                <a:solidFill>
                  <a:schemeClr val="tx1"/>
                </a:solidFill>
                <a:sym typeface="+mn-ea"/>
              </a:rPr>
              <a:t>智能分析服务</a:t>
            </a:r>
            <a:endParaRPr sz="1400">
              <a:solidFill>
                <a:schemeClr val="tx1"/>
              </a:solidFill>
              <a:sym typeface="+mn-ea"/>
            </a:endParaRPr>
          </a:p>
        </p:txBody>
      </p:sp>
      <p:sp>
        <p:nvSpPr>
          <p:cNvPr id="1522" name="圆角矩形"/>
          <p:cNvSpPr/>
          <p:nvPr/>
        </p:nvSpPr>
        <p:spPr>
          <a:xfrm>
            <a:off x="3295650" y="1518920"/>
            <a:ext cx="1493520" cy="3003550"/>
          </a:xfrm>
          <a:prstGeom prst="roundRect">
            <a:avLst>
              <a:gd name="adj" fmla="val 7432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400"/>
              <a:t>统一用户认证中心</a:t>
            </a:r>
            <a:endParaRPr lang="zh-CN" sz="1400"/>
          </a:p>
        </p:txBody>
      </p:sp>
      <p:sp>
        <p:nvSpPr>
          <p:cNvPr id="1519" name="圆角矩形"/>
          <p:cNvSpPr/>
          <p:nvPr/>
        </p:nvSpPr>
        <p:spPr>
          <a:xfrm>
            <a:off x="1847215" y="1519555"/>
            <a:ext cx="1301115" cy="2967355"/>
          </a:xfrm>
          <a:prstGeom prst="roundRect">
            <a:avLst>
              <a:gd name="adj" fmla="val 7432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400"/>
              <a:t>开放平台</a:t>
            </a:r>
            <a:endParaRPr lang="zh-CN" sz="1400"/>
          </a:p>
        </p:txBody>
      </p:sp>
      <p:sp>
        <p:nvSpPr>
          <p:cNvPr id="3" name="圆角矩形 2"/>
          <p:cNvSpPr/>
          <p:nvPr/>
        </p:nvSpPr>
        <p:spPr>
          <a:xfrm>
            <a:off x="3646805" y="5574665"/>
            <a:ext cx="6631940" cy="707390"/>
          </a:xfrm>
          <a:prstGeom prst="roundRect">
            <a:avLst>
              <a:gd name="adj" fmla="val 32585"/>
            </a:avLst>
          </a:prstGeom>
          <a:solidFill>
            <a:schemeClr val="accent4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业务平台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" name="上下箭头 4"/>
          <p:cNvSpPr/>
          <p:nvPr/>
        </p:nvSpPr>
        <p:spPr>
          <a:xfrm>
            <a:off x="7834630" y="4752340"/>
            <a:ext cx="292735" cy="82232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接入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9715500" y="4629150"/>
            <a:ext cx="292735" cy="94551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接入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" name="上下箭头 6"/>
          <p:cNvSpPr/>
          <p:nvPr/>
        </p:nvSpPr>
        <p:spPr>
          <a:xfrm>
            <a:off x="5755005" y="4523105"/>
            <a:ext cx="292735" cy="1051560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调用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8" name="上下箭头 7"/>
          <p:cNvSpPr/>
          <p:nvPr/>
        </p:nvSpPr>
        <p:spPr>
          <a:xfrm>
            <a:off x="3903345" y="4523105"/>
            <a:ext cx="292735" cy="1051560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接入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9" name="上下箭头 8"/>
          <p:cNvSpPr/>
          <p:nvPr/>
        </p:nvSpPr>
        <p:spPr>
          <a:xfrm>
            <a:off x="2351405" y="4487545"/>
            <a:ext cx="292735" cy="108648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接入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76625" y="190627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用户管理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5990" y="253936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角色管理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76625" y="321437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权限管理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24050" y="189865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开发者账户管理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24050" y="253936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应用管理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24050" y="321437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应用接入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326" name="文本框 15"/>
          <p:cNvSpPr txBox="1"/>
          <p:nvPr/>
        </p:nvSpPr>
        <p:spPr>
          <a:xfrm>
            <a:off x="498157" y="97473"/>
            <a:ext cx="4141471" cy="413385"/>
          </a:xfrm>
          <a:prstGeom prst="rect">
            <a:avLst/>
          </a:prstGeom>
          <a:ln w="12700">
            <a:miter lim="400000"/>
          </a:ln>
        </p:spPr>
        <p:txBody>
          <a:bodyPr lIns="22859" tIns="22859" rIns="22859" bIns="22859">
            <a:spAutoFit/>
          </a:bodyPr>
          <a:lstStyle>
            <a:lvl1pPr>
              <a:defRPr sz="4800">
                <a:solidFill>
                  <a:srgbClr val="7E41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sz="2400"/>
              <a:t>逻辑架构图</a:t>
            </a:r>
            <a:r>
              <a:rPr lang="en-US" altLang="zh-CN" sz="2400"/>
              <a:t>——</a:t>
            </a:r>
            <a:r>
              <a:rPr lang="zh-CN" altLang="en-US" sz="2400"/>
              <a:t>基础平台</a:t>
            </a:r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9446260" y="3589655"/>
            <a:ext cx="832485" cy="2921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日志监控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539240" y="5600065"/>
            <a:ext cx="1915795" cy="707390"/>
          </a:xfrm>
          <a:prstGeom prst="roundRect">
            <a:avLst>
              <a:gd name="adj" fmla="val 32585"/>
            </a:avLst>
          </a:prstGeom>
          <a:solidFill>
            <a:schemeClr val="accent4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第三方平台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24685" y="388175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接口调用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92500" y="378904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统一认证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右箭头 60"/>
          <p:cNvSpPr/>
          <p:nvPr/>
        </p:nvSpPr>
        <p:spPr>
          <a:xfrm>
            <a:off x="1120140" y="3013710"/>
            <a:ext cx="974725" cy="96393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应用合集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5" name="圆角矩形 6"/>
          <p:cNvSpPr/>
          <p:nvPr/>
        </p:nvSpPr>
        <p:spPr>
          <a:xfrm>
            <a:off x="2094865" y="707390"/>
            <a:ext cx="8163560" cy="4217670"/>
          </a:xfrm>
          <a:prstGeom prst="roundRect">
            <a:avLst>
              <a:gd name="adj" fmla="val 929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p>
            <a:pPr algn="ctr"/>
            <a:r>
              <a:rPr lang="zh-CN" altLang="en-US" b="1">
                <a:solidFill>
                  <a:schemeClr val="tx1"/>
                </a:solidFill>
                <a:sym typeface="+mn-ea"/>
              </a:rPr>
              <a:t>在线课堂业务平台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22" name="圆角矩形"/>
          <p:cNvSpPr/>
          <p:nvPr/>
        </p:nvSpPr>
        <p:spPr>
          <a:xfrm>
            <a:off x="3942715" y="1265555"/>
            <a:ext cx="1407795" cy="3112770"/>
          </a:xfrm>
          <a:prstGeom prst="roundRect">
            <a:avLst>
              <a:gd name="adj" fmla="val 7432"/>
            </a:avLst>
          </a:prstGeom>
          <a:solidFill>
            <a:schemeClr val="accent1">
              <a:satOff val="-19065"/>
              <a:lumOff val="-11895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200"/>
              <a:t>直播轮巡</a:t>
            </a:r>
            <a:endParaRPr lang="zh-CN" sz="1200"/>
          </a:p>
        </p:txBody>
      </p:sp>
      <p:sp>
        <p:nvSpPr>
          <p:cNvPr id="1519" name="圆角矩形"/>
          <p:cNvSpPr/>
          <p:nvPr/>
        </p:nvSpPr>
        <p:spPr>
          <a:xfrm>
            <a:off x="2444115" y="1266190"/>
            <a:ext cx="1301115" cy="3584575"/>
          </a:xfrm>
          <a:prstGeom prst="roundRect">
            <a:avLst>
              <a:gd name="adj" fmla="val 7432"/>
            </a:avLst>
          </a:prstGeom>
          <a:solidFill>
            <a:schemeClr val="accent1">
              <a:satOff val="-19065"/>
              <a:lumOff val="-11895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200"/>
              <a:t>课表管理</a:t>
            </a:r>
            <a:endParaRPr lang="zh-CN" sz="1200"/>
          </a:p>
        </p:txBody>
      </p:sp>
      <p:sp>
        <p:nvSpPr>
          <p:cNvPr id="10" name="矩形 9"/>
          <p:cNvSpPr/>
          <p:nvPr/>
        </p:nvSpPr>
        <p:spPr>
          <a:xfrm>
            <a:off x="4073525" y="167132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正在直播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2890" y="230441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实时轮巡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3525" y="297053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推流直播</a:t>
            </a:r>
            <a:endParaRPr kumimoji="0" lang="en-US" altLang="zh-CN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1585" y="166370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区县总表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21585" y="230441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教室课表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21585" y="296164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教师课表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326" name="文本框 15"/>
          <p:cNvSpPr txBox="1"/>
          <p:nvPr/>
        </p:nvSpPr>
        <p:spPr>
          <a:xfrm>
            <a:off x="497840" y="97790"/>
            <a:ext cx="5803900" cy="413385"/>
          </a:xfrm>
          <a:prstGeom prst="rect">
            <a:avLst/>
          </a:prstGeom>
          <a:ln w="12700">
            <a:miter lim="400000"/>
          </a:ln>
        </p:spPr>
        <p:txBody>
          <a:bodyPr wrap="square" lIns="22859" tIns="22859" rIns="22859" bIns="22859">
            <a:spAutoFit/>
          </a:bodyPr>
          <a:lstStyle>
            <a:lvl1pPr>
              <a:defRPr sz="4800">
                <a:solidFill>
                  <a:srgbClr val="7E41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sz="2400"/>
              <a:t>逻辑架构图</a:t>
            </a:r>
            <a:r>
              <a:rPr lang="en-US" altLang="zh-CN" sz="2400"/>
              <a:t>——</a:t>
            </a:r>
            <a:r>
              <a:rPr lang="zh-CN" altLang="en-US" sz="2400"/>
              <a:t>在线课堂业务平台</a:t>
            </a:r>
            <a:endParaRPr lang="zh-CN" altLang="en-US" sz="2400"/>
          </a:p>
        </p:txBody>
      </p:sp>
      <p:sp>
        <p:nvSpPr>
          <p:cNvPr id="17" name="圆角矩形"/>
          <p:cNvSpPr/>
          <p:nvPr/>
        </p:nvSpPr>
        <p:spPr>
          <a:xfrm>
            <a:off x="5544185" y="1266190"/>
            <a:ext cx="1407795" cy="3112135"/>
          </a:xfrm>
          <a:prstGeom prst="roundRect">
            <a:avLst>
              <a:gd name="adj" fmla="val 7432"/>
            </a:avLst>
          </a:prstGeom>
          <a:solidFill>
            <a:schemeClr val="accent1">
              <a:satOff val="-19064"/>
              <a:lumOff val="-11894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200"/>
              <a:t>录播点播</a:t>
            </a:r>
            <a:endParaRPr lang="zh-CN" sz="1200"/>
          </a:p>
        </p:txBody>
      </p:sp>
      <p:sp>
        <p:nvSpPr>
          <p:cNvPr id="18" name="矩形 17"/>
          <p:cNvSpPr/>
          <p:nvPr/>
        </p:nvSpPr>
        <p:spPr>
          <a:xfrm>
            <a:off x="5674995" y="167195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录播管理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74360" y="230505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视频点播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74995" y="297053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推荐管理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1" name="圆角矩形"/>
          <p:cNvSpPr/>
          <p:nvPr/>
        </p:nvSpPr>
        <p:spPr>
          <a:xfrm>
            <a:off x="7171690" y="1217930"/>
            <a:ext cx="1407795" cy="3632200"/>
          </a:xfrm>
          <a:prstGeom prst="roundRect">
            <a:avLst>
              <a:gd name="adj" fmla="val 7432"/>
            </a:avLst>
          </a:prstGeom>
          <a:solidFill>
            <a:schemeClr val="accent1">
              <a:satOff val="-19063"/>
              <a:lumOff val="-11893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200"/>
              <a:t>统计分析</a:t>
            </a:r>
            <a:endParaRPr lang="zh-CN" sz="1200"/>
          </a:p>
        </p:txBody>
      </p:sp>
      <p:sp>
        <p:nvSpPr>
          <p:cNvPr id="22" name="矩形 21"/>
          <p:cNvSpPr/>
          <p:nvPr/>
        </p:nvSpPr>
        <p:spPr>
          <a:xfrm>
            <a:off x="7303135" y="162369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开课概况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02500" y="225679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开课比分析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03135" y="293179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学科统计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21585" y="361950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课表管理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301865" y="361569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教师统计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01865" y="423418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年级统计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8" name="圆角矩形"/>
          <p:cNvSpPr/>
          <p:nvPr/>
        </p:nvSpPr>
        <p:spPr>
          <a:xfrm>
            <a:off x="177165" y="1291590"/>
            <a:ext cx="925195" cy="4784090"/>
          </a:xfrm>
          <a:prstGeom prst="roundRect">
            <a:avLst>
              <a:gd name="adj" fmla="val 743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2000"/>
              <a:t>应用</a:t>
            </a:r>
            <a:endParaRPr lang="zh-CN" sz="2000"/>
          </a:p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2000"/>
              <a:t>超市</a:t>
            </a:r>
            <a:endParaRPr lang="zh-CN" sz="2000"/>
          </a:p>
        </p:txBody>
      </p:sp>
      <p:sp>
        <p:nvSpPr>
          <p:cNvPr id="63" name="圆角矩形"/>
          <p:cNvSpPr/>
          <p:nvPr/>
        </p:nvSpPr>
        <p:spPr>
          <a:xfrm>
            <a:off x="1511300" y="6015355"/>
            <a:ext cx="10357485" cy="526415"/>
          </a:xfrm>
          <a:prstGeom prst="roundRect">
            <a:avLst>
              <a:gd name="adj" fmla="val 7432"/>
            </a:avLst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2000">
                <a:solidFill>
                  <a:schemeClr val="tx1"/>
                </a:solidFill>
              </a:rPr>
              <a:t>基础平台</a:t>
            </a:r>
            <a:endParaRPr lang="zh-CN" sz="2000">
              <a:solidFill>
                <a:schemeClr val="tx1"/>
              </a:solidFill>
            </a:endParaRPr>
          </a:p>
        </p:txBody>
      </p:sp>
      <p:sp>
        <p:nvSpPr>
          <p:cNvPr id="66" name="圆角矩形"/>
          <p:cNvSpPr/>
          <p:nvPr/>
        </p:nvSpPr>
        <p:spPr>
          <a:xfrm>
            <a:off x="8693150" y="1266190"/>
            <a:ext cx="1407795" cy="3583305"/>
          </a:xfrm>
          <a:prstGeom prst="roundRect">
            <a:avLst>
              <a:gd name="adj" fmla="val 7432"/>
            </a:avLst>
          </a:prstGeom>
          <a:solidFill>
            <a:schemeClr val="accent1">
              <a:satOff val="-19061"/>
              <a:lumOff val="-11891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200"/>
              <a:t>客户端接口</a:t>
            </a:r>
            <a:endParaRPr lang="zh-CN" sz="1200"/>
          </a:p>
        </p:txBody>
      </p:sp>
      <p:sp>
        <p:nvSpPr>
          <p:cNvPr id="67" name="矩形 66"/>
          <p:cNvSpPr/>
          <p:nvPr/>
        </p:nvSpPr>
        <p:spPr>
          <a:xfrm>
            <a:off x="8823960" y="228663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课表接口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823325" y="292354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课程接口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823960" y="3598545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课程资源接口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1" name="上箭头 70"/>
          <p:cNvSpPr/>
          <p:nvPr/>
        </p:nvSpPr>
        <p:spPr>
          <a:xfrm>
            <a:off x="6157595" y="4916170"/>
            <a:ext cx="699770" cy="1090295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基础支撑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2" name="圆角矩形"/>
          <p:cNvSpPr/>
          <p:nvPr/>
        </p:nvSpPr>
        <p:spPr>
          <a:xfrm>
            <a:off x="11149965" y="1116965"/>
            <a:ext cx="812165" cy="3112770"/>
          </a:xfrm>
          <a:prstGeom prst="roundRect">
            <a:avLst>
              <a:gd name="adj" fmla="val 7432"/>
            </a:avLst>
          </a:prstGeom>
          <a:solidFill>
            <a:schemeClr val="accent1">
              <a:satOff val="-19060"/>
              <a:lumOff val="-11890"/>
            </a:schemeClr>
          </a:solidFill>
          <a:ln w="12700" cap="flat">
            <a:noFill/>
            <a:miter lim="400000"/>
          </a:ln>
          <a:effectLst/>
        </p:spPr>
        <p:txBody>
          <a:bodyPr vert="eaVert" wrap="square" lIns="0" tIns="0" rIns="0" bIns="0" numCol="1" anchor="ctr" anchorCtr="1">
            <a:noAutofit/>
          </a:bodyPr>
          <a:p>
            <a:pPr algn="ctr" defTabSz="91440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2000"/>
              <a:t>客户端</a:t>
            </a:r>
            <a:endParaRPr lang="zh-CN" sz="2000"/>
          </a:p>
        </p:txBody>
      </p:sp>
      <p:sp>
        <p:nvSpPr>
          <p:cNvPr id="73" name="矩形 72"/>
          <p:cNvSpPr/>
          <p:nvPr/>
        </p:nvSpPr>
        <p:spPr>
          <a:xfrm>
            <a:off x="8823960" y="423418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更多</a:t>
            </a:r>
            <a:r>
              <a:rPr kumimoji="0" lang="en-US" altLang="zh-CN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...</a:t>
            </a:r>
            <a:endParaRPr kumimoji="0" lang="en-US" altLang="zh-CN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520950" y="423418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更多</a:t>
            </a:r>
            <a:r>
              <a:rPr kumimoji="0" lang="en-US" altLang="zh-CN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...</a:t>
            </a:r>
            <a:endParaRPr kumimoji="0" lang="en-US" altLang="zh-CN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073525" y="366395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更多</a:t>
            </a:r>
            <a:r>
              <a:rPr kumimoji="0" lang="en-US" altLang="zh-CN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...</a:t>
            </a:r>
            <a:endParaRPr kumimoji="0" lang="en-US" altLang="zh-CN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674995" y="361569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更多</a:t>
            </a:r>
            <a:r>
              <a:rPr kumimoji="0" lang="en-US" altLang="zh-CN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...</a:t>
            </a:r>
            <a:endParaRPr kumimoji="0" lang="en-US" altLang="zh-CN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7" name="左右箭头 76"/>
          <p:cNvSpPr/>
          <p:nvPr/>
        </p:nvSpPr>
        <p:spPr>
          <a:xfrm>
            <a:off x="10060305" y="2418080"/>
            <a:ext cx="1134110" cy="595630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接口调用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823960" y="1661160"/>
            <a:ext cx="1146810" cy="4197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6195" tIns="36195" rIns="36195" bIns="36195" numCol="1" spcCol="38100" rtlCol="0" anchor="ctr" anchorCtr="1" forceAA="0">
            <a:noAutofit/>
          </a:bodyPr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rPr>
              <a:t>基础数据接口</a:t>
            </a:r>
            <a:endParaRPr kumimoji="0" lang="zh-CN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文本框 66"/>
          <p:cNvSpPr txBox="1"/>
          <p:nvPr>
            <p:custDataLst>
              <p:tags r:id="rId1"/>
            </p:custDataLst>
          </p:nvPr>
        </p:nvSpPr>
        <p:spPr>
          <a:xfrm>
            <a:off x="574675" y="128270"/>
            <a:ext cx="5772150" cy="506730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 lnSpcReduction="20000"/>
          </a:bodyPr>
          <a:lstStyle>
            <a:defPPr>
              <a:defRPr lang="zh-CN"/>
            </a:defPPr>
            <a:lvl1pPr lvl="0">
              <a:lnSpc>
                <a:spcPct val="13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分期规划</a:t>
            </a:r>
            <a:endParaRPr lang="zh-CN" altLang="en-US"/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rot="0">
            <a:off x="2470785" y="537210"/>
            <a:ext cx="7250430" cy="1235710"/>
            <a:chOff x="4310859" y="893446"/>
            <a:chExt cx="4370026" cy="1267336"/>
          </a:xfrm>
        </p:grpSpPr>
        <p:sp>
          <p:nvSpPr>
            <p:cNvPr id="11" name="Freeform 10"/>
            <p:cNvSpPr/>
            <p:nvPr>
              <p:custDataLst>
                <p:tags r:id="rId3"/>
              </p:custDataLst>
            </p:nvPr>
          </p:nvSpPr>
          <p:spPr bwMode="auto">
            <a:xfrm>
              <a:off x="5087817" y="943152"/>
              <a:ext cx="541385" cy="933667"/>
            </a:xfrm>
            <a:custGeom>
              <a:avLst/>
              <a:gdLst>
                <a:gd name="T0" fmla="*/ 304 w 610"/>
                <a:gd name="T1" fmla="*/ 0 h 1052"/>
                <a:gd name="T2" fmla="*/ 0 w 610"/>
                <a:gd name="T3" fmla="*/ 0 h 1052"/>
                <a:gd name="T4" fmla="*/ 0 w 610"/>
                <a:gd name="T5" fmla="*/ 167 h 1052"/>
                <a:gd name="T6" fmla="*/ 211 w 610"/>
                <a:gd name="T7" fmla="*/ 167 h 1052"/>
                <a:gd name="T8" fmla="*/ 419 w 610"/>
                <a:gd name="T9" fmla="*/ 526 h 1052"/>
                <a:gd name="T10" fmla="*/ 211 w 610"/>
                <a:gd name="T11" fmla="*/ 887 h 1052"/>
                <a:gd name="T12" fmla="*/ 0 w 610"/>
                <a:gd name="T13" fmla="*/ 887 h 1052"/>
                <a:gd name="T14" fmla="*/ 0 w 610"/>
                <a:gd name="T15" fmla="*/ 1052 h 1052"/>
                <a:gd name="T16" fmla="*/ 304 w 610"/>
                <a:gd name="T17" fmla="*/ 1052 h 1052"/>
                <a:gd name="T18" fmla="*/ 610 w 610"/>
                <a:gd name="T19" fmla="*/ 526 h 1052"/>
                <a:gd name="T20" fmla="*/ 304 w 610"/>
                <a:gd name="T21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398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13" name="任意多边形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087817" y="943152"/>
              <a:ext cx="371870" cy="933668"/>
            </a:xfrm>
            <a:custGeom>
              <a:avLst/>
              <a:gdLst>
                <a:gd name="connsiteX0" fmla="*/ 0 w 665163"/>
                <a:gd name="connsiteY0" fmla="*/ 1408113 h 1670051"/>
                <a:gd name="connsiteX1" fmla="*/ 109538 w 665163"/>
                <a:gd name="connsiteY1" fmla="*/ 1408113 h 1670051"/>
                <a:gd name="connsiteX2" fmla="*/ 109538 w 665163"/>
                <a:gd name="connsiteY2" fmla="*/ 1670051 h 1670051"/>
                <a:gd name="connsiteX3" fmla="*/ 0 w 665163"/>
                <a:gd name="connsiteY3" fmla="*/ 1670051 h 1670051"/>
                <a:gd name="connsiteX4" fmla="*/ 220663 w 665163"/>
                <a:gd name="connsiteY4" fmla="*/ 265113 h 1670051"/>
                <a:gd name="connsiteX5" fmla="*/ 334963 w 665163"/>
                <a:gd name="connsiteY5" fmla="*/ 265113 h 1670051"/>
                <a:gd name="connsiteX6" fmla="*/ 665163 w 665163"/>
                <a:gd name="connsiteY6" fmla="*/ 835026 h 1670051"/>
                <a:gd name="connsiteX7" fmla="*/ 334963 w 665163"/>
                <a:gd name="connsiteY7" fmla="*/ 1408113 h 1670051"/>
                <a:gd name="connsiteX8" fmla="*/ 220663 w 665163"/>
                <a:gd name="connsiteY8" fmla="*/ 1408113 h 1670051"/>
                <a:gd name="connsiteX9" fmla="*/ 554038 w 665163"/>
                <a:gd name="connsiteY9" fmla="*/ 835026 h 1670051"/>
                <a:gd name="connsiteX10" fmla="*/ 0 w 665163"/>
                <a:gd name="connsiteY10" fmla="*/ 0 h 1670051"/>
                <a:gd name="connsiteX11" fmla="*/ 109538 w 665163"/>
                <a:gd name="connsiteY11" fmla="*/ 0 h 1670051"/>
                <a:gd name="connsiteX12" fmla="*/ 109538 w 665163"/>
                <a:gd name="connsiteY12" fmla="*/ 265113 h 1670051"/>
                <a:gd name="connsiteX13" fmla="*/ 0 w 665163"/>
                <a:gd name="connsiteY13" fmla="*/ 265113 h 167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close/>
                </a:path>
              </a:pathLst>
            </a:custGeom>
            <a:solidFill>
              <a:srgbClr val="4398F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5"/>
              </p:custDataLst>
            </p:nvPr>
          </p:nvSpPr>
          <p:spPr>
            <a:xfrm>
              <a:off x="4310859" y="1036104"/>
              <a:ext cx="874104" cy="747764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p>
              <a:pPr algn="ctr"/>
              <a:r>
                <a:rPr lang="zh-CN" altLang="en-US" sz="2800">
                  <a:ea typeface="宋体" panose="02010600030101010101" pitchFamily="2" charset="-122"/>
                </a:rPr>
                <a:t>一期</a:t>
              </a:r>
              <a:endParaRPr lang="zh-CN" altLang="en-US" sz="2800"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6"/>
              </p:custDataLst>
            </p:nvPr>
          </p:nvSpPr>
          <p:spPr>
            <a:xfrm>
              <a:off x="5756433" y="893446"/>
              <a:ext cx="2924451" cy="393544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2019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年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1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月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-2019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年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4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月</a:t>
              </a:r>
              <a:endParaRPr lang="zh-CN" altLang="en-US" b="1" dirty="0" smtClean="0">
                <a:solidFill>
                  <a:srgbClr val="4398FF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7"/>
              </p:custDataLst>
            </p:nvPr>
          </p:nvSpPr>
          <p:spPr>
            <a:xfrm>
              <a:off x="5756433" y="1286990"/>
              <a:ext cx="2924452" cy="873792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p>
              <a:pPr algn="l">
                <a:lnSpc>
                  <a:spcPct val="130000"/>
                </a:lnSpc>
              </a:pPr>
              <a:r>
                <a:t>完成整体设计和</a:t>
              </a:r>
              <a:r>
                <a:rPr lang="zh-CN">
                  <a:ea typeface="宋体" panose="02010600030101010101" pitchFamily="2" charset="-122"/>
                </a:rPr>
                <a:t>在线课堂业务客户端接口</a:t>
              </a:r>
              <a:r>
                <a:t>，实现对客户端的支持</a:t>
              </a:r>
              <a:r>
                <a:rPr lang="zh-CN">
                  <a:ea typeface="宋体" panose="02010600030101010101" pitchFamily="2" charset="-122"/>
                </a:rPr>
                <a:t>、全链路监控</a:t>
              </a:r>
              <a:endParaRPr 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29510" y="5027930"/>
            <a:ext cx="7370500" cy="1292225"/>
            <a:chOff x="3817" y="6945"/>
            <a:chExt cx="10608" cy="2035"/>
          </a:xfrm>
        </p:grpSpPr>
        <p:grpSp>
          <p:nvGrpSpPr>
            <p:cNvPr id="57" name="组合 56"/>
            <p:cNvGrpSpPr/>
            <p:nvPr>
              <p:custDataLst>
                <p:tags r:id="rId8"/>
              </p:custDataLst>
            </p:nvPr>
          </p:nvGrpSpPr>
          <p:grpSpPr>
            <a:xfrm rot="0">
              <a:off x="3817" y="6945"/>
              <a:ext cx="3183" cy="1523"/>
              <a:chOff x="4311687" y="4034805"/>
              <a:chExt cx="1317655" cy="991615"/>
            </a:xfrm>
          </p:grpSpPr>
          <p:sp>
            <p:nvSpPr>
              <p:cNvPr id="58" name="Freeform 1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087942" y="4034805"/>
                <a:ext cx="541400" cy="991615"/>
              </a:xfrm>
              <a:custGeom>
                <a:avLst/>
                <a:gdLst>
                  <a:gd name="T0" fmla="*/ 304 w 610"/>
                  <a:gd name="T1" fmla="*/ 0 h 1052"/>
                  <a:gd name="T2" fmla="*/ 0 w 610"/>
                  <a:gd name="T3" fmla="*/ 0 h 1052"/>
                  <a:gd name="T4" fmla="*/ 0 w 610"/>
                  <a:gd name="T5" fmla="*/ 167 h 1052"/>
                  <a:gd name="T6" fmla="*/ 211 w 610"/>
                  <a:gd name="T7" fmla="*/ 167 h 1052"/>
                  <a:gd name="T8" fmla="*/ 419 w 610"/>
                  <a:gd name="T9" fmla="*/ 526 h 1052"/>
                  <a:gd name="T10" fmla="*/ 211 w 610"/>
                  <a:gd name="T11" fmla="*/ 887 h 1052"/>
                  <a:gd name="T12" fmla="*/ 0 w 610"/>
                  <a:gd name="T13" fmla="*/ 887 h 1052"/>
                  <a:gd name="T14" fmla="*/ 0 w 610"/>
                  <a:gd name="T15" fmla="*/ 1052 h 1052"/>
                  <a:gd name="T16" fmla="*/ 304 w 610"/>
                  <a:gd name="T17" fmla="*/ 1052 h 1052"/>
                  <a:gd name="T18" fmla="*/ 610 w 610"/>
                  <a:gd name="T19" fmla="*/ 526 h 1052"/>
                  <a:gd name="T20" fmla="*/ 304 w 610"/>
                  <a:gd name="T21" fmla="*/ 0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0" h="1052">
                    <a:moveTo>
                      <a:pt x="304" y="0"/>
                    </a:moveTo>
                    <a:lnTo>
                      <a:pt x="0" y="0"/>
                    </a:lnTo>
                    <a:lnTo>
                      <a:pt x="0" y="167"/>
                    </a:lnTo>
                    <a:lnTo>
                      <a:pt x="211" y="167"/>
                    </a:lnTo>
                    <a:lnTo>
                      <a:pt x="419" y="526"/>
                    </a:lnTo>
                    <a:lnTo>
                      <a:pt x="211" y="887"/>
                    </a:lnTo>
                    <a:lnTo>
                      <a:pt x="0" y="887"/>
                    </a:lnTo>
                    <a:lnTo>
                      <a:pt x="0" y="1052"/>
                    </a:lnTo>
                    <a:lnTo>
                      <a:pt x="304" y="1052"/>
                    </a:lnTo>
                    <a:lnTo>
                      <a:pt x="610" y="526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72CC3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zh-CN" altLang="en-US"/>
              </a:p>
            </p:txBody>
          </p:sp>
          <p:sp>
            <p:nvSpPr>
              <p:cNvPr id="59" name="任意多边形 5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087942" y="4034805"/>
                <a:ext cx="371886" cy="991615"/>
              </a:xfrm>
              <a:custGeom>
                <a:avLst/>
                <a:gdLst>
                  <a:gd name="connsiteX0" fmla="*/ 0 w 665163"/>
                  <a:gd name="connsiteY0" fmla="*/ 1408113 h 1670051"/>
                  <a:gd name="connsiteX1" fmla="*/ 109538 w 665163"/>
                  <a:gd name="connsiteY1" fmla="*/ 1408113 h 1670051"/>
                  <a:gd name="connsiteX2" fmla="*/ 109538 w 665163"/>
                  <a:gd name="connsiteY2" fmla="*/ 1670051 h 1670051"/>
                  <a:gd name="connsiteX3" fmla="*/ 0 w 665163"/>
                  <a:gd name="connsiteY3" fmla="*/ 1670051 h 1670051"/>
                  <a:gd name="connsiteX4" fmla="*/ 220663 w 665163"/>
                  <a:gd name="connsiteY4" fmla="*/ 265113 h 1670051"/>
                  <a:gd name="connsiteX5" fmla="*/ 334963 w 665163"/>
                  <a:gd name="connsiteY5" fmla="*/ 265113 h 1670051"/>
                  <a:gd name="connsiteX6" fmla="*/ 665163 w 665163"/>
                  <a:gd name="connsiteY6" fmla="*/ 835026 h 1670051"/>
                  <a:gd name="connsiteX7" fmla="*/ 334963 w 665163"/>
                  <a:gd name="connsiteY7" fmla="*/ 1408113 h 1670051"/>
                  <a:gd name="connsiteX8" fmla="*/ 220663 w 665163"/>
                  <a:gd name="connsiteY8" fmla="*/ 1408113 h 1670051"/>
                  <a:gd name="connsiteX9" fmla="*/ 554038 w 665163"/>
                  <a:gd name="connsiteY9" fmla="*/ 835026 h 1670051"/>
                  <a:gd name="connsiteX10" fmla="*/ 0 w 665163"/>
                  <a:gd name="connsiteY10" fmla="*/ 0 h 1670051"/>
                  <a:gd name="connsiteX11" fmla="*/ 109538 w 665163"/>
                  <a:gd name="connsiteY11" fmla="*/ 0 h 1670051"/>
                  <a:gd name="connsiteX12" fmla="*/ 109538 w 665163"/>
                  <a:gd name="connsiteY12" fmla="*/ 265113 h 1670051"/>
                  <a:gd name="connsiteX13" fmla="*/ 0 w 665163"/>
                  <a:gd name="connsiteY13" fmla="*/ 265113 h 167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5163" h="1670051">
                    <a:moveTo>
                      <a:pt x="0" y="1408113"/>
                    </a:moveTo>
                    <a:lnTo>
                      <a:pt x="109538" y="1408113"/>
                    </a:lnTo>
                    <a:lnTo>
                      <a:pt x="109538" y="1670051"/>
                    </a:lnTo>
                    <a:lnTo>
                      <a:pt x="0" y="1670051"/>
                    </a:lnTo>
                    <a:close/>
                    <a:moveTo>
                      <a:pt x="220663" y="265113"/>
                    </a:moveTo>
                    <a:lnTo>
                      <a:pt x="334963" y="265113"/>
                    </a:lnTo>
                    <a:lnTo>
                      <a:pt x="665163" y="835026"/>
                    </a:lnTo>
                    <a:lnTo>
                      <a:pt x="334963" y="1408113"/>
                    </a:lnTo>
                    <a:lnTo>
                      <a:pt x="220663" y="1408113"/>
                    </a:lnTo>
                    <a:lnTo>
                      <a:pt x="554038" y="835026"/>
                    </a:lnTo>
                    <a:close/>
                    <a:moveTo>
                      <a:pt x="0" y="0"/>
                    </a:moveTo>
                    <a:lnTo>
                      <a:pt x="109538" y="0"/>
                    </a:lnTo>
                    <a:lnTo>
                      <a:pt x="109538" y="265113"/>
                    </a:lnTo>
                    <a:lnTo>
                      <a:pt x="0" y="265113"/>
                    </a:lnTo>
                    <a:close/>
                  </a:path>
                </a:pathLst>
              </a:custGeom>
              <a:solidFill>
                <a:srgbClr val="72CC36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zh-CN" altLang="en-US"/>
              </a:p>
            </p:txBody>
          </p:sp>
          <p:sp>
            <p:nvSpPr>
              <p:cNvPr id="60" name="矩形 5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311687" y="4185704"/>
                <a:ext cx="874104" cy="7477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lnSpcReduction="20000"/>
              </a:bodyPr>
              <a:p>
                <a:pPr algn="ctr"/>
                <a:r>
                  <a:rPr lang="zh-CN" altLang="en-US" sz="2800">
                    <a:ea typeface="宋体" panose="02010600030101010101" pitchFamily="2" charset="-122"/>
                    <a:sym typeface="+mn-ea"/>
                  </a:rPr>
                  <a:t>三期</a:t>
                </a:r>
                <a:endParaRPr lang="zh-CN" altLang="en-US" sz="2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" name="矩形 3"/>
            <p:cNvSpPr/>
            <p:nvPr>
              <p:custDataLst>
                <p:tags r:id="rId12"/>
              </p:custDataLst>
            </p:nvPr>
          </p:nvSpPr>
          <p:spPr>
            <a:xfrm>
              <a:off x="7137" y="7034"/>
              <a:ext cx="7064" cy="604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2019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年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10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月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-2019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年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12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月</a:t>
              </a:r>
              <a:endParaRPr lang="zh-CN" altLang="en-US" b="1" dirty="0" smtClean="0">
                <a:solidFill>
                  <a:srgbClr val="72CC3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13"/>
              </p:custDataLst>
            </p:nvPr>
          </p:nvSpPr>
          <p:spPr>
            <a:xfrm>
              <a:off x="7361" y="7638"/>
              <a:ext cx="7064" cy="1342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p>
              <a:pPr>
                <a:lnSpc>
                  <a:spcPct val="130000"/>
                </a:lnSpc>
              </a:pPr>
              <a:r>
                <a:rPr lang="zh-CN" altLang="en-US">
                  <a:ea typeface="宋体" panose="02010600030101010101" pitchFamily="2" charset="-122"/>
                  <a:sym typeface="+mn-ea"/>
                </a:rPr>
                <a:t>完成应用超市功能，完成在线课堂应用和业务拆分</a:t>
              </a:r>
              <a:endParaRPr lang="zh-CN" altLang="en-US" dirty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82050" y="2200275"/>
            <a:ext cx="7224492" cy="2097521"/>
            <a:chOff x="3908" y="3346"/>
            <a:chExt cx="10600" cy="1915"/>
          </a:xfrm>
        </p:grpSpPr>
        <p:sp>
          <p:nvSpPr>
            <p:cNvPr id="45" name="Freeform 10"/>
            <p:cNvSpPr/>
            <p:nvPr>
              <p:custDataLst>
                <p:tags r:id="rId14"/>
              </p:custDataLst>
            </p:nvPr>
          </p:nvSpPr>
          <p:spPr bwMode="auto">
            <a:xfrm>
              <a:off x="5783" y="3927"/>
              <a:ext cx="1321" cy="881"/>
            </a:xfrm>
            <a:custGeom>
              <a:avLst/>
              <a:gdLst>
                <a:gd name="T0" fmla="*/ 304 w 610"/>
                <a:gd name="T1" fmla="*/ 0 h 1052"/>
                <a:gd name="T2" fmla="*/ 0 w 610"/>
                <a:gd name="T3" fmla="*/ 0 h 1052"/>
                <a:gd name="T4" fmla="*/ 0 w 610"/>
                <a:gd name="T5" fmla="*/ 167 h 1052"/>
                <a:gd name="T6" fmla="*/ 211 w 610"/>
                <a:gd name="T7" fmla="*/ 167 h 1052"/>
                <a:gd name="T8" fmla="*/ 419 w 610"/>
                <a:gd name="T9" fmla="*/ 526 h 1052"/>
                <a:gd name="T10" fmla="*/ 211 w 610"/>
                <a:gd name="T11" fmla="*/ 887 h 1052"/>
                <a:gd name="T12" fmla="*/ 0 w 610"/>
                <a:gd name="T13" fmla="*/ 887 h 1052"/>
                <a:gd name="T14" fmla="*/ 0 w 610"/>
                <a:gd name="T15" fmla="*/ 1052 h 1052"/>
                <a:gd name="T16" fmla="*/ 304 w 610"/>
                <a:gd name="T17" fmla="*/ 1052 h 1052"/>
                <a:gd name="T18" fmla="*/ 610 w 610"/>
                <a:gd name="T19" fmla="*/ 526 h 1052"/>
                <a:gd name="T20" fmla="*/ 304 w 610"/>
                <a:gd name="T21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3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46" name="任意多边形 4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79" y="3927"/>
              <a:ext cx="906" cy="881"/>
            </a:xfrm>
            <a:custGeom>
              <a:avLst/>
              <a:gdLst>
                <a:gd name="connsiteX0" fmla="*/ 0 w 665163"/>
                <a:gd name="connsiteY0" fmla="*/ 1408113 h 1670051"/>
                <a:gd name="connsiteX1" fmla="*/ 109538 w 665163"/>
                <a:gd name="connsiteY1" fmla="*/ 1408113 h 1670051"/>
                <a:gd name="connsiteX2" fmla="*/ 109538 w 665163"/>
                <a:gd name="connsiteY2" fmla="*/ 1670051 h 1670051"/>
                <a:gd name="connsiteX3" fmla="*/ 0 w 665163"/>
                <a:gd name="connsiteY3" fmla="*/ 1670051 h 1670051"/>
                <a:gd name="connsiteX4" fmla="*/ 220663 w 665163"/>
                <a:gd name="connsiteY4" fmla="*/ 265113 h 1670051"/>
                <a:gd name="connsiteX5" fmla="*/ 334963 w 665163"/>
                <a:gd name="connsiteY5" fmla="*/ 265113 h 1670051"/>
                <a:gd name="connsiteX6" fmla="*/ 665163 w 665163"/>
                <a:gd name="connsiteY6" fmla="*/ 835026 h 1670051"/>
                <a:gd name="connsiteX7" fmla="*/ 334963 w 665163"/>
                <a:gd name="connsiteY7" fmla="*/ 1408113 h 1670051"/>
                <a:gd name="connsiteX8" fmla="*/ 220663 w 665163"/>
                <a:gd name="connsiteY8" fmla="*/ 1408113 h 1670051"/>
                <a:gd name="connsiteX9" fmla="*/ 554038 w 665163"/>
                <a:gd name="connsiteY9" fmla="*/ 835026 h 1670051"/>
                <a:gd name="connsiteX10" fmla="*/ 0 w 665163"/>
                <a:gd name="connsiteY10" fmla="*/ 0 h 1670051"/>
                <a:gd name="connsiteX11" fmla="*/ 109538 w 665163"/>
                <a:gd name="connsiteY11" fmla="*/ 0 h 1670051"/>
                <a:gd name="connsiteX12" fmla="*/ 109538 w 665163"/>
                <a:gd name="connsiteY12" fmla="*/ 265113 h 1670051"/>
                <a:gd name="connsiteX13" fmla="*/ 0 w 665163"/>
                <a:gd name="connsiteY13" fmla="*/ 265113 h 167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close/>
                </a:path>
              </a:pathLst>
            </a:custGeom>
            <a:solidFill>
              <a:srgbClr val="FFC305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47" name="矩形 46"/>
            <p:cNvSpPr/>
            <p:nvPr>
              <p:custDataLst>
                <p:tags r:id="rId16"/>
              </p:custDataLst>
            </p:nvPr>
          </p:nvSpPr>
          <p:spPr>
            <a:xfrm>
              <a:off x="3908" y="3848"/>
              <a:ext cx="2111" cy="114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20000"/>
            </a:bodyPr>
            <a:p>
              <a:pPr algn="ctr"/>
              <a:r>
                <a:rPr lang="zh-CN" altLang="en-US" sz="2800">
                  <a:ea typeface="宋体" panose="02010600030101010101" pitchFamily="2" charset="-122"/>
                </a:rPr>
                <a:t>二期</a:t>
              </a:r>
              <a:endParaRPr lang="en-US" altLang="zh-CN" sz="2800">
                <a:ea typeface="宋体" panose="02010600030101010101" pitchFamily="2" charset="-122"/>
              </a:endParaRPr>
            </a:p>
          </p:txBody>
        </p:sp>
        <p:sp>
          <p:nvSpPr>
            <p:cNvPr id="48" name="矩形 47"/>
            <p:cNvSpPr/>
            <p:nvPr>
              <p:custDataLst>
                <p:tags r:id="rId17"/>
              </p:custDataLst>
            </p:nvPr>
          </p:nvSpPr>
          <p:spPr>
            <a:xfrm>
              <a:off x="7444" y="3346"/>
              <a:ext cx="7064" cy="431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2019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年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5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月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-2019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年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9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月 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(</a:t>
              </a:r>
              <a:r>
                <a:rPr lang="zh-CN" altLang="en-US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第一阶段</a:t>
              </a:r>
              <a:r>
                <a:rPr lang="en-US" altLang="zh-CN" b="1" dirty="0" smtClean="0">
                  <a:solidFill>
                    <a:srgbClr val="4398FF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+mn-ea"/>
                </a:rPr>
                <a:t>)</a:t>
              </a:r>
              <a:endParaRPr lang="en-US" altLang="zh-CN" b="1" dirty="0" smtClean="0">
                <a:solidFill>
                  <a:srgbClr val="4398FF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+mn-ea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18"/>
              </p:custDataLst>
            </p:nvPr>
          </p:nvSpPr>
          <p:spPr>
            <a:xfrm>
              <a:off x="7410" y="3777"/>
              <a:ext cx="7064" cy="1484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p>
              <a:pPr>
                <a:lnSpc>
                  <a:spcPct val="130000"/>
                </a:lnSpc>
              </a:pPr>
              <a:r>
                <a:rPr lang="zh-CN" sz="1600">
                  <a:ea typeface="宋体" panose="02010600030101010101" pitchFamily="2" charset="-122"/>
                  <a:sym typeface="+mn-ea"/>
                </a:rPr>
                <a:t>第一阶段（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2019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年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5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月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-2019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年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7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月</a:t>
              </a:r>
              <a:r>
                <a:rPr lang="zh-CN" sz="1600">
                  <a:ea typeface="宋体" panose="02010600030101010101" pitchFamily="2" charset="-122"/>
                  <a:sym typeface="+mn-ea"/>
                </a:rPr>
                <a:t>）：</a:t>
              </a:r>
              <a:r>
                <a:rPr sz="1600"/>
                <a:t>完成</a:t>
              </a:r>
              <a:r>
                <a:rPr sz="1600">
                  <a:sym typeface="+mn-ea"/>
                </a:rPr>
                <a:t>互动课堂业务</a:t>
              </a:r>
              <a:r>
                <a:rPr lang="zh-CN" sz="1600">
                  <a:ea typeface="宋体" panose="02010600030101010101" pitchFamily="2" charset="-122"/>
                  <a:sym typeface="+mn-ea"/>
                </a:rPr>
                <a:t>整理，实现</a:t>
              </a:r>
              <a:r>
                <a:rPr sz="1600">
                  <a:sym typeface="+mn-ea"/>
                </a:rPr>
                <a:t>业务和平台分离</a:t>
              </a:r>
              <a:r>
                <a:rPr lang="zh-CN" sz="1600">
                  <a:ea typeface="宋体" panose="02010600030101010101" pitchFamily="2" charset="-122"/>
                  <a:sym typeface="+mn-ea"/>
                </a:rPr>
                <a:t>，</a:t>
              </a:r>
              <a:r>
                <a:rPr lang="zh-CN" sz="1600">
                  <a:ea typeface="宋体" panose="02010600030101010101" pitchFamily="2" charset="-122"/>
                  <a:sym typeface="+mn-ea"/>
                </a:rPr>
                <a:t>业务平台接入基础平台</a:t>
              </a:r>
              <a:r>
                <a:rPr lang="zh-CN" sz="1600">
                  <a:ea typeface="宋体" panose="02010600030101010101" pitchFamily="2" charset="-122"/>
                  <a:sym typeface="+mn-ea"/>
                </a:rPr>
                <a:t>，可以支持独立部署</a:t>
              </a:r>
              <a:endParaRPr sz="1600"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sz="1600">
                  <a:ea typeface="宋体" panose="02010600030101010101" pitchFamily="2" charset="-122"/>
                  <a:sym typeface="+mn-ea"/>
                </a:rPr>
                <a:t>第二阶段（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2019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年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8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月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-2019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年</a:t>
              </a:r>
              <a:r>
                <a:rPr lang="en-US" altLang="zh-CN" sz="1600">
                  <a:ea typeface="宋体" panose="02010600030101010101" pitchFamily="2" charset="-122"/>
                  <a:sym typeface="+mn-ea"/>
                </a:rPr>
                <a:t>9</a:t>
              </a:r>
              <a:r>
                <a:rPr lang="zh-CN" altLang="en-US" sz="1600">
                  <a:ea typeface="宋体" panose="02010600030101010101" pitchFamily="2" charset="-122"/>
                  <a:sym typeface="+mn-ea"/>
                </a:rPr>
                <a:t>月</a:t>
              </a:r>
              <a:r>
                <a:rPr lang="zh-CN" sz="1600">
                  <a:ea typeface="宋体" panose="02010600030101010101" pitchFamily="2" charset="-122"/>
                  <a:sym typeface="+mn-ea"/>
                </a:rPr>
                <a:t>）：完成数据交换平台，实现基础平台和业务平台及两级之间数据交换</a:t>
              </a:r>
              <a:endParaRPr lang="zh-CN" sz="1400" dirty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宋体" panose="02010600030101010101" pitchFamily="2" charset="-122"/>
              </a:endParaRPr>
            </a:p>
            <a:p>
              <a:pPr>
                <a:lnSpc>
                  <a:spcPct val="130000"/>
                </a:lnSpc>
              </a:pPr>
              <a:endParaRPr lang="zh-CN" sz="1400" dirty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文本框 66"/>
          <p:cNvSpPr txBox="1"/>
          <p:nvPr>
            <p:custDataLst>
              <p:tags r:id="rId1"/>
            </p:custDataLst>
          </p:nvPr>
        </p:nvSpPr>
        <p:spPr>
          <a:xfrm>
            <a:off x="565150" y="-12700"/>
            <a:ext cx="5772150" cy="506730"/>
          </a:xfrm>
          <a:prstGeom prst="rect">
            <a:avLst/>
          </a:prstGeom>
          <a:noFill/>
        </p:spPr>
        <p:txBody>
          <a:bodyPr wrap="square" lIns="90000" tIns="0" rIns="90000" bIns="0" rtlCol="0">
            <a:normAutofit fontScale="90000"/>
          </a:bodyPr>
          <a:lstStyle>
            <a:defPPr>
              <a:defRPr lang="zh-CN"/>
            </a:defPPr>
            <a:lvl1pPr lvl="0">
              <a:lnSpc>
                <a:spcPct val="13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ea typeface="宋体" panose="02010600030101010101" pitchFamily="2" charset="-122"/>
              </a:rPr>
              <a:t>一期</a:t>
            </a:r>
            <a:r>
              <a:rPr lang="en-US" altLang="zh-CN">
                <a:ea typeface="宋体" panose="02010600030101010101" pitchFamily="2" charset="-122"/>
              </a:rPr>
              <a:t>——</a:t>
            </a:r>
            <a:r>
              <a:rPr lang="zh-CN" altLang="en-US">
                <a:ea typeface="宋体" panose="02010600030101010101" pitchFamily="2" charset="-122"/>
              </a:rPr>
              <a:t>互动课堂客户端接口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70" name="图片 69" descr="客户端接口时序图"/>
          <p:cNvPicPr>
            <a:picLocks noChangeAspect="1"/>
          </p:cNvPicPr>
          <p:nvPr/>
        </p:nvPicPr>
        <p:blipFill>
          <a:blip r:embed="rId2"/>
          <a:srcRect b="6777"/>
          <a:stretch>
            <a:fillRect/>
          </a:stretch>
        </p:blipFill>
        <p:spPr>
          <a:xfrm>
            <a:off x="2159000" y="418465"/>
            <a:ext cx="7185025" cy="63760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l_h_i"/>
  <p:tag name="KSO_WM_UNIT_INDEX" val="1_3_1"/>
  <p:tag name="KSO_WM_UNIT_ID" val="custom20187310_1*l_h_i*1_3_1"/>
  <p:tag name="KSO_WM_UNIT_LAYERLEVEL" val="1_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l_h_i"/>
  <p:tag name="KSO_WM_UNIT_INDEX" val="1_1_1"/>
  <p:tag name="KSO_WM_UNIT_ID" val="custom20187310_1*l_h_i*1_1_1"/>
  <p:tag name="KSO_WM_UNIT_LAYERLEVEL" val="1_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l_h_a"/>
  <p:tag name="KSO_WM_UNIT_INDEX" val="1_1_1"/>
  <p:tag name="KSO_WM_UNIT_ID" val="custom20187310_1*l_h_a*1_1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#wm#"/>
  <p:tag name="KSO_WM_DIAGRAM_GROUP_CODE" val="l1-1"/>
  <p:tag name="KSO_WM_UNIT_PRESET_TEXT_INDEX" val="2"/>
  <p:tag name="KSO_WM_UNIT_PRESET_TEXT_LEN" val="1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l_h_a"/>
  <p:tag name="KSO_WM_UNIT_INDEX" val="1_1_1"/>
  <p:tag name="KSO_WM_UNIT_ID" val="custom20187310_1*l_h_a*1_1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#wm#"/>
  <p:tag name="KSO_WM_DIAGRAM_GROUP_CODE" val="l1-1"/>
  <p:tag name="KSO_WM_UNIT_PRESET_TEXT_INDEX" val="2"/>
  <p:tag name="KSO_WM_UNIT_PRESET_TEXT_LEN" val="10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7310"/>
  <p:tag name="KSO_WM_UNIT_TYPE" val="a"/>
  <p:tag name="KSO_WM_UNIT_INDEX" val="1"/>
  <p:tag name="KSO_WM_UNIT_ID" val="custom20187310_5*a*1"/>
  <p:tag name="KSO_WM_UNIT_LAYERLEVEL" val="1"/>
  <p:tag name="KSO_WM_UNIT_VALUE" val="2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按照事件的时间顺序，用时间轴介绍事件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63_6*i*0"/>
  <p:tag name="KSO_WM_TEMPLATE_CATEGORY" val="diagram"/>
  <p:tag name="KSO_WM_TEMPLATE_INDEX" val="160463"/>
  <p:tag name="KSO_WM_UNIT_INDEX" val="0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1"/>
  <p:tag name="KSO_WM_UNIT_ID" val="diagram160463_6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2"/>
  <p:tag name="KSO_WM_UNIT_ID" val="diagram160463_6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3"/>
  <p:tag name="KSO_WM_UNIT_ID" val="diagram160463_6*m_i*1_3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h_a"/>
  <p:tag name="KSO_WM_UNIT_INDEX" val="1_1_1"/>
  <p:tag name="KSO_WM_UNIT_ID" val="diagram160463_6*m_h_a*1_1_1"/>
  <p:tag name="KSO_WM_UNIT_CLEAR" val="1"/>
  <p:tag name="KSO_WM_UNIT_LAYERLEVEL" val="1_1_1"/>
  <p:tag name="KSO_WM_UNIT_VALUE" val="13"/>
  <p:tag name="KSO_WM_UNIT_HIGHLIGHT" val="0"/>
  <p:tag name="KSO_WM_UNIT_COMPATIBLE" val="0"/>
  <p:tag name="KSO_WM_DIAGRAM_GROUP_CODE" val="m1-1"/>
  <p:tag name="KSO_WM_UNIT_PRESET_TEXT" val="LOREM IPSUM"/>
  <p:tag name="KSO_WM_UNIT_TEXT_FILL_FORE_SCHEMECOLOR_INDEX" val="5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h_f"/>
  <p:tag name="KSO_WM_UNIT_INDEX" val="1_1_1"/>
  <p:tag name="KSO_WM_UNIT_ID" val="diagram160463_6*m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63_6*i*44"/>
  <p:tag name="KSO_WM_TEMPLATE_CATEGORY" val="diagram"/>
  <p:tag name="KSO_WM_TEMPLATE_INDEX" val="160463"/>
  <p:tag name="KSO_WM_UNIT_INDEX" val="44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13"/>
  <p:tag name="KSO_WM_UNIT_ID" val="diagram160463_6*m_i*1_1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14"/>
  <p:tag name="KSO_WM_UNIT_ID" val="diagram160463_6*m_i*1_1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15"/>
  <p:tag name="KSO_WM_UNIT_ID" val="diagram160463_6*m_i*1_15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h_a"/>
  <p:tag name="KSO_WM_UNIT_INDEX" val="1_5_1"/>
  <p:tag name="KSO_WM_UNIT_ID" val="diagram160463_6*m_h_a*1_5_1"/>
  <p:tag name="KSO_WM_UNIT_CLEAR" val="1"/>
  <p:tag name="KSO_WM_UNIT_LAYERLEVEL" val="1_1_1"/>
  <p:tag name="KSO_WM_UNIT_VALUE" val="13"/>
  <p:tag name="KSO_WM_UNIT_HIGHLIGHT" val="0"/>
  <p:tag name="KSO_WM_UNIT_COMPATIBLE" val="0"/>
  <p:tag name="KSO_WM_DIAGRAM_GROUP_CODE" val="m1-1"/>
  <p:tag name="KSO_WM_UNIT_PRESET_TEXT" val="LOREM IPSUM"/>
  <p:tag name="KSO_WM_UNIT_TEXT_FILL_FORE_SCHEMECOLOR_INDEX" val="6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h_f"/>
  <p:tag name="KSO_WM_UNIT_INDEX" val="1_5_1"/>
  <p:tag name="KSO_WM_UNIT_ID" val="diagram160463_6*m_h_f*1_5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7"/>
  <p:tag name="KSO_WM_UNIT_ID" val="diagram160463_6*m_i*1_7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8"/>
  <p:tag name="KSO_WM_UNIT_ID" val="diagram160463_6*m_i*1_8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i"/>
  <p:tag name="KSO_WM_UNIT_INDEX" val="1_9"/>
  <p:tag name="KSO_WM_UNIT_ID" val="diagram160463_6*m_i*1_9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h_a"/>
  <p:tag name="KSO_WM_UNIT_INDEX" val="1_3_1"/>
  <p:tag name="KSO_WM_UNIT_ID" val="diagram160463_6*m_h_a*1_3_1"/>
  <p:tag name="KSO_WM_UNIT_CLEAR" val="1"/>
  <p:tag name="KSO_WM_UNIT_LAYERLEVEL" val="1_1_1"/>
  <p:tag name="KSO_WM_UNIT_VALUE" val="13"/>
  <p:tag name="KSO_WM_UNIT_HIGHLIGHT" val="0"/>
  <p:tag name="KSO_WM_UNIT_COMPATIBLE" val="0"/>
  <p:tag name="KSO_WM_DIAGRAM_GROUP_CODE" val="m1-1"/>
  <p:tag name="KSO_WM_UNIT_PRESET_TEXT" val="LOREM IPSUM"/>
  <p:tag name="KSO_WM_UNIT_TEXT_FILL_FORE_SCHEMECOLOR_INDEX" val="7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63"/>
  <p:tag name="KSO_WM_UNIT_TYPE" val="m_h_f"/>
  <p:tag name="KSO_WM_UNIT_INDEX" val="1_3_1"/>
  <p:tag name="KSO_WM_UNIT_ID" val="diagram160463_6*m_h_f*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TEMPLATE_CATEGORY" val="custom"/>
  <p:tag name="KSO_WM_TEMPLATE_INDEX" val="20187310"/>
  <p:tag name="KSO_WM_UNIT_TYPE" val="a"/>
  <p:tag name="KSO_WM_UNIT_INDEX" val="1"/>
  <p:tag name="KSO_WM_UNIT_ID" val="custom20187310_5*a*1"/>
  <p:tag name="KSO_WM_UNIT_LAYERLEVEL" val="1"/>
  <p:tag name="KSO_WM_UNIT_VALUE" val="2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按照事件的时间顺序，用时间轴介绍事件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7310_1*i*0"/>
  <p:tag name="KSO_WM_TEMPLATE_CATEGORY" val="custom"/>
  <p:tag name="KSO_WM_TEMPLATE_INDEX" val="20187310"/>
  <p:tag name="KSO_WM_UNIT_INDEX" val="0"/>
</p:tagLst>
</file>

<file path=ppt/tags/tag5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a"/>
  <p:tag name="KSO_WM_UNIT_INDEX" val="1"/>
  <p:tag name="KSO_WM_UNIT_ID" val="custom20187310_1*a*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BEAUTIFY_FLAG" val="#wm#"/>
  <p:tag name="KSO_WM_UNIT_PRESET_TEXT_INDEX" val="2"/>
  <p:tag name="KSO_WM_UNIT_PRESET_TEXT_LEN" val="10"/>
</p:tagLst>
</file>

<file path=ppt/tags/tag6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l_h_i"/>
  <p:tag name="KSO_WM_UNIT_INDEX" val="1_1_1"/>
  <p:tag name="KSO_WM_UNIT_ID" val="custom20187310_1*l_h_i*1_1_1"/>
  <p:tag name="KSO_WM_UNIT_LAYERLEVEL" val="1_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l_h_a"/>
  <p:tag name="KSO_WM_UNIT_INDEX" val="1_3_1"/>
  <p:tag name="KSO_WM_UNIT_ID" val="custom20187310_1*l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#wm#"/>
  <p:tag name="KSO_WM_DIAGRAM_GROUP_CODE" val="l1-1"/>
  <p:tag name="KSO_WM_UNIT_PRESET_TEXT_INDEX" val="2"/>
  <p:tag name="KSO_WM_UNIT_PRESET_TEXT_LEN" val="10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l_h_i"/>
  <p:tag name="KSO_WM_UNIT_INDEX" val="1_3_1"/>
  <p:tag name="KSO_WM_UNIT_ID" val="custom20187310_1*l_h_i*1_3_1"/>
  <p:tag name="KSO_WM_UNIT_LAYERLEVEL" val="1_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7310"/>
  <p:tag name="KSO_WM_TAG_VERSION" val="1.0"/>
  <p:tag name="KSO_WM_UNIT_TYPE" val="l_h_a"/>
  <p:tag name="KSO_WM_UNIT_INDEX" val="1_3_1"/>
  <p:tag name="KSO_WM_UNIT_ID" val="custom20187310_1*l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#wm#"/>
  <p:tag name="KSO_WM_DIAGRAM_GROUP_CODE" val="l1-1"/>
  <p:tag name="KSO_WM_UNIT_PRESET_TEXT_INDEX" val="2"/>
  <p:tag name="KSO_WM_UNIT_PRESET_TEXT_LEN" val="1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自定义设计方案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6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6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WPS 演示</Application>
  <PresentationFormat>宽屏</PresentationFormat>
  <Paragraphs>327</Paragraphs>
  <Slides>10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Arial</vt:lpstr>
      <vt:lpstr>华文新魏</vt:lpstr>
      <vt:lpstr>Calibri</vt:lpstr>
      <vt:lpstr>Verdana</vt:lpstr>
      <vt:lpstr>Calibri Light</vt:lpstr>
      <vt:lpstr>黑体</vt:lpstr>
      <vt:lpstr>微软雅黑</vt:lpstr>
      <vt:lpstr>Source Sans Pro Black</vt:lpstr>
      <vt:lpstr>Helvetica Neue</vt:lpstr>
      <vt:lpstr>Calibri Light</vt:lpstr>
      <vt:lpstr>Arial Unicode MS</vt:lpstr>
      <vt:lpstr>等线</vt:lpstr>
      <vt:lpstr>Helvetica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马武</cp:lastModifiedBy>
  <cp:revision>475</cp:revision>
  <dcterms:created xsi:type="dcterms:W3CDTF">2017-08-03T09:01:00Z</dcterms:created>
  <dcterms:modified xsi:type="dcterms:W3CDTF">2019-01-21T08:38:30Z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