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80" r:id="rId4"/>
    <p:sldId id="274" r:id="rId5"/>
    <p:sldId id="275" r:id="rId6"/>
    <p:sldId id="281" r:id="rId7"/>
    <p:sldId id="276" r:id="rId8"/>
    <p:sldId id="277" r:id="rId9"/>
    <p:sldId id="278" r:id="rId10"/>
    <p:sldId id="27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383F-070D-471B-8A41-00C5FF0CEC89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49DC-BCAA-4CC4-9009-A6F2FCE0FE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11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383F-070D-471B-8A41-00C5FF0CEC89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49DC-BCAA-4CC4-9009-A6F2FCE0FE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662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383F-070D-471B-8A41-00C5FF0CEC89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49DC-BCAA-4CC4-9009-A6F2FCE0FE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01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</p:spPr>
        <p:txBody>
          <a:bodyPr/>
          <a:lstStyle>
            <a:lvl1pPr>
              <a:defRPr/>
            </a:lvl1pPr>
          </a:lstStyle>
          <a:p>
            <a:fld id="{0A1ADB5E-6A53-453D-889E-8FF2A8404C94}" type="datetime1">
              <a:rPr lang="zh-CN" altLang="en-US"/>
              <a:pPr/>
              <a:t>2016/12/21</a:t>
            </a:fld>
            <a:endParaRPr lang="zh-CN" altLang="en-US" sz="1799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104" y="6356351"/>
            <a:ext cx="3861381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8500" y="6356351"/>
            <a:ext cx="2844059" cy="365125"/>
          </a:xfrm>
        </p:spPr>
        <p:txBody>
          <a:bodyPr/>
          <a:lstStyle>
            <a:lvl1pPr>
              <a:defRPr/>
            </a:lvl1pPr>
          </a:lstStyle>
          <a:p>
            <a:fld id="{76D6ED45-60D9-4095-844A-E3EEA10D8FAC}" type="slidenum">
              <a:rPr lang="zh-CN" altLang="en-US"/>
              <a:pPr/>
              <a:t>‹#›</a:t>
            </a:fld>
            <a:endParaRPr lang="zh-CN" altLang="en-US" sz="1799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37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383F-070D-471B-8A41-00C5FF0CEC89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49DC-BCAA-4CC4-9009-A6F2FCE0FE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6948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383F-070D-471B-8A41-00C5FF0CEC89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49DC-BCAA-4CC4-9009-A6F2FCE0FE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7053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383F-070D-471B-8A41-00C5FF0CEC89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49DC-BCAA-4CC4-9009-A6F2FCE0FE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185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383F-070D-471B-8A41-00C5FF0CEC89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49DC-BCAA-4CC4-9009-A6F2FCE0FE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074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383F-070D-471B-8A41-00C5FF0CEC89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49DC-BCAA-4CC4-9009-A6F2FCE0FE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751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383F-070D-471B-8A41-00C5FF0CEC89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49DC-BCAA-4CC4-9009-A6F2FCE0FE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518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383F-070D-471B-8A41-00C5FF0CEC89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49DC-BCAA-4CC4-9009-A6F2FCE0FE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156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383F-070D-471B-8A41-00C5FF0CEC89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49DC-BCAA-4CC4-9009-A6F2FCE0FE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3253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4383F-070D-471B-8A41-00C5FF0CEC89}" type="datetimeFigureOut">
              <a:rPr lang="zh-CN" altLang="en-US" smtClean="0"/>
              <a:pPr/>
              <a:t>2016/12/21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049DC-BCAA-4CC4-9009-A6F2FCE0FE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953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21"/>
          <p:cNvSpPr>
            <a:spLocks noChangeArrowheads="1"/>
          </p:cNvSpPr>
          <p:nvPr/>
        </p:nvSpPr>
        <p:spPr bwMode="auto">
          <a:xfrm>
            <a:off x="10" y="1315245"/>
            <a:ext cx="12192000" cy="2815492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5" name="矩形 23"/>
          <p:cNvSpPr>
            <a:spLocks noChangeArrowheads="1"/>
          </p:cNvSpPr>
          <p:nvPr/>
        </p:nvSpPr>
        <p:spPr bwMode="auto">
          <a:xfrm>
            <a:off x="547705" y="1108335"/>
            <a:ext cx="895117" cy="3239243"/>
          </a:xfrm>
          <a:prstGeom prst="rect">
            <a:avLst/>
          </a:prstGeom>
          <a:solidFill>
            <a:srgbClr val="CC0000">
              <a:alpha val="6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6" name="直角三角形 20"/>
          <p:cNvSpPr>
            <a:spLocks noChangeArrowheads="1"/>
          </p:cNvSpPr>
          <p:nvPr/>
        </p:nvSpPr>
        <p:spPr bwMode="auto">
          <a:xfrm>
            <a:off x="1442822" y="1108334"/>
            <a:ext cx="260282" cy="215844"/>
          </a:xfrm>
          <a:prstGeom prst="rtTriangle">
            <a:avLst/>
          </a:prstGeom>
          <a:solidFill>
            <a:srgbClr val="FF5050">
              <a:alpha val="62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8" name="直角三角形 26"/>
          <p:cNvSpPr>
            <a:spLocks noChangeArrowheads="1"/>
          </p:cNvSpPr>
          <p:nvPr/>
        </p:nvSpPr>
        <p:spPr bwMode="auto">
          <a:xfrm flipV="1">
            <a:off x="1442822" y="4139670"/>
            <a:ext cx="260282" cy="207908"/>
          </a:xfrm>
          <a:prstGeom prst="rtTriangle">
            <a:avLst/>
          </a:prstGeom>
          <a:solidFill>
            <a:srgbClr val="FF5050">
              <a:alpha val="62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2785" y="4527881"/>
            <a:ext cx="1713602" cy="21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4"/>
          <p:cNvSpPr>
            <a:spLocks noChangeArrowheads="1"/>
          </p:cNvSpPr>
          <p:nvPr/>
        </p:nvSpPr>
        <p:spPr bwMode="auto">
          <a:xfrm>
            <a:off x="2760548" y="2184136"/>
            <a:ext cx="6835820" cy="120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7198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硬件</a:t>
            </a:r>
            <a:r>
              <a:rPr lang="zh-CN" altLang="en-US" sz="7198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软件齐</a:t>
            </a:r>
            <a:r>
              <a:rPr lang="zh-CN" altLang="en-US" sz="7198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协力</a:t>
            </a:r>
            <a:endParaRPr lang="zh-CN" altLang="en-US" sz="1799" dirty="0">
              <a:solidFill>
                <a:schemeClr val="bg1"/>
              </a:solidFill>
            </a:endParaRPr>
          </a:p>
        </p:txBody>
      </p:sp>
      <p:sp>
        <p:nvSpPr>
          <p:cNvPr id="3086" name="Text Box 62"/>
          <p:cNvSpPr>
            <a:spLocks noChangeArrowheads="1"/>
          </p:cNvSpPr>
          <p:nvPr/>
        </p:nvSpPr>
        <p:spPr bwMode="auto">
          <a:xfrm>
            <a:off x="4043073" y="4974175"/>
            <a:ext cx="39558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教师：    耿     弢</a:t>
            </a:r>
            <a:endParaRPr lang="en-US" altLang="zh-CN" sz="280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学校：蓟州区公乐小学</a:t>
            </a:r>
            <a:endParaRPr lang="zh-CN" altLang="en-US" sz="2800" dirty="0"/>
          </a:p>
        </p:txBody>
      </p:sp>
      <p:sp>
        <p:nvSpPr>
          <p:cNvPr id="3088" name="TextBox 28"/>
          <p:cNvSpPr>
            <a:spLocks noChangeArrowheads="1"/>
          </p:cNvSpPr>
          <p:nvPr/>
        </p:nvSpPr>
        <p:spPr bwMode="auto">
          <a:xfrm>
            <a:off x="1440811" y="335335"/>
            <a:ext cx="52045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1600" dirty="0"/>
              <a:t>中国地图出版社五年级信息技术教科书第一单元第一节</a:t>
            </a:r>
            <a:endParaRPr lang="en-US" sz="1799" dirty="0"/>
          </a:p>
        </p:txBody>
      </p:sp>
      <p:pic>
        <p:nvPicPr>
          <p:cNvPr id="11" name="图片 10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039" y="156117"/>
            <a:ext cx="818687" cy="78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471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ldLvl="0" autoUpdateAnimBg="0"/>
      <p:bldP spid="3086" grpId="0"/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21"/>
          <p:cNvSpPr>
            <a:spLocks noChangeArrowheads="1"/>
          </p:cNvSpPr>
          <p:nvPr/>
        </p:nvSpPr>
        <p:spPr bwMode="auto">
          <a:xfrm>
            <a:off x="0" y="1803784"/>
            <a:ext cx="12192000" cy="2815492"/>
          </a:xfrm>
          <a:prstGeom prst="rect">
            <a:avLst/>
          </a:prstGeom>
          <a:solidFill>
            <a:srgbClr val="000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5" name="矩形 23"/>
          <p:cNvSpPr>
            <a:spLocks noChangeArrowheads="1"/>
          </p:cNvSpPr>
          <p:nvPr/>
        </p:nvSpPr>
        <p:spPr bwMode="auto">
          <a:xfrm>
            <a:off x="564260" y="1591909"/>
            <a:ext cx="895117" cy="3239243"/>
          </a:xfrm>
          <a:prstGeom prst="rect">
            <a:avLst/>
          </a:prstGeom>
          <a:solidFill>
            <a:srgbClr val="CC0000">
              <a:alpha val="6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6" name="直角三角形 20"/>
          <p:cNvSpPr>
            <a:spLocks noChangeArrowheads="1"/>
          </p:cNvSpPr>
          <p:nvPr/>
        </p:nvSpPr>
        <p:spPr bwMode="auto">
          <a:xfrm>
            <a:off x="1459377" y="1591908"/>
            <a:ext cx="260282" cy="215844"/>
          </a:xfrm>
          <a:prstGeom prst="rtTriangle">
            <a:avLst/>
          </a:prstGeom>
          <a:solidFill>
            <a:srgbClr val="FF5050">
              <a:alpha val="62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78" name="直角三角形 26"/>
          <p:cNvSpPr>
            <a:spLocks noChangeArrowheads="1"/>
          </p:cNvSpPr>
          <p:nvPr/>
        </p:nvSpPr>
        <p:spPr bwMode="auto">
          <a:xfrm flipV="1">
            <a:off x="1459377" y="4623244"/>
            <a:ext cx="260282" cy="207908"/>
          </a:xfrm>
          <a:prstGeom prst="rtTriangle">
            <a:avLst/>
          </a:prstGeom>
          <a:solidFill>
            <a:srgbClr val="FF5050">
              <a:alpha val="62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34417" y="2144855"/>
            <a:ext cx="1713602" cy="21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4"/>
          <p:cNvSpPr>
            <a:spLocks noChangeArrowheads="1"/>
          </p:cNvSpPr>
          <p:nvPr/>
        </p:nvSpPr>
        <p:spPr bwMode="auto">
          <a:xfrm>
            <a:off x="3592570" y="2521886"/>
            <a:ext cx="4686457" cy="120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7198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谢谢观看！</a:t>
            </a:r>
            <a:endParaRPr lang="zh-CN" altLang="en-US" sz="1799" dirty="0">
              <a:solidFill>
                <a:schemeClr val="bg1"/>
              </a:solidFill>
            </a:endParaRPr>
          </a:p>
        </p:txBody>
      </p:sp>
      <p:sp>
        <p:nvSpPr>
          <p:cNvPr id="3086" name="Text Box 62"/>
          <p:cNvSpPr>
            <a:spLocks noChangeArrowheads="1"/>
          </p:cNvSpPr>
          <p:nvPr/>
        </p:nvSpPr>
        <p:spPr bwMode="auto">
          <a:xfrm>
            <a:off x="4043073" y="4974175"/>
            <a:ext cx="39558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2017</a:t>
            </a:r>
            <a:r>
              <a:rPr lang="zh-CN" altLang="en-US" sz="2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2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2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zh-CN" altLang="en-US" sz="280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</a:t>
            </a:r>
            <a:endParaRPr lang="zh-CN" altLang="en-US" sz="2800" dirty="0"/>
          </a:p>
        </p:txBody>
      </p:sp>
      <p:pic>
        <p:nvPicPr>
          <p:cNvPr id="10" name="图片 9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644" y="167268"/>
            <a:ext cx="745810" cy="71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825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bldLvl="0" autoUpdateAnimBg="0"/>
      <p:bldP spid="30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7"/>
          <p:cNvSpPr>
            <a:spLocks noChangeArrowheads="1"/>
          </p:cNvSpPr>
          <p:nvPr/>
        </p:nvSpPr>
        <p:spPr bwMode="auto">
          <a:xfrm>
            <a:off x="1088742" y="138970"/>
            <a:ext cx="9947859" cy="542784"/>
          </a:xfrm>
          <a:prstGeom prst="rect">
            <a:avLst/>
          </a:prstGeom>
          <a:solidFill>
            <a:srgbClr val="DE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 rot="16200000">
            <a:off x="9601082" y="95325"/>
            <a:ext cx="1196663" cy="1007800"/>
          </a:xfrm>
          <a:custGeom>
            <a:avLst/>
            <a:gdLst>
              <a:gd name="T0" fmla="*/ 0 w 4732299"/>
              <a:gd name="T1" fmla="*/ 0 h 655200"/>
              <a:gd name="T2" fmla="*/ 4732299 w 4732299"/>
              <a:gd name="T3" fmla="*/ 655200 h 655200"/>
            </a:gdLst>
            <a:ahLst/>
            <a:cxnLst/>
            <a:rect l="T0" t="T1" r="T2" b="T3"/>
            <a:pathLst/>
          </a:custGeom>
          <a:solidFill>
            <a:srgbClr val="FFFFFF">
              <a:alpha val="8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 b="1" i="1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9" name="TextBox 28"/>
          <p:cNvSpPr>
            <a:spLocks noChangeArrowheads="1"/>
          </p:cNvSpPr>
          <p:nvPr/>
        </p:nvSpPr>
        <p:spPr bwMode="auto">
          <a:xfrm>
            <a:off x="1515668" y="261176"/>
            <a:ext cx="8102078" cy="33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中国地图出版社五年级信息技术教科书第一单元第一节</a:t>
            </a:r>
          </a:p>
        </p:txBody>
      </p:sp>
      <p:sp>
        <p:nvSpPr>
          <p:cNvPr id="14353" name="直接连接符 16"/>
          <p:cNvSpPr>
            <a:spLocks noChangeShapeType="1"/>
          </p:cNvSpPr>
          <p:nvPr/>
        </p:nvSpPr>
        <p:spPr bwMode="auto">
          <a:xfrm>
            <a:off x="1057000" y="2016493"/>
            <a:ext cx="0" cy="4507326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14354" name="直接连接符 31"/>
          <p:cNvSpPr>
            <a:spLocks noChangeShapeType="1"/>
          </p:cNvSpPr>
          <p:nvPr/>
        </p:nvSpPr>
        <p:spPr bwMode="auto">
          <a:xfrm>
            <a:off x="1057001" y="6523819"/>
            <a:ext cx="1439488" cy="1588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14355" name="矩形 32"/>
          <p:cNvSpPr>
            <a:spLocks noChangeArrowheads="1"/>
          </p:cNvSpPr>
          <p:nvPr/>
        </p:nvSpPr>
        <p:spPr bwMode="auto">
          <a:xfrm>
            <a:off x="409469" y="1740149"/>
            <a:ext cx="647531" cy="4387658"/>
          </a:xfrm>
          <a:prstGeom prst="rect">
            <a:avLst/>
          </a:prstGeom>
          <a:solidFill>
            <a:srgbClr val="CC0000">
              <a:alpha val="6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1088742" y="1197557"/>
            <a:ext cx="10357346" cy="5503417"/>
            <a:chOff x="-34326" y="-203209"/>
            <a:chExt cx="3112007" cy="3576608"/>
          </a:xfrm>
        </p:grpSpPr>
        <p:grpSp>
          <p:nvGrpSpPr>
            <p:cNvPr id="14362" name="Group 26"/>
            <p:cNvGrpSpPr>
              <a:grpSpLocks/>
            </p:cNvGrpSpPr>
            <p:nvPr/>
          </p:nvGrpSpPr>
          <p:grpSpPr bwMode="auto">
            <a:xfrm>
              <a:off x="-34326" y="-203209"/>
              <a:ext cx="3112007" cy="3576608"/>
              <a:chOff x="-34326" y="-203209"/>
              <a:chExt cx="3112007" cy="3576608"/>
            </a:xfrm>
          </p:grpSpPr>
          <p:sp>
            <p:nvSpPr>
              <p:cNvPr id="14363" name="矩形 48"/>
              <p:cNvSpPr>
                <a:spLocks noChangeArrowheads="1"/>
              </p:cNvSpPr>
              <p:nvPr/>
            </p:nvSpPr>
            <p:spPr bwMode="auto">
              <a:xfrm>
                <a:off x="-34326" y="-203209"/>
                <a:ext cx="3112007" cy="3456536"/>
              </a:xfrm>
              <a:prstGeom prst="rect">
                <a:avLst/>
              </a:prstGeom>
              <a:gradFill rotWithShape="1">
                <a:gsLst>
                  <a:gs pos="0">
                    <a:srgbClr val="F9F9F9"/>
                  </a:gs>
                  <a:gs pos="32999">
                    <a:srgbClr val="F9F9F9"/>
                  </a:gs>
                  <a:gs pos="100000">
                    <a:srgbClr val="D7D7D7"/>
                  </a:gs>
                </a:gsLst>
                <a:lin ang="5400000" scaled="1"/>
              </a:gradFill>
              <a:ln w="3175" cap="flat" cmpd="sng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zh-CN" sz="1200" b="1" i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4364" name="椭圆 49"/>
              <p:cNvSpPr>
                <a:spLocks noChangeArrowheads="1"/>
              </p:cNvSpPr>
              <p:nvPr/>
            </p:nvSpPr>
            <p:spPr bwMode="auto">
              <a:xfrm>
                <a:off x="1307725" y="2880472"/>
                <a:ext cx="492927" cy="492927"/>
              </a:xfrm>
              <a:prstGeom prst="ellipse">
                <a:avLst/>
              </a:prstGeom>
              <a:gradFill rotWithShape="1">
                <a:gsLst>
                  <a:gs pos="0">
                    <a:srgbClr val="F9F9F9"/>
                  </a:gs>
                  <a:gs pos="32999">
                    <a:srgbClr val="F9F9F9"/>
                  </a:gs>
                  <a:gs pos="100000">
                    <a:srgbClr val="D7D7D7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zh-CN" sz="2399" b="1" i="1">
                  <a:solidFill>
                    <a:srgbClr val="4D4D4D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365" name="任意多边形 47"/>
            <p:cNvSpPr>
              <a:spLocks noChangeArrowheads="1"/>
            </p:cNvSpPr>
            <p:nvPr/>
          </p:nvSpPr>
          <p:spPr bwMode="auto">
            <a:xfrm>
              <a:off x="1400346" y="3000904"/>
              <a:ext cx="308052" cy="252423"/>
            </a:xfrm>
            <a:custGeom>
              <a:avLst/>
              <a:gdLst>
                <a:gd name="T0" fmla="*/ 32106 w 338138"/>
                <a:gd name="T1" fmla="*/ 140766 h 276961"/>
                <a:gd name="T2" fmla="*/ 0 w 338138"/>
                <a:gd name="T3" fmla="*/ 172186 h 276961"/>
                <a:gd name="T4" fmla="*/ 123825 w 338138"/>
                <a:gd name="T5" fmla="*/ 276961 h 276961"/>
                <a:gd name="T6" fmla="*/ 338138 w 338138"/>
                <a:gd name="T7" fmla="*/ 26930 h 276961"/>
                <a:gd name="T8" fmla="*/ 302506 w 338138"/>
                <a:gd name="T9" fmla="*/ 0 h 276961"/>
                <a:gd name="T10" fmla="*/ 117092 w 338138"/>
                <a:gd name="T11" fmla="*/ 214811 h 276961"/>
                <a:gd name="T12" fmla="*/ 32106 w 338138"/>
                <a:gd name="T13" fmla="*/ 140766 h 2769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8138"/>
                <a:gd name="T22" fmla="*/ 0 h 276961"/>
                <a:gd name="T23" fmla="*/ 338138 w 338138"/>
                <a:gd name="T24" fmla="*/ 276961 h 2769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/>
            </a:cu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4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78363" y="5239265"/>
            <a:ext cx="1613637" cy="16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797" y="1062993"/>
            <a:ext cx="6954378" cy="5215784"/>
          </a:xfrm>
          <a:prstGeom prst="rect">
            <a:avLst/>
          </a:prstGeom>
        </p:spPr>
      </p:pic>
      <p:pic>
        <p:nvPicPr>
          <p:cNvPr id="19" name="图片 18" descr="校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829" y="78058"/>
            <a:ext cx="745810" cy="71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494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7"/>
          <p:cNvSpPr>
            <a:spLocks noChangeArrowheads="1"/>
          </p:cNvSpPr>
          <p:nvPr/>
        </p:nvSpPr>
        <p:spPr bwMode="auto">
          <a:xfrm>
            <a:off x="1088742" y="138970"/>
            <a:ext cx="9947859" cy="542784"/>
          </a:xfrm>
          <a:prstGeom prst="rect">
            <a:avLst/>
          </a:prstGeom>
          <a:solidFill>
            <a:srgbClr val="DE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 rot="16200000">
            <a:off x="9601082" y="95325"/>
            <a:ext cx="1196663" cy="1007800"/>
          </a:xfrm>
          <a:custGeom>
            <a:avLst/>
            <a:gdLst>
              <a:gd name="T0" fmla="*/ 0 w 4732299"/>
              <a:gd name="T1" fmla="*/ 0 h 655200"/>
              <a:gd name="T2" fmla="*/ 4732299 w 4732299"/>
              <a:gd name="T3" fmla="*/ 655200 h 655200"/>
            </a:gdLst>
            <a:ahLst/>
            <a:cxnLst/>
            <a:rect l="T0" t="T1" r="T2" b="T3"/>
            <a:pathLst/>
          </a:custGeom>
          <a:solidFill>
            <a:srgbClr val="FFFFFF">
              <a:alpha val="8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 b="1" i="1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9" name="TextBox 28"/>
          <p:cNvSpPr>
            <a:spLocks noChangeArrowheads="1"/>
          </p:cNvSpPr>
          <p:nvPr/>
        </p:nvSpPr>
        <p:spPr bwMode="auto">
          <a:xfrm>
            <a:off x="1515668" y="261176"/>
            <a:ext cx="8102078" cy="33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中国地图出版社五年级信息技术教科书第一单元第一节</a:t>
            </a:r>
          </a:p>
        </p:txBody>
      </p:sp>
      <p:sp>
        <p:nvSpPr>
          <p:cNvPr id="14353" name="直接连接符 16"/>
          <p:cNvSpPr>
            <a:spLocks noChangeShapeType="1"/>
          </p:cNvSpPr>
          <p:nvPr/>
        </p:nvSpPr>
        <p:spPr bwMode="auto">
          <a:xfrm>
            <a:off x="1057000" y="2016493"/>
            <a:ext cx="0" cy="4507326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14354" name="直接连接符 31"/>
          <p:cNvSpPr>
            <a:spLocks noChangeShapeType="1"/>
          </p:cNvSpPr>
          <p:nvPr/>
        </p:nvSpPr>
        <p:spPr bwMode="auto">
          <a:xfrm>
            <a:off x="1057001" y="6523819"/>
            <a:ext cx="1439488" cy="1588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14355" name="矩形 32"/>
          <p:cNvSpPr>
            <a:spLocks noChangeArrowheads="1"/>
          </p:cNvSpPr>
          <p:nvPr/>
        </p:nvSpPr>
        <p:spPr bwMode="auto">
          <a:xfrm>
            <a:off x="409469" y="1740149"/>
            <a:ext cx="647531" cy="4387658"/>
          </a:xfrm>
          <a:prstGeom prst="rect">
            <a:avLst/>
          </a:prstGeom>
          <a:solidFill>
            <a:srgbClr val="CC0000">
              <a:alpha val="6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088742" y="1197557"/>
            <a:ext cx="10357346" cy="5503417"/>
            <a:chOff x="-34326" y="-203209"/>
            <a:chExt cx="3112007" cy="3576608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-34326" y="-203209"/>
              <a:ext cx="3112007" cy="3576608"/>
              <a:chOff x="-34326" y="-203209"/>
              <a:chExt cx="3112007" cy="3576608"/>
            </a:xfrm>
          </p:grpSpPr>
          <p:sp>
            <p:nvSpPr>
              <p:cNvPr id="14363" name="矩形 48"/>
              <p:cNvSpPr>
                <a:spLocks noChangeArrowheads="1"/>
              </p:cNvSpPr>
              <p:nvPr/>
            </p:nvSpPr>
            <p:spPr bwMode="auto">
              <a:xfrm>
                <a:off x="-34326" y="-203209"/>
                <a:ext cx="3112007" cy="3456536"/>
              </a:xfrm>
              <a:prstGeom prst="rect">
                <a:avLst/>
              </a:prstGeom>
              <a:gradFill rotWithShape="1">
                <a:gsLst>
                  <a:gs pos="0">
                    <a:srgbClr val="F9F9F9"/>
                  </a:gs>
                  <a:gs pos="32999">
                    <a:srgbClr val="F9F9F9"/>
                  </a:gs>
                  <a:gs pos="100000">
                    <a:srgbClr val="D7D7D7"/>
                  </a:gs>
                </a:gsLst>
                <a:lin ang="5400000" scaled="1"/>
              </a:gradFill>
              <a:ln w="3175" cap="flat" cmpd="sng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zh-CN" sz="1200" b="1" i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4364" name="椭圆 49"/>
              <p:cNvSpPr>
                <a:spLocks noChangeArrowheads="1"/>
              </p:cNvSpPr>
              <p:nvPr/>
            </p:nvSpPr>
            <p:spPr bwMode="auto">
              <a:xfrm>
                <a:off x="1307725" y="2880472"/>
                <a:ext cx="492927" cy="492927"/>
              </a:xfrm>
              <a:prstGeom prst="ellipse">
                <a:avLst/>
              </a:prstGeom>
              <a:gradFill rotWithShape="1">
                <a:gsLst>
                  <a:gs pos="0">
                    <a:srgbClr val="F9F9F9"/>
                  </a:gs>
                  <a:gs pos="32999">
                    <a:srgbClr val="F9F9F9"/>
                  </a:gs>
                  <a:gs pos="100000">
                    <a:srgbClr val="D7D7D7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zh-CN" sz="2399" b="1" i="1">
                  <a:solidFill>
                    <a:srgbClr val="4D4D4D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365" name="任意多边形 47"/>
            <p:cNvSpPr>
              <a:spLocks noChangeArrowheads="1"/>
            </p:cNvSpPr>
            <p:nvPr/>
          </p:nvSpPr>
          <p:spPr bwMode="auto">
            <a:xfrm>
              <a:off x="1400346" y="3000904"/>
              <a:ext cx="308052" cy="252423"/>
            </a:xfrm>
            <a:custGeom>
              <a:avLst/>
              <a:gdLst>
                <a:gd name="T0" fmla="*/ 32106 w 338138"/>
                <a:gd name="T1" fmla="*/ 140766 h 276961"/>
                <a:gd name="T2" fmla="*/ 0 w 338138"/>
                <a:gd name="T3" fmla="*/ 172186 h 276961"/>
                <a:gd name="T4" fmla="*/ 123825 w 338138"/>
                <a:gd name="T5" fmla="*/ 276961 h 276961"/>
                <a:gd name="T6" fmla="*/ 338138 w 338138"/>
                <a:gd name="T7" fmla="*/ 26930 h 276961"/>
                <a:gd name="T8" fmla="*/ 302506 w 338138"/>
                <a:gd name="T9" fmla="*/ 0 h 276961"/>
                <a:gd name="T10" fmla="*/ 117092 w 338138"/>
                <a:gd name="T11" fmla="*/ 214811 h 276961"/>
                <a:gd name="T12" fmla="*/ 32106 w 338138"/>
                <a:gd name="T13" fmla="*/ 140766 h 2769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8138"/>
                <a:gd name="T22" fmla="*/ 0 h 276961"/>
                <a:gd name="T23" fmla="*/ 338138 w 338138"/>
                <a:gd name="T24" fmla="*/ 276961 h 2769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/>
            </a:cu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4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78363" y="5239265"/>
            <a:ext cx="1613637" cy="16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28"/>
          <p:cNvSpPr>
            <a:spLocks noChangeArrowheads="1"/>
          </p:cNvSpPr>
          <p:nvPr/>
        </p:nvSpPr>
        <p:spPr bwMode="auto">
          <a:xfrm>
            <a:off x="392257" y="2031192"/>
            <a:ext cx="54643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各部分功能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20" name="图片 19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829" y="78058"/>
            <a:ext cx="745810" cy="71367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440557" y="2722163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 smtClean="0"/>
              <a:t>颜色传感器</a:t>
            </a:r>
            <a:endParaRPr lang="en-US" altLang="zh-CN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656" y="2563929"/>
            <a:ext cx="857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2330997" y="406337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 smtClean="0"/>
              <a:t>超声波传感器</a:t>
            </a:r>
            <a:endParaRPr lang="en-US" altLang="zh-CN" sz="2000" b="1" dirty="0" smtClean="0"/>
          </a:p>
        </p:txBody>
      </p:sp>
      <p:sp>
        <p:nvSpPr>
          <p:cNvPr id="22" name="矩形 21"/>
          <p:cNvSpPr/>
          <p:nvPr/>
        </p:nvSpPr>
        <p:spPr>
          <a:xfrm>
            <a:off x="2587758" y="5393722"/>
            <a:ext cx="870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 smtClean="0"/>
              <a:t>电</a:t>
            </a:r>
            <a:r>
              <a:rPr lang="en-US" altLang="zh-CN" sz="2000" b="1" dirty="0" smtClean="0"/>
              <a:t>   </a:t>
            </a:r>
            <a:r>
              <a:rPr lang="zh-CN" altLang="zh-CN" sz="2000" b="1" dirty="0" smtClean="0"/>
              <a:t>机</a:t>
            </a:r>
            <a:endParaRPr lang="zh-CN" alt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07" y="3856219"/>
            <a:ext cx="993735" cy="77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5378" y="4783866"/>
            <a:ext cx="1222422" cy="69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6734" y="5529140"/>
            <a:ext cx="914408" cy="7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箭头连接符 25"/>
          <p:cNvCxnSpPr/>
          <p:nvPr/>
        </p:nvCxnSpPr>
        <p:spPr>
          <a:xfrm flipV="1">
            <a:off x="5151853" y="2943902"/>
            <a:ext cx="1583473" cy="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5315404" y="4259747"/>
            <a:ext cx="1431074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5438068" y="5159285"/>
            <a:ext cx="1252654" cy="371707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5426917" y="5675958"/>
            <a:ext cx="1241503" cy="42002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7086899" y="2696144"/>
            <a:ext cx="32816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观察魔方六个面的颜色位置</a:t>
            </a:r>
            <a:endParaRPr lang="en-US" altLang="zh-CN" sz="2000" b="1" dirty="0" smtClean="0"/>
          </a:p>
        </p:txBody>
      </p:sp>
      <p:sp>
        <p:nvSpPr>
          <p:cNvPr id="37" name="矩形 36"/>
          <p:cNvSpPr/>
          <p:nvPr/>
        </p:nvSpPr>
        <p:spPr>
          <a:xfrm>
            <a:off x="7038577" y="4052877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探测是否有魔方存在</a:t>
            </a:r>
            <a:endParaRPr lang="en-US" altLang="zh-CN" sz="2000" b="1" dirty="0" smtClean="0"/>
          </a:p>
        </p:txBody>
      </p:sp>
      <p:sp>
        <p:nvSpPr>
          <p:cNvPr id="38" name="矩形 37"/>
          <p:cNvSpPr/>
          <p:nvPr/>
        </p:nvSpPr>
        <p:spPr>
          <a:xfrm>
            <a:off x="7135221" y="5387312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转动魔方完成任务</a:t>
            </a:r>
            <a:endParaRPr lang="en-US" altLang="zh-CN" sz="20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33825" y="1533525"/>
            <a:ext cx="946785" cy="69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矩形 30"/>
          <p:cNvSpPr/>
          <p:nvPr/>
        </p:nvSpPr>
        <p:spPr>
          <a:xfrm>
            <a:off x="2444367" y="1651553"/>
            <a:ext cx="1475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核心控制器</a:t>
            </a:r>
            <a:endParaRPr lang="en-US" altLang="zh-CN" sz="2000" b="1" dirty="0" smtClean="0"/>
          </a:p>
        </p:txBody>
      </p:sp>
      <p:cxnSp>
        <p:nvCxnSpPr>
          <p:cNvPr id="32" name="直接箭头连接符 31"/>
          <p:cNvCxnSpPr/>
          <p:nvPr/>
        </p:nvCxnSpPr>
        <p:spPr>
          <a:xfrm flipV="1">
            <a:off x="5087083" y="1884722"/>
            <a:ext cx="1583473" cy="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7044989" y="1659824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/>
              <a:t>控</a:t>
            </a:r>
            <a:r>
              <a:rPr lang="zh-CN" altLang="en-US" sz="2000" b="1" dirty="0" smtClean="0"/>
              <a:t>制机</a:t>
            </a:r>
            <a:r>
              <a:rPr lang="zh-CN" altLang="en-US" sz="2000" b="1" dirty="0" smtClean="0"/>
              <a:t>器人的动作</a:t>
            </a:r>
            <a:endParaRPr lang="en-US" altLang="zh-CN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88732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35" grpId="0"/>
      <p:bldP spid="37" grpId="0"/>
      <p:bldP spid="38" grpId="0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7"/>
          <p:cNvSpPr>
            <a:spLocks noChangeArrowheads="1"/>
          </p:cNvSpPr>
          <p:nvPr/>
        </p:nvSpPr>
        <p:spPr bwMode="auto">
          <a:xfrm>
            <a:off x="1088742" y="138970"/>
            <a:ext cx="9947859" cy="542784"/>
          </a:xfrm>
          <a:prstGeom prst="rect">
            <a:avLst/>
          </a:prstGeom>
          <a:solidFill>
            <a:srgbClr val="DE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 rot="16200000">
            <a:off x="9601082" y="95325"/>
            <a:ext cx="1196663" cy="1007800"/>
          </a:xfrm>
          <a:custGeom>
            <a:avLst/>
            <a:gdLst>
              <a:gd name="T0" fmla="*/ 0 w 4732299"/>
              <a:gd name="T1" fmla="*/ 0 h 655200"/>
              <a:gd name="T2" fmla="*/ 4732299 w 4732299"/>
              <a:gd name="T3" fmla="*/ 655200 h 655200"/>
            </a:gdLst>
            <a:ahLst/>
            <a:cxnLst/>
            <a:rect l="T0" t="T1" r="T2" b="T3"/>
            <a:pathLst/>
          </a:custGeom>
          <a:solidFill>
            <a:srgbClr val="FFFFFF">
              <a:alpha val="8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 b="1" i="1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9" name="TextBox 28"/>
          <p:cNvSpPr>
            <a:spLocks noChangeArrowheads="1"/>
          </p:cNvSpPr>
          <p:nvPr/>
        </p:nvSpPr>
        <p:spPr bwMode="auto">
          <a:xfrm>
            <a:off x="1515668" y="261176"/>
            <a:ext cx="8102078" cy="33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中国地图出版社五年级信息技术教科书第一单元第一节</a:t>
            </a:r>
          </a:p>
        </p:txBody>
      </p:sp>
      <p:sp>
        <p:nvSpPr>
          <p:cNvPr id="14353" name="直接连接符 16"/>
          <p:cNvSpPr>
            <a:spLocks noChangeShapeType="1"/>
          </p:cNvSpPr>
          <p:nvPr/>
        </p:nvSpPr>
        <p:spPr bwMode="auto">
          <a:xfrm>
            <a:off x="1057000" y="2016493"/>
            <a:ext cx="0" cy="4507326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14354" name="直接连接符 31"/>
          <p:cNvSpPr>
            <a:spLocks noChangeShapeType="1"/>
          </p:cNvSpPr>
          <p:nvPr/>
        </p:nvSpPr>
        <p:spPr bwMode="auto">
          <a:xfrm>
            <a:off x="1057001" y="6523819"/>
            <a:ext cx="1439488" cy="1588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14355" name="矩形 32"/>
          <p:cNvSpPr>
            <a:spLocks noChangeArrowheads="1"/>
          </p:cNvSpPr>
          <p:nvPr/>
        </p:nvSpPr>
        <p:spPr bwMode="auto">
          <a:xfrm>
            <a:off x="409469" y="1740149"/>
            <a:ext cx="647531" cy="4387658"/>
          </a:xfrm>
          <a:prstGeom prst="rect">
            <a:avLst/>
          </a:prstGeom>
          <a:solidFill>
            <a:srgbClr val="CC0000">
              <a:alpha val="6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1088742" y="1197557"/>
            <a:ext cx="10357346" cy="5503417"/>
            <a:chOff x="-34326" y="-203209"/>
            <a:chExt cx="3112007" cy="3576608"/>
          </a:xfrm>
        </p:grpSpPr>
        <p:grpSp>
          <p:nvGrpSpPr>
            <p:cNvPr id="14362" name="Group 26"/>
            <p:cNvGrpSpPr>
              <a:grpSpLocks/>
            </p:cNvGrpSpPr>
            <p:nvPr/>
          </p:nvGrpSpPr>
          <p:grpSpPr bwMode="auto">
            <a:xfrm>
              <a:off x="-34326" y="-203209"/>
              <a:ext cx="3112007" cy="3576608"/>
              <a:chOff x="-34326" y="-203209"/>
              <a:chExt cx="3112007" cy="3576608"/>
            </a:xfrm>
          </p:grpSpPr>
          <p:sp>
            <p:nvSpPr>
              <p:cNvPr id="14363" name="矩形 48"/>
              <p:cNvSpPr>
                <a:spLocks noChangeArrowheads="1"/>
              </p:cNvSpPr>
              <p:nvPr/>
            </p:nvSpPr>
            <p:spPr bwMode="auto">
              <a:xfrm>
                <a:off x="-34326" y="-203209"/>
                <a:ext cx="3112007" cy="3456536"/>
              </a:xfrm>
              <a:prstGeom prst="rect">
                <a:avLst/>
              </a:prstGeom>
              <a:gradFill rotWithShape="1">
                <a:gsLst>
                  <a:gs pos="0">
                    <a:srgbClr val="F9F9F9"/>
                  </a:gs>
                  <a:gs pos="32999">
                    <a:srgbClr val="F9F9F9"/>
                  </a:gs>
                  <a:gs pos="100000">
                    <a:srgbClr val="D7D7D7"/>
                  </a:gs>
                </a:gsLst>
                <a:lin ang="5400000" scaled="1"/>
              </a:gradFill>
              <a:ln w="3175" cap="flat" cmpd="sng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zh-CN" sz="1200" b="1" i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4364" name="椭圆 49"/>
              <p:cNvSpPr>
                <a:spLocks noChangeArrowheads="1"/>
              </p:cNvSpPr>
              <p:nvPr/>
            </p:nvSpPr>
            <p:spPr bwMode="auto">
              <a:xfrm>
                <a:off x="1307725" y="2880472"/>
                <a:ext cx="492927" cy="492927"/>
              </a:xfrm>
              <a:prstGeom prst="ellipse">
                <a:avLst/>
              </a:prstGeom>
              <a:gradFill rotWithShape="1">
                <a:gsLst>
                  <a:gs pos="0">
                    <a:srgbClr val="F9F9F9"/>
                  </a:gs>
                  <a:gs pos="32999">
                    <a:srgbClr val="F9F9F9"/>
                  </a:gs>
                  <a:gs pos="100000">
                    <a:srgbClr val="D7D7D7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zh-CN" sz="2399" b="1" i="1">
                  <a:solidFill>
                    <a:srgbClr val="4D4D4D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365" name="任意多边形 47"/>
            <p:cNvSpPr>
              <a:spLocks noChangeArrowheads="1"/>
            </p:cNvSpPr>
            <p:nvPr/>
          </p:nvSpPr>
          <p:spPr bwMode="auto">
            <a:xfrm>
              <a:off x="1400346" y="3000904"/>
              <a:ext cx="308052" cy="252423"/>
            </a:xfrm>
            <a:custGeom>
              <a:avLst/>
              <a:gdLst>
                <a:gd name="T0" fmla="*/ 32106 w 338138"/>
                <a:gd name="T1" fmla="*/ 140766 h 276961"/>
                <a:gd name="T2" fmla="*/ 0 w 338138"/>
                <a:gd name="T3" fmla="*/ 172186 h 276961"/>
                <a:gd name="T4" fmla="*/ 123825 w 338138"/>
                <a:gd name="T5" fmla="*/ 276961 h 276961"/>
                <a:gd name="T6" fmla="*/ 338138 w 338138"/>
                <a:gd name="T7" fmla="*/ 26930 h 276961"/>
                <a:gd name="T8" fmla="*/ 302506 w 338138"/>
                <a:gd name="T9" fmla="*/ 0 h 276961"/>
                <a:gd name="T10" fmla="*/ 117092 w 338138"/>
                <a:gd name="T11" fmla="*/ 214811 h 276961"/>
                <a:gd name="T12" fmla="*/ 32106 w 338138"/>
                <a:gd name="T13" fmla="*/ 140766 h 2769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8138"/>
                <a:gd name="T22" fmla="*/ 0 h 276961"/>
                <a:gd name="T23" fmla="*/ 338138 w 338138"/>
                <a:gd name="T24" fmla="*/ 276961 h 2769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/>
            </a:cu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4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78363" y="5239265"/>
            <a:ext cx="1613637" cy="16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28"/>
          <p:cNvSpPr>
            <a:spLocks noChangeArrowheads="1"/>
          </p:cNvSpPr>
          <p:nvPr/>
        </p:nvSpPr>
        <p:spPr bwMode="auto">
          <a:xfrm>
            <a:off x="392257" y="2031192"/>
            <a:ext cx="54643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硬件的分类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58833" y="1867227"/>
            <a:ext cx="7607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870" algn="just">
              <a:spcAft>
                <a:spcPts val="0"/>
              </a:spcAft>
            </a:pPr>
            <a:r>
              <a:rPr lang="zh-CN" altLang="en-US" sz="2800" b="1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硬件：凡事能够看得见摸得到的设备都是计算机的硬件。</a:t>
            </a:r>
            <a:endParaRPr lang="zh-CN" altLang="en-US" sz="2800" b="1" kern="1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14184" y="3316194"/>
            <a:ext cx="9088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870" algn="just">
              <a:spcAft>
                <a:spcPts val="0"/>
              </a:spcAft>
            </a:pPr>
            <a:r>
              <a:rPr lang="zh-CN" altLang="en-US" sz="2800" b="1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    说一说我们生活中还有哪些计算机的硬件。</a:t>
            </a:r>
            <a:endParaRPr lang="zh-CN" altLang="en-US" sz="2800" b="1" kern="1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</p:txBody>
      </p:sp>
      <p:pic>
        <p:nvPicPr>
          <p:cNvPr id="19" name="图片 18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829" y="78058"/>
            <a:ext cx="745810" cy="71367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322" y="4483604"/>
            <a:ext cx="5959165" cy="131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76126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7"/>
          <p:cNvSpPr>
            <a:spLocks noChangeArrowheads="1"/>
          </p:cNvSpPr>
          <p:nvPr/>
        </p:nvSpPr>
        <p:spPr bwMode="auto">
          <a:xfrm>
            <a:off x="1088742" y="138970"/>
            <a:ext cx="9947859" cy="542784"/>
          </a:xfrm>
          <a:prstGeom prst="rect">
            <a:avLst/>
          </a:prstGeom>
          <a:solidFill>
            <a:srgbClr val="DE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 rot="16200000">
            <a:off x="9601082" y="95325"/>
            <a:ext cx="1196663" cy="1007800"/>
          </a:xfrm>
          <a:custGeom>
            <a:avLst/>
            <a:gdLst>
              <a:gd name="T0" fmla="*/ 0 w 4732299"/>
              <a:gd name="T1" fmla="*/ 0 h 655200"/>
              <a:gd name="T2" fmla="*/ 4732299 w 4732299"/>
              <a:gd name="T3" fmla="*/ 655200 h 655200"/>
            </a:gdLst>
            <a:ahLst/>
            <a:cxnLst/>
            <a:rect l="T0" t="T1" r="T2" b="T3"/>
            <a:pathLst/>
          </a:custGeom>
          <a:solidFill>
            <a:srgbClr val="FFFFFF">
              <a:alpha val="8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 b="1" i="1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9" name="TextBox 28"/>
          <p:cNvSpPr>
            <a:spLocks noChangeArrowheads="1"/>
          </p:cNvSpPr>
          <p:nvPr/>
        </p:nvSpPr>
        <p:spPr bwMode="auto">
          <a:xfrm>
            <a:off x="1515668" y="261176"/>
            <a:ext cx="8102078" cy="33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中国地图出版社五年级信息技术教科书第一单元第一节</a:t>
            </a:r>
          </a:p>
        </p:txBody>
      </p:sp>
      <p:sp>
        <p:nvSpPr>
          <p:cNvPr id="14353" name="直接连接符 16"/>
          <p:cNvSpPr>
            <a:spLocks noChangeShapeType="1"/>
          </p:cNvSpPr>
          <p:nvPr/>
        </p:nvSpPr>
        <p:spPr bwMode="auto">
          <a:xfrm>
            <a:off x="1057000" y="2016493"/>
            <a:ext cx="0" cy="4507326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14354" name="直接连接符 31"/>
          <p:cNvSpPr>
            <a:spLocks noChangeShapeType="1"/>
          </p:cNvSpPr>
          <p:nvPr/>
        </p:nvSpPr>
        <p:spPr bwMode="auto">
          <a:xfrm>
            <a:off x="1057001" y="6523819"/>
            <a:ext cx="1439488" cy="1588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14355" name="矩形 32"/>
          <p:cNvSpPr>
            <a:spLocks noChangeArrowheads="1"/>
          </p:cNvSpPr>
          <p:nvPr/>
        </p:nvSpPr>
        <p:spPr bwMode="auto">
          <a:xfrm>
            <a:off x="409469" y="1740149"/>
            <a:ext cx="647531" cy="4387658"/>
          </a:xfrm>
          <a:prstGeom prst="rect">
            <a:avLst/>
          </a:prstGeom>
          <a:solidFill>
            <a:srgbClr val="CC0000">
              <a:alpha val="6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1044138" y="1354583"/>
            <a:ext cx="10357346" cy="5503417"/>
            <a:chOff x="-34326" y="-203209"/>
            <a:chExt cx="3112007" cy="3576608"/>
          </a:xfrm>
        </p:grpSpPr>
        <p:grpSp>
          <p:nvGrpSpPr>
            <p:cNvPr id="14362" name="Group 26"/>
            <p:cNvGrpSpPr>
              <a:grpSpLocks/>
            </p:cNvGrpSpPr>
            <p:nvPr/>
          </p:nvGrpSpPr>
          <p:grpSpPr bwMode="auto">
            <a:xfrm>
              <a:off x="-34326" y="-203209"/>
              <a:ext cx="3112007" cy="3576608"/>
              <a:chOff x="-34326" y="-203209"/>
              <a:chExt cx="3112007" cy="3576608"/>
            </a:xfrm>
          </p:grpSpPr>
          <p:sp>
            <p:nvSpPr>
              <p:cNvPr id="14363" name="矩形 48"/>
              <p:cNvSpPr>
                <a:spLocks noChangeArrowheads="1"/>
              </p:cNvSpPr>
              <p:nvPr/>
            </p:nvSpPr>
            <p:spPr bwMode="auto">
              <a:xfrm>
                <a:off x="-34326" y="-203209"/>
                <a:ext cx="3112007" cy="3456536"/>
              </a:xfrm>
              <a:prstGeom prst="rect">
                <a:avLst/>
              </a:prstGeom>
              <a:gradFill rotWithShape="1">
                <a:gsLst>
                  <a:gs pos="0">
                    <a:srgbClr val="F9F9F9"/>
                  </a:gs>
                  <a:gs pos="32999">
                    <a:srgbClr val="F9F9F9"/>
                  </a:gs>
                  <a:gs pos="100000">
                    <a:srgbClr val="D7D7D7"/>
                  </a:gs>
                </a:gsLst>
                <a:lin ang="5400000" scaled="1"/>
              </a:gradFill>
              <a:ln w="3175" cap="flat" cmpd="sng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zh-CN" sz="1200" b="1" i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4364" name="椭圆 49"/>
              <p:cNvSpPr>
                <a:spLocks noChangeArrowheads="1"/>
              </p:cNvSpPr>
              <p:nvPr/>
            </p:nvSpPr>
            <p:spPr bwMode="auto">
              <a:xfrm>
                <a:off x="1307725" y="2880472"/>
                <a:ext cx="492927" cy="492927"/>
              </a:xfrm>
              <a:prstGeom prst="ellipse">
                <a:avLst/>
              </a:prstGeom>
              <a:gradFill rotWithShape="1">
                <a:gsLst>
                  <a:gs pos="0">
                    <a:srgbClr val="F9F9F9"/>
                  </a:gs>
                  <a:gs pos="32999">
                    <a:srgbClr val="F9F9F9"/>
                  </a:gs>
                  <a:gs pos="100000">
                    <a:srgbClr val="D7D7D7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zh-CN" sz="2399" b="1" i="1">
                  <a:solidFill>
                    <a:srgbClr val="4D4D4D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365" name="任意多边形 47"/>
            <p:cNvSpPr>
              <a:spLocks noChangeArrowheads="1"/>
            </p:cNvSpPr>
            <p:nvPr/>
          </p:nvSpPr>
          <p:spPr bwMode="auto">
            <a:xfrm>
              <a:off x="1400346" y="3000904"/>
              <a:ext cx="308052" cy="252423"/>
            </a:xfrm>
            <a:custGeom>
              <a:avLst/>
              <a:gdLst>
                <a:gd name="T0" fmla="*/ 32106 w 338138"/>
                <a:gd name="T1" fmla="*/ 140766 h 276961"/>
                <a:gd name="T2" fmla="*/ 0 w 338138"/>
                <a:gd name="T3" fmla="*/ 172186 h 276961"/>
                <a:gd name="T4" fmla="*/ 123825 w 338138"/>
                <a:gd name="T5" fmla="*/ 276961 h 276961"/>
                <a:gd name="T6" fmla="*/ 338138 w 338138"/>
                <a:gd name="T7" fmla="*/ 26930 h 276961"/>
                <a:gd name="T8" fmla="*/ 302506 w 338138"/>
                <a:gd name="T9" fmla="*/ 0 h 276961"/>
                <a:gd name="T10" fmla="*/ 117092 w 338138"/>
                <a:gd name="T11" fmla="*/ 214811 h 276961"/>
                <a:gd name="T12" fmla="*/ 32106 w 338138"/>
                <a:gd name="T13" fmla="*/ 140766 h 2769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8138"/>
                <a:gd name="T22" fmla="*/ 0 h 276961"/>
                <a:gd name="T23" fmla="*/ 338138 w 338138"/>
                <a:gd name="T24" fmla="*/ 276961 h 2769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/>
            </a:cu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4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78363" y="5239265"/>
            <a:ext cx="1613637" cy="16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28"/>
          <p:cNvSpPr>
            <a:spLocks noChangeArrowheads="1"/>
          </p:cNvSpPr>
          <p:nvPr/>
        </p:nvSpPr>
        <p:spPr bwMode="auto">
          <a:xfrm>
            <a:off x="392257" y="2031192"/>
            <a:ext cx="54643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软件的分类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67805" y="1578955"/>
            <a:ext cx="8180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870" algn="just">
              <a:spcAft>
                <a:spcPts val="0"/>
              </a:spcAft>
            </a:pPr>
            <a:r>
              <a:rPr lang="zh-CN" altLang="en-US" sz="2800" b="1" kern="100" dirty="0" smtClean="0">
                <a:latin typeface="Times New Roman" panose="02020603050405020304" pitchFamily="18" charset="0"/>
                <a:ea typeface="仿宋" panose="02010609060101010101" pitchFamily="49" charset="-122"/>
              </a:rPr>
              <a:t>软件：为了管理和使用硬件设备而编制的程序。</a:t>
            </a:r>
            <a:endParaRPr lang="zh-CN" altLang="zh-CN" sz="2800" kern="100" dirty="0"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64838" y="5175190"/>
            <a:ext cx="7979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870" algn="just">
              <a:spcAft>
                <a:spcPts val="0"/>
              </a:spcAft>
            </a:pPr>
            <a:r>
              <a:rPr lang="zh-CN" altLang="en-US" sz="2800" b="1" kern="100" dirty="0" smtClean="0">
                <a:latin typeface="Times New Roman" panose="02020603050405020304" pitchFamily="18" charset="0"/>
              </a:rPr>
              <a:t>系统软件：</a:t>
            </a:r>
            <a:r>
              <a:rPr lang="zh-CN" altLang="zh-CN" sz="2800" dirty="0" smtClean="0"/>
              <a:t>控制和协调计算机的软硬件，是计算机的灵魂。</a:t>
            </a:r>
            <a:endParaRPr lang="zh-CN" altLang="zh-CN" sz="2800" b="1" kern="100" dirty="0">
              <a:latin typeface="Times New Roman" panose="02020603050405020304" pitchFamily="18" charset="0"/>
            </a:endParaRPr>
          </a:p>
        </p:txBody>
      </p:sp>
      <p:pic>
        <p:nvPicPr>
          <p:cNvPr id="19" name="图片 18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829" y="78058"/>
            <a:ext cx="745810" cy="7136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9983" y="2651040"/>
            <a:ext cx="8119633" cy="178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4834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7"/>
          <p:cNvSpPr>
            <a:spLocks noChangeArrowheads="1"/>
          </p:cNvSpPr>
          <p:nvPr/>
        </p:nvSpPr>
        <p:spPr bwMode="auto">
          <a:xfrm>
            <a:off x="1088742" y="138970"/>
            <a:ext cx="9947859" cy="542784"/>
          </a:xfrm>
          <a:prstGeom prst="rect">
            <a:avLst/>
          </a:prstGeom>
          <a:solidFill>
            <a:srgbClr val="DE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 rot="16200000">
            <a:off x="9601082" y="95325"/>
            <a:ext cx="1196663" cy="1007800"/>
          </a:xfrm>
          <a:custGeom>
            <a:avLst/>
            <a:gdLst>
              <a:gd name="T0" fmla="*/ 0 w 4732299"/>
              <a:gd name="T1" fmla="*/ 0 h 655200"/>
              <a:gd name="T2" fmla="*/ 4732299 w 4732299"/>
              <a:gd name="T3" fmla="*/ 655200 h 655200"/>
            </a:gdLst>
            <a:ahLst/>
            <a:cxnLst/>
            <a:rect l="T0" t="T1" r="T2" b="T3"/>
            <a:pathLst/>
          </a:custGeom>
          <a:solidFill>
            <a:srgbClr val="FFFFFF">
              <a:alpha val="8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 b="1" i="1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9" name="TextBox 28"/>
          <p:cNvSpPr>
            <a:spLocks noChangeArrowheads="1"/>
          </p:cNvSpPr>
          <p:nvPr/>
        </p:nvSpPr>
        <p:spPr bwMode="auto">
          <a:xfrm>
            <a:off x="1515668" y="261176"/>
            <a:ext cx="8102078" cy="33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中国地图出版社五年级信息技术教科书第一单元第一节</a:t>
            </a:r>
          </a:p>
        </p:txBody>
      </p:sp>
      <p:sp>
        <p:nvSpPr>
          <p:cNvPr id="14353" name="直接连接符 16"/>
          <p:cNvSpPr>
            <a:spLocks noChangeShapeType="1"/>
          </p:cNvSpPr>
          <p:nvPr/>
        </p:nvSpPr>
        <p:spPr bwMode="auto">
          <a:xfrm>
            <a:off x="1057000" y="2016493"/>
            <a:ext cx="0" cy="4507326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14354" name="直接连接符 31"/>
          <p:cNvSpPr>
            <a:spLocks noChangeShapeType="1"/>
          </p:cNvSpPr>
          <p:nvPr/>
        </p:nvSpPr>
        <p:spPr bwMode="auto">
          <a:xfrm>
            <a:off x="1057001" y="6523819"/>
            <a:ext cx="1439488" cy="1588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14355" name="矩形 32"/>
          <p:cNvSpPr>
            <a:spLocks noChangeArrowheads="1"/>
          </p:cNvSpPr>
          <p:nvPr/>
        </p:nvSpPr>
        <p:spPr bwMode="auto">
          <a:xfrm>
            <a:off x="409469" y="1740149"/>
            <a:ext cx="647531" cy="4387658"/>
          </a:xfrm>
          <a:prstGeom prst="rect">
            <a:avLst/>
          </a:prstGeom>
          <a:solidFill>
            <a:srgbClr val="CC0000">
              <a:alpha val="6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088742" y="1197557"/>
            <a:ext cx="10357346" cy="5503417"/>
            <a:chOff x="-34326" y="-203209"/>
            <a:chExt cx="3112007" cy="3576608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-34326" y="-203209"/>
              <a:ext cx="3112007" cy="3576608"/>
              <a:chOff x="-34326" y="-203209"/>
              <a:chExt cx="3112007" cy="3576608"/>
            </a:xfrm>
          </p:grpSpPr>
          <p:sp>
            <p:nvSpPr>
              <p:cNvPr id="14363" name="矩形 48"/>
              <p:cNvSpPr>
                <a:spLocks noChangeArrowheads="1"/>
              </p:cNvSpPr>
              <p:nvPr/>
            </p:nvSpPr>
            <p:spPr bwMode="auto">
              <a:xfrm>
                <a:off x="-34326" y="-203209"/>
                <a:ext cx="3112007" cy="3456536"/>
              </a:xfrm>
              <a:prstGeom prst="rect">
                <a:avLst/>
              </a:prstGeom>
              <a:gradFill rotWithShape="1">
                <a:gsLst>
                  <a:gs pos="0">
                    <a:srgbClr val="F9F9F9"/>
                  </a:gs>
                  <a:gs pos="32999">
                    <a:srgbClr val="F9F9F9"/>
                  </a:gs>
                  <a:gs pos="100000">
                    <a:srgbClr val="D7D7D7"/>
                  </a:gs>
                </a:gsLst>
                <a:lin ang="5400000" scaled="1"/>
              </a:gradFill>
              <a:ln w="3175" cap="flat" cmpd="sng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zh-CN" sz="1200" b="1" i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4364" name="椭圆 49"/>
              <p:cNvSpPr>
                <a:spLocks noChangeArrowheads="1"/>
              </p:cNvSpPr>
              <p:nvPr/>
            </p:nvSpPr>
            <p:spPr bwMode="auto">
              <a:xfrm>
                <a:off x="1307725" y="2880472"/>
                <a:ext cx="492927" cy="492927"/>
              </a:xfrm>
              <a:prstGeom prst="ellipse">
                <a:avLst/>
              </a:prstGeom>
              <a:gradFill rotWithShape="1">
                <a:gsLst>
                  <a:gs pos="0">
                    <a:srgbClr val="F9F9F9"/>
                  </a:gs>
                  <a:gs pos="32999">
                    <a:srgbClr val="F9F9F9"/>
                  </a:gs>
                  <a:gs pos="100000">
                    <a:srgbClr val="D7D7D7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zh-CN" sz="2399" b="1" i="1">
                  <a:solidFill>
                    <a:srgbClr val="4D4D4D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365" name="任意多边形 47"/>
            <p:cNvSpPr>
              <a:spLocks noChangeArrowheads="1"/>
            </p:cNvSpPr>
            <p:nvPr/>
          </p:nvSpPr>
          <p:spPr bwMode="auto">
            <a:xfrm>
              <a:off x="1400346" y="3000904"/>
              <a:ext cx="308052" cy="252423"/>
            </a:xfrm>
            <a:custGeom>
              <a:avLst/>
              <a:gdLst>
                <a:gd name="T0" fmla="*/ 32106 w 338138"/>
                <a:gd name="T1" fmla="*/ 140766 h 276961"/>
                <a:gd name="T2" fmla="*/ 0 w 338138"/>
                <a:gd name="T3" fmla="*/ 172186 h 276961"/>
                <a:gd name="T4" fmla="*/ 123825 w 338138"/>
                <a:gd name="T5" fmla="*/ 276961 h 276961"/>
                <a:gd name="T6" fmla="*/ 338138 w 338138"/>
                <a:gd name="T7" fmla="*/ 26930 h 276961"/>
                <a:gd name="T8" fmla="*/ 302506 w 338138"/>
                <a:gd name="T9" fmla="*/ 0 h 276961"/>
                <a:gd name="T10" fmla="*/ 117092 w 338138"/>
                <a:gd name="T11" fmla="*/ 214811 h 276961"/>
                <a:gd name="T12" fmla="*/ 32106 w 338138"/>
                <a:gd name="T13" fmla="*/ 140766 h 2769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8138"/>
                <a:gd name="T22" fmla="*/ 0 h 276961"/>
                <a:gd name="T23" fmla="*/ 338138 w 338138"/>
                <a:gd name="T24" fmla="*/ 276961 h 2769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/>
            </a:cu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4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78363" y="5239265"/>
            <a:ext cx="1613637" cy="16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28"/>
          <p:cNvSpPr>
            <a:spLocks noChangeArrowheads="1"/>
          </p:cNvSpPr>
          <p:nvPr/>
        </p:nvSpPr>
        <p:spPr bwMode="auto">
          <a:xfrm>
            <a:off x="392257" y="2031192"/>
            <a:ext cx="54643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应用软件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16682" y="5315114"/>
            <a:ext cx="85150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6870" algn="just"/>
            <a:r>
              <a:rPr lang="zh-CN" altLang="en-US" sz="2800" b="1" kern="100" dirty="0" smtClean="0">
                <a:latin typeface="Times New Roman" panose="02020603050405020304" pitchFamily="18" charset="0"/>
              </a:rPr>
              <a:t>应用软件：</a:t>
            </a:r>
            <a:r>
              <a:rPr lang="zh-CN" altLang="zh-CN" sz="2800" dirty="0" smtClean="0"/>
              <a:t>是为满足用户具体需求而开发的程序。</a:t>
            </a:r>
          </a:p>
          <a:p>
            <a:pPr indent="356870" algn="just">
              <a:spcAft>
                <a:spcPts val="0"/>
              </a:spcAft>
            </a:pPr>
            <a:endParaRPr lang="zh-CN" altLang="zh-CN" sz="2800" b="1" kern="100" dirty="0">
              <a:latin typeface="Times New Roman" panose="02020603050405020304" pitchFamily="18" charset="0"/>
            </a:endParaRPr>
          </a:p>
        </p:txBody>
      </p:sp>
      <p:pic>
        <p:nvPicPr>
          <p:cNvPr id="19" name="图片 18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829" y="78058"/>
            <a:ext cx="745810" cy="713678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396162" y="1113838"/>
            <a:ext cx="9329347" cy="3946485"/>
            <a:chOff x="1177798" y="1919056"/>
            <a:chExt cx="9329347" cy="394648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798" y="2317804"/>
              <a:ext cx="4647143" cy="2822908"/>
            </a:xfrm>
            <a:prstGeom prst="rect">
              <a:avLst/>
            </a:prstGeom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5895" y="1919056"/>
              <a:ext cx="4421250" cy="3946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134834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7"/>
          <p:cNvSpPr>
            <a:spLocks noChangeArrowheads="1"/>
          </p:cNvSpPr>
          <p:nvPr/>
        </p:nvSpPr>
        <p:spPr bwMode="auto">
          <a:xfrm>
            <a:off x="1088742" y="138970"/>
            <a:ext cx="9947859" cy="542784"/>
          </a:xfrm>
          <a:prstGeom prst="rect">
            <a:avLst/>
          </a:prstGeom>
          <a:solidFill>
            <a:srgbClr val="DE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 rot="16200000">
            <a:off x="9601082" y="95325"/>
            <a:ext cx="1196663" cy="1007800"/>
          </a:xfrm>
          <a:custGeom>
            <a:avLst/>
            <a:gdLst>
              <a:gd name="T0" fmla="*/ 0 w 4732299"/>
              <a:gd name="T1" fmla="*/ 0 h 655200"/>
              <a:gd name="T2" fmla="*/ 4732299 w 4732299"/>
              <a:gd name="T3" fmla="*/ 655200 h 655200"/>
            </a:gdLst>
            <a:ahLst/>
            <a:cxnLst/>
            <a:rect l="T0" t="T1" r="T2" b="T3"/>
            <a:pathLst/>
          </a:custGeom>
          <a:solidFill>
            <a:srgbClr val="FFFFFF">
              <a:alpha val="8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 b="1" i="1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9" name="TextBox 28"/>
          <p:cNvSpPr>
            <a:spLocks noChangeArrowheads="1"/>
          </p:cNvSpPr>
          <p:nvPr/>
        </p:nvSpPr>
        <p:spPr bwMode="auto">
          <a:xfrm>
            <a:off x="1515668" y="261176"/>
            <a:ext cx="8102078" cy="33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中国地图出版社五年级信息技术教科书第一单元第一节</a:t>
            </a:r>
          </a:p>
        </p:txBody>
      </p:sp>
      <p:sp>
        <p:nvSpPr>
          <p:cNvPr id="14353" name="直接连接符 16"/>
          <p:cNvSpPr>
            <a:spLocks noChangeShapeType="1"/>
          </p:cNvSpPr>
          <p:nvPr/>
        </p:nvSpPr>
        <p:spPr bwMode="auto">
          <a:xfrm>
            <a:off x="1057000" y="2016493"/>
            <a:ext cx="0" cy="4507326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14354" name="直接连接符 31"/>
          <p:cNvSpPr>
            <a:spLocks noChangeShapeType="1"/>
          </p:cNvSpPr>
          <p:nvPr/>
        </p:nvSpPr>
        <p:spPr bwMode="auto">
          <a:xfrm>
            <a:off x="1057001" y="6523819"/>
            <a:ext cx="1439488" cy="1588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14355" name="矩形 32"/>
          <p:cNvSpPr>
            <a:spLocks noChangeArrowheads="1"/>
          </p:cNvSpPr>
          <p:nvPr/>
        </p:nvSpPr>
        <p:spPr bwMode="auto">
          <a:xfrm>
            <a:off x="409469" y="1740149"/>
            <a:ext cx="647531" cy="4387658"/>
          </a:xfrm>
          <a:prstGeom prst="rect">
            <a:avLst/>
          </a:prstGeom>
          <a:solidFill>
            <a:srgbClr val="CC0000">
              <a:alpha val="6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1088742" y="1197557"/>
            <a:ext cx="10357346" cy="5503417"/>
            <a:chOff x="-34326" y="-203209"/>
            <a:chExt cx="3112007" cy="3576608"/>
          </a:xfrm>
        </p:grpSpPr>
        <p:grpSp>
          <p:nvGrpSpPr>
            <p:cNvPr id="14362" name="Group 26"/>
            <p:cNvGrpSpPr>
              <a:grpSpLocks/>
            </p:cNvGrpSpPr>
            <p:nvPr/>
          </p:nvGrpSpPr>
          <p:grpSpPr bwMode="auto">
            <a:xfrm>
              <a:off x="-34326" y="-203209"/>
              <a:ext cx="3112007" cy="3576608"/>
              <a:chOff x="-34326" y="-203209"/>
              <a:chExt cx="3112007" cy="3576608"/>
            </a:xfrm>
          </p:grpSpPr>
          <p:sp>
            <p:nvSpPr>
              <p:cNvPr id="14363" name="矩形 48"/>
              <p:cNvSpPr>
                <a:spLocks noChangeArrowheads="1"/>
              </p:cNvSpPr>
              <p:nvPr/>
            </p:nvSpPr>
            <p:spPr bwMode="auto">
              <a:xfrm>
                <a:off x="-34326" y="-203209"/>
                <a:ext cx="3112007" cy="3456536"/>
              </a:xfrm>
              <a:prstGeom prst="rect">
                <a:avLst/>
              </a:prstGeom>
              <a:gradFill rotWithShape="1">
                <a:gsLst>
                  <a:gs pos="0">
                    <a:srgbClr val="F9F9F9"/>
                  </a:gs>
                  <a:gs pos="32999">
                    <a:srgbClr val="F9F9F9"/>
                  </a:gs>
                  <a:gs pos="100000">
                    <a:srgbClr val="D7D7D7"/>
                  </a:gs>
                </a:gsLst>
                <a:lin ang="5400000" scaled="1"/>
              </a:gradFill>
              <a:ln w="3175" cap="flat" cmpd="sng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zh-CN" sz="1200" b="1" i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4364" name="椭圆 49"/>
              <p:cNvSpPr>
                <a:spLocks noChangeArrowheads="1"/>
              </p:cNvSpPr>
              <p:nvPr/>
            </p:nvSpPr>
            <p:spPr bwMode="auto">
              <a:xfrm>
                <a:off x="1307725" y="2880472"/>
                <a:ext cx="492927" cy="492927"/>
              </a:xfrm>
              <a:prstGeom prst="ellipse">
                <a:avLst/>
              </a:prstGeom>
              <a:gradFill rotWithShape="1">
                <a:gsLst>
                  <a:gs pos="0">
                    <a:srgbClr val="F9F9F9"/>
                  </a:gs>
                  <a:gs pos="32999">
                    <a:srgbClr val="F9F9F9"/>
                  </a:gs>
                  <a:gs pos="100000">
                    <a:srgbClr val="D7D7D7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zh-CN" sz="2399" b="1" i="1">
                  <a:solidFill>
                    <a:srgbClr val="4D4D4D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365" name="任意多边形 47"/>
            <p:cNvSpPr>
              <a:spLocks noChangeArrowheads="1"/>
            </p:cNvSpPr>
            <p:nvPr/>
          </p:nvSpPr>
          <p:spPr bwMode="auto">
            <a:xfrm>
              <a:off x="1400346" y="3000904"/>
              <a:ext cx="308052" cy="252423"/>
            </a:xfrm>
            <a:custGeom>
              <a:avLst/>
              <a:gdLst>
                <a:gd name="T0" fmla="*/ 32106 w 338138"/>
                <a:gd name="T1" fmla="*/ 140766 h 276961"/>
                <a:gd name="T2" fmla="*/ 0 w 338138"/>
                <a:gd name="T3" fmla="*/ 172186 h 276961"/>
                <a:gd name="T4" fmla="*/ 123825 w 338138"/>
                <a:gd name="T5" fmla="*/ 276961 h 276961"/>
                <a:gd name="T6" fmla="*/ 338138 w 338138"/>
                <a:gd name="T7" fmla="*/ 26930 h 276961"/>
                <a:gd name="T8" fmla="*/ 302506 w 338138"/>
                <a:gd name="T9" fmla="*/ 0 h 276961"/>
                <a:gd name="T10" fmla="*/ 117092 w 338138"/>
                <a:gd name="T11" fmla="*/ 214811 h 276961"/>
                <a:gd name="T12" fmla="*/ 32106 w 338138"/>
                <a:gd name="T13" fmla="*/ 140766 h 2769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8138"/>
                <a:gd name="T22" fmla="*/ 0 h 276961"/>
                <a:gd name="T23" fmla="*/ 338138 w 338138"/>
                <a:gd name="T24" fmla="*/ 276961 h 2769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/>
            </a:cu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4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78363" y="5239265"/>
            <a:ext cx="1613637" cy="16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968" y="105562"/>
            <a:ext cx="600075" cy="609600"/>
          </a:xfrm>
          <a:prstGeom prst="rect">
            <a:avLst/>
          </a:prstGeom>
        </p:spPr>
      </p:pic>
      <p:sp>
        <p:nvSpPr>
          <p:cNvPr id="36" name="TextBox 28"/>
          <p:cNvSpPr>
            <a:spLocks noChangeArrowheads="1"/>
          </p:cNvSpPr>
          <p:nvPr/>
        </p:nvSpPr>
        <p:spPr bwMode="auto">
          <a:xfrm>
            <a:off x="392257" y="2031192"/>
            <a:ext cx="5464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做一做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8" name="图片 17" descr="校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829" y="78058"/>
            <a:ext cx="745810" cy="71367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9415" y="880200"/>
            <a:ext cx="8222010" cy="546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94765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7"/>
          <p:cNvSpPr>
            <a:spLocks noChangeArrowheads="1"/>
          </p:cNvSpPr>
          <p:nvPr/>
        </p:nvSpPr>
        <p:spPr bwMode="auto">
          <a:xfrm>
            <a:off x="1088742" y="138970"/>
            <a:ext cx="9947859" cy="542784"/>
          </a:xfrm>
          <a:prstGeom prst="rect">
            <a:avLst/>
          </a:prstGeom>
          <a:solidFill>
            <a:srgbClr val="DE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 rot="16200000">
            <a:off x="9601082" y="95325"/>
            <a:ext cx="1196663" cy="1007800"/>
          </a:xfrm>
          <a:custGeom>
            <a:avLst/>
            <a:gdLst>
              <a:gd name="T0" fmla="*/ 0 w 4732299"/>
              <a:gd name="T1" fmla="*/ 0 h 655200"/>
              <a:gd name="T2" fmla="*/ 4732299 w 4732299"/>
              <a:gd name="T3" fmla="*/ 655200 h 655200"/>
            </a:gdLst>
            <a:ahLst/>
            <a:cxnLst/>
            <a:rect l="T0" t="T1" r="T2" b="T3"/>
            <a:pathLst/>
          </a:custGeom>
          <a:solidFill>
            <a:srgbClr val="FFFFFF">
              <a:alpha val="8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 b="1" i="1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9" name="TextBox 28"/>
          <p:cNvSpPr>
            <a:spLocks noChangeArrowheads="1"/>
          </p:cNvSpPr>
          <p:nvPr/>
        </p:nvSpPr>
        <p:spPr bwMode="auto">
          <a:xfrm>
            <a:off x="1515668" y="261176"/>
            <a:ext cx="8102078" cy="33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中国地图出版社五年级信息技术教科书第一单元第一节</a:t>
            </a:r>
          </a:p>
        </p:txBody>
      </p:sp>
      <p:sp>
        <p:nvSpPr>
          <p:cNvPr id="14353" name="直接连接符 16"/>
          <p:cNvSpPr>
            <a:spLocks noChangeShapeType="1"/>
          </p:cNvSpPr>
          <p:nvPr/>
        </p:nvSpPr>
        <p:spPr bwMode="auto">
          <a:xfrm>
            <a:off x="1057000" y="2016493"/>
            <a:ext cx="0" cy="4507326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14354" name="直接连接符 31"/>
          <p:cNvSpPr>
            <a:spLocks noChangeShapeType="1"/>
          </p:cNvSpPr>
          <p:nvPr/>
        </p:nvSpPr>
        <p:spPr bwMode="auto">
          <a:xfrm>
            <a:off x="1057001" y="6523819"/>
            <a:ext cx="1439488" cy="1588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14355" name="矩形 32"/>
          <p:cNvSpPr>
            <a:spLocks noChangeArrowheads="1"/>
          </p:cNvSpPr>
          <p:nvPr/>
        </p:nvSpPr>
        <p:spPr bwMode="auto">
          <a:xfrm>
            <a:off x="409469" y="1740149"/>
            <a:ext cx="647531" cy="4387658"/>
          </a:xfrm>
          <a:prstGeom prst="rect">
            <a:avLst/>
          </a:prstGeom>
          <a:solidFill>
            <a:srgbClr val="CC0000">
              <a:alpha val="6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1088742" y="1197557"/>
            <a:ext cx="10357346" cy="5503417"/>
            <a:chOff x="-34326" y="-203209"/>
            <a:chExt cx="3112007" cy="3576608"/>
          </a:xfrm>
        </p:grpSpPr>
        <p:grpSp>
          <p:nvGrpSpPr>
            <p:cNvPr id="14362" name="Group 26"/>
            <p:cNvGrpSpPr>
              <a:grpSpLocks/>
            </p:cNvGrpSpPr>
            <p:nvPr/>
          </p:nvGrpSpPr>
          <p:grpSpPr bwMode="auto">
            <a:xfrm>
              <a:off x="-34326" y="-203209"/>
              <a:ext cx="3112007" cy="3576608"/>
              <a:chOff x="-34326" y="-203209"/>
              <a:chExt cx="3112007" cy="3576608"/>
            </a:xfrm>
          </p:grpSpPr>
          <p:sp>
            <p:nvSpPr>
              <p:cNvPr id="14363" name="矩形 48"/>
              <p:cNvSpPr>
                <a:spLocks noChangeArrowheads="1"/>
              </p:cNvSpPr>
              <p:nvPr/>
            </p:nvSpPr>
            <p:spPr bwMode="auto">
              <a:xfrm>
                <a:off x="-34326" y="-203209"/>
                <a:ext cx="3112007" cy="3456536"/>
              </a:xfrm>
              <a:prstGeom prst="rect">
                <a:avLst/>
              </a:prstGeom>
              <a:gradFill rotWithShape="1">
                <a:gsLst>
                  <a:gs pos="0">
                    <a:srgbClr val="F9F9F9"/>
                  </a:gs>
                  <a:gs pos="32999">
                    <a:srgbClr val="F9F9F9"/>
                  </a:gs>
                  <a:gs pos="100000">
                    <a:srgbClr val="D7D7D7"/>
                  </a:gs>
                </a:gsLst>
                <a:lin ang="5400000" scaled="1"/>
              </a:gradFill>
              <a:ln w="3175" cap="flat" cmpd="sng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zh-CN" sz="1200" b="1" i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4364" name="椭圆 49"/>
              <p:cNvSpPr>
                <a:spLocks noChangeArrowheads="1"/>
              </p:cNvSpPr>
              <p:nvPr/>
            </p:nvSpPr>
            <p:spPr bwMode="auto">
              <a:xfrm>
                <a:off x="1307725" y="2880472"/>
                <a:ext cx="492927" cy="492927"/>
              </a:xfrm>
              <a:prstGeom prst="ellipse">
                <a:avLst/>
              </a:prstGeom>
              <a:gradFill rotWithShape="1">
                <a:gsLst>
                  <a:gs pos="0">
                    <a:srgbClr val="F9F9F9"/>
                  </a:gs>
                  <a:gs pos="32999">
                    <a:srgbClr val="F9F9F9"/>
                  </a:gs>
                  <a:gs pos="100000">
                    <a:srgbClr val="D7D7D7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zh-CN" sz="2399" b="1" i="1">
                  <a:solidFill>
                    <a:srgbClr val="4D4D4D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365" name="任意多边形 47"/>
            <p:cNvSpPr>
              <a:spLocks noChangeArrowheads="1"/>
            </p:cNvSpPr>
            <p:nvPr/>
          </p:nvSpPr>
          <p:spPr bwMode="auto">
            <a:xfrm>
              <a:off x="1400346" y="3000904"/>
              <a:ext cx="308052" cy="252423"/>
            </a:xfrm>
            <a:custGeom>
              <a:avLst/>
              <a:gdLst>
                <a:gd name="T0" fmla="*/ 32106 w 338138"/>
                <a:gd name="T1" fmla="*/ 140766 h 276961"/>
                <a:gd name="T2" fmla="*/ 0 w 338138"/>
                <a:gd name="T3" fmla="*/ 172186 h 276961"/>
                <a:gd name="T4" fmla="*/ 123825 w 338138"/>
                <a:gd name="T5" fmla="*/ 276961 h 276961"/>
                <a:gd name="T6" fmla="*/ 338138 w 338138"/>
                <a:gd name="T7" fmla="*/ 26930 h 276961"/>
                <a:gd name="T8" fmla="*/ 302506 w 338138"/>
                <a:gd name="T9" fmla="*/ 0 h 276961"/>
                <a:gd name="T10" fmla="*/ 117092 w 338138"/>
                <a:gd name="T11" fmla="*/ 214811 h 276961"/>
                <a:gd name="T12" fmla="*/ 32106 w 338138"/>
                <a:gd name="T13" fmla="*/ 140766 h 2769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8138"/>
                <a:gd name="T22" fmla="*/ 0 h 276961"/>
                <a:gd name="T23" fmla="*/ 338138 w 338138"/>
                <a:gd name="T24" fmla="*/ 276961 h 2769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/>
            </a:cu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6" name="TextBox 28"/>
          <p:cNvSpPr>
            <a:spLocks noChangeArrowheads="1"/>
          </p:cNvSpPr>
          <p:nvPr/>
        </p:nvSpPr>
        <p:spPr bwMode="auto">
          <a:xfrm>
            <a:off x="392257" y="2031192"/>
            <a:ext cx="54643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教学过程</a:t>
            </a:r>
          </a:p>
        </p:txBody>
      </p:sp>
      <p:sp>
        <p:nvSpPr>
          <p:cNvPr id="4" name="矩形 3"/>
          <p:cNvSpPr/>
          <p:nvPr/>
        </p:nvSpPr>
        <p:spPr>
          <a:xfrm>
            <a:off x="3048000" y="28288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/>
          </a:p>
        </p:txBody>
      </p:sp>
      <p:pic>
        <p:nvPicPr>
          <p:cNvPr id="19" name="图片 18" descr="校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829" y="78058"/>
            <a:ext cx="745810" cy="71367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977" y="1318748"/>
            <a:ext cx="9798138" cy="450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78363" y="5239265"/>
            <a:ext cx="1613637" cy="16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4719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7"/>
          <p:cNvSpPr>
            <a:spLocks noChangeArrowheads="1"/>
          </p:cNvSpPr>
          <p:nvPr/>
        </p:nvSpPr>
        <p:spPr bwMode="auto">
          <a:xfrm>
            <a:off x="1088742" y="138970"/>
            <a:ext cx="9947859" cy="542784"/>
          </a:xfrm>
          <a:prstGeom prst="rect">
            <a:avLst/>
          </a:prstGeom>
          <a:solidFill>
            <a:srgbClr val="DE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 rot="16200000">
            <a:off x="9601082" y="95325"/>
            <a:ext cx="1196663" cy="1007800"/>
          </a:xfrm>
          <a:custGeom>
            <a:avLst/>
            <a:gdLst>
              <a:gd name="T0" fmla="*/ 0 w 4732299"/>
              <a:gd name="T1" fmla="*/ 0 h 655200"/>
              <a:gd name="T2" fmla="*/ 4732299 w 4732299"/>
              <a:gd name="T3" fmla="*/ 655200 h 655200"/>
            </a:gdLst>
            <a:ahLst/>
            <a:cxnLst/>
            <a:rect l="T0" t="T1" r="T2" b="T3"/>
            <a:pathLst/>
          </a:custGeom>
          <a:solidFill>
            <a:srgbClr val="FFFFFF">
              <a:alpha val="8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 b="1" i="1">
              <a:solidFill>
                <a:srgbClr val="F9F9F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9" name="TextBox 28"/>
          <p:cNvSpPr>
            <a:spLocks noChangeArrowheads="1"/>
          </p:cNvSpPr>
          <p:nvPr/>
        </p:nvSpPr>
        <p:spPr bwMode="auto">
          <a:xfrm>
            <a:off x="1515668" y="261176"/>
            <a:ext cx="8102078" cy="33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中国地图出版社五年级信息技术教科书第一单元第一节</a:t>
            </a:r>
          </a:p>
        </p:txBody>
      </p:sp>
      <p:sp>
        <p:nvSpPr>
          <p:cNvPr id="14353" name="直接连接符 16"/>
          <p:cNvSpPr>
            <a:spLocks noChangeShapeType="1"/>
          </p:cNvSpPr>
          <p:nvPr/>
        </p:nvSpPr>
        <p:spPr bwMode="auto">
          <a:xfrm>
            <a:off x="1057000" y="2016493"/>
            <a:ext cx="0" cy="4507326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14354" name="直接连接符 31"/>
          <p:cNvSpPr>
            <a:spLocks noChangeShapeType="1"/>
          </p:cNvSpPr>
          <p:nvPr/>
        </p:nvSpPr>
        <p:spPr bwMode="auto">
          <a:xfrm>
            <a:off x="1057001" y="6523819"/>
            <a:ext cx="1439488" cy="1588"/>
          </a:xfrm>
          <a:prstGeom prst="line">
            <a:avLst/>
          </a:prstGeom>
          <a:noFill/>
          <a:ln w="9525" cap="flat" cmpd="sng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 sz="1799"/>
          </a:p>
        </p:txBody>
      </p:sp>
      <p:sp>
        <p:nvSpPr>
          <p:cNvPr id="14355" name="矩形 32"/>
          <p:cNvSpPr>
            <a:spLocks noChangeArrowheads="1"/>
          </p:cNvSpPr>
          <p:nvPr/>
        </p:nvSpPr>
        <p:spPr bwMode="auto">
          <a:xfrm>
            <a:off x="409469" y="1740149"/>
            <a:ext cx="647531" cy="4387658"/>
          </a:xfrm>
          <a:prstGeom prst="rect">
            <a:avLst/>
          </a:prstGeom>
          <a:solidFill>
            <a:srgbClr val="CC0000">
              <a:alpha val="6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zh-CN" sz="1799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1088742" y="1197557"/>
            <a:ext cx="10357346" cy="5503417"/>
            <a:chOff x="-34326" y="-203209"/>
            <a:chExt cx="3112007" cy="3576608"/>
          </a:xfrm>
        </p:grpSpPr>
        <p:grpSp>
          <p:nvGrpSpPr>
            <p:cNvPr id="14362" name="Group 26"/>
            <p:cNvGrpSpPr>
              <a:grpSpLocks/>
            </p:cNvGrpSpPr>
            <p:nvPr/>
          </p:nvGrpSpPr>
          <p:grpSpPr bwMode="auto">
            <a:xfrm>
              <a:off x="-34326" y="-203209"/>
              <a:ext cx="3112007" cy="3576608"/>
              <a:chOff x="-34326" y="-203209"/>
              <a:chExt cx="3112007" cy="3576608"/>
            </a:xfrm>
          </p:grpSpPr>
          <p:sp>
            <p:nvSpPr>
              <p:cNvPr id="14363" name="矩形 48"/>
              <p:cNvSpPr>
                <a:spLocks noChangeArrowheads="1"/>
              </p:cNvSpPr>
              <p:nvPr/>
            </p:nvSpPr>
            <p:spPr bwMode="auto">
              <a:xfrm>
                <a:off x="-34326" y="-203209"/>
                <a:ext cx="3112007" cy="3456536"/>
              </a:xfrm>
              <a:prstGeom prst="rect">
                <a:avLst/>
              </a:prstGeom>
              <a:gradFill rotWithShape="1">
                <a:gsLst>
                  <a:gs pos="0">
                    <a:srgbClr val="F9F9F9"/>
                  </a:gs>
                  <a:gs pos="32999">
                    <a:srgbClr val="F9F9F9"/>
                  </a:gs>
                  <a:gs pos="100000">
                    <a:srgbClr val="D7D7D7"/>
                  </a:gs>
                </a:gsLst>
                <a:lin ang="5400000" scaled="1"/>
              </a:gradFill>
              <a:ln w="3175" cap="flat" cmpd="sng">
                <a:solidFill>
                  <a:srgbClr val="EAEAEA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zh-CN" sz="1200" b="1" i="1">
                  <a:solidFill>
                    <a:srgbClr val="4D4D4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14364" name="椭圆 49"/>
              <p:cNvSpPr>
                <a:spLocks noChangeArrowheads="1"/>
              </p:cNvSpPr>
              <p:nvPr/>
            </p:nvSpPr>
            <p:spPr bwMode="auto">
              <a:xfrm>
                <a:off x="1307725" y="2880472"/>
                <a:ext cx="492927" cy="492927"/>
              </a:xfrm>
              <a:prstGeom prst="ellipse">
                <a:avLst/>
              </a:prstGeom>
              <a:gradFill rotWithShape="1">
                <a:gsLst>
                  <a:gs pos="0">
                    <a:srgbClr val="F9F9F9"/>
                  </a:gs>
                  <a:gs pos="32999">
                    <a:srgbClr val="F9F9F9"/>
                  </a:gs>
                  <a:gs pos="100000">
                    <a:srgbClr val="D7D7D7"/>
                  </a:gs>
                </a:gsLst>
                <a:lin ang="5400000" scaled="1"/>
              </a:gradFill>
              <a:ln w="3175" cap="flat" cmpd="sng">
                <a:solidFill>
                  <a:srgbClr val="D7D7D7"/>
                </a:solidFill>
                <a:round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zh-CN" altLang="zh-CN" sz="2399" b="1" i="1">
                  <a:solidFill>
                    <a:srgbClr val="4D4D4D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4365" name="任意多边形 47"/>
            <p:cNvSpPr>
              <a:spLocks noChangeArrowheads="1"/>
            </p:cNvSpPr>
            <p:nvPr/>
          </p:nvSpPr>
          <p:spPr bwMode="auto">
            <a:xfrm>
              <a:off x="1400346" y="3000904"/>
              <a:ext cx="308052" cy="252423"/>
            </a:xfrm>
            <a:custGeom>
              <a:avLst/>
              <a:gdLst>
                <a:gd name="T0" fmla="*/ 32106 w 338138"/>
                <a:gd name="T1" fmla="*/ 140766 h 276961"/>
                <a:gd name="T2" fmla="*/ 0 w 338138"/>
                <a:gd name="T3" fmla="*/ 172186 h 276961"/>
                <a:gd name="T4" fmla="*/ 123825 w 338138"/>
                <a:gd name="T5" fmla="*/ 276961 h 276961"/>
                <a:gd name="T6" fmla="*/ 338138 w 338138"/>
                <a:gd name="T7" fmla="*/ 26930 h 276961"/>
                <a:gd name="T8" fmla="*/ 302506 w 338138"/>
                <a:gd name="T9" fmla="*/ 0 h 276961"/>
                <a:gd name="T10" fmla="*/ 117092 w 338138"/>
                <a:gd name="T11" fmla="*/ 214811 h 276961"/>
                <a:gd name="T12" fmla="*/ 32106 w 338138"/>
                <a:gd name="T13" fmla="*/ 140766 h 2769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8138"/>
                <a:gd name="T22" fmla="*/ 0 h 276961"/>
                <a:gd name="T23" fmla="*/ 338138 w 338138"/>
                <a:gd name="T24" fmla="*/ 276961 h 2769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/>
            </a:custGeom>
            <a:gradFill rotWithShape="1">
              <a:gsLst>
                <a:gs pos="0">
                  <a:srgbClr val="FF3F4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25400" cap="flat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zh-CN" altLang="zh-CN" sz="1400" b="1" i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4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78363" y="5239265"/>
            <a:ext cx="1613637" cy="16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28"/>
          <p:cNvSpPr>
            <a:spLocks noChangeArrowheads="1"/>
          </p:cNvSpPr>
          <p:nvPr/>
        </p:nvSpPr>
        <p:spPr bwMode="auto">
          <a:xfrm>
            <a:off x="392257" y="2031192"/>
            <a:ext cx="54643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课后作业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34445" y="2095378"/>
            <a:ext cx="908896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600" dirty="0" smtClean="0"/>
              <a:t>作业</a:t>
            </a:r>
            <a:r>
              <a:rPr lang="zh-CN" altLang="en-US" sz="3600" dirty="0" smtClean="0"/>
              <a:t>：</a:t>
            </a:r>
            <a:endParaRPr lang="en-US" altLang="zh-CN" sz="3600" dirty="0" smtClean="0"/>
          </a:p>
          <a:p>
            <a:r>
              <a:rPr lang="en-US" altLang="zh-CN" sz="3600" dirty="0" smtClean="0"/>
              <a:t>        1</a:t>
            </a:r>
            <a:r>
              <a:rPr lang="zh-CN" altLang="en-US" sz="3600" dirty="0" smtClean="0"/>
              <a:t>、</a:t>
            </a:r>
            <a:r>
              <a:rPr lang="zh-CN" altLang="zh-CN" sz="3600" dirty="0" smtClean="0"/>
              <a:t>收集</a:t>
            </a:r>
            <a:r>
              <a:rPr lang="zh-CN" altLang="zh-CN" sz="3600" dirty="0"/>
              <a:t>关于信息技术资料和相关知识</a:t>
            </a:r>
            <a:r>
              <a:rPr lang="zh-CN" altLang="zh-CN" sz="3600" dirty="0" smtClean="0"/>
              <a:t>。</a:t>
            </a:r>
            <a:endParaRPr lang="en-US" altLang="zh-CN" sz="3600" dirty="0" smtClean="0"/>
          </a:p>
          <a:p>
            <a:r>
              <a:rPr lang="en-US" altLang="zh-CN" sz="3600" dirty="0" smtClean="0"/>
              <a:t>        2</a:t>
            </a:r>
            <a:r>
              <a:rPr lang="zh-CN" altLang="en-US" sz="3600" dirty="0" smtClean="0"/>
              <a:t>、上网找一找我们生活中哪些地方都用到了信息技术。</a:t>
            </a:r>
            <a:endParaRPr lang="zh-CN" altLang="zh-CN" sz="3600" dirty="0"/>
          </a:p>
          <a:p>
            <a:endParaRPr lang="en-US" altLang="zh-CN" sz="2800" dirty="0" smtClean="0"/>
          </a:p>
        </p:txBody>
      </p:sp>
      <p:pic>
        <p:nvPicPr>
          <p:cNvPr id="18" name="图片 17" descr="校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829" y="78058"/>
            <a:ext cx="745810" cy="71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33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497</Words>
  <Application>Microsoft Office PowerPoint</Application>
  <PresentationFormat>自定义</PresentationFormat>
  <Paragraphs>37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微软中国</dc:creator>
  <cp:lastModifiedBy>007</cp:lastModifiedBy>
  <cp:revision>61</cp:revision>
  <dcterms:created xsi:type="dcterms:W3CDTF">2015-12-29T23:19:25Z</dcterms:created>
  <dcterms:modified xsi:type="dcterms:W3CDTF">2016-12-21T12:13:31Z</dcterms:modified>
</cp:coreProperties>
</file>