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699" r:id="rId2"/>
    <p:sldMasterId id="2147483702" r:id="rId3"/>
    <p:sldMasterId id="2147483705" r:id="rId4"/>
    <p:sldMasterId id="2147483711" r:id="rId5"/>
  </p:sldMasterIdLst>
  <p:handoutMasterIdLst>
    <p:handoutMasterId r:id="rId23"/>
  </p:handoutMasterIdLst>
  <p:sldIdLst>
    <p:sldId id="256" r:id="rId6"/>
    <p:sldId id="309" r:id="rId7"/>
    <p:sldId id="276" r:id="rId8"/>
    <p:sldId id="314" r:id="rId9"/>
    <p:sldId id="311" r:id="rId10"/>
    <p:sldId id="313" r:id="rId11"/>
    <p:sldId id="315" r:id="rId12"/>
    <p:sldId id="310" r:id="rId13"/>
    <p:sldId id="316" r:id="rId14"/>
    <p:sldId id="317" r:id="rId15"/>
    <p:sldId id="290" r:id="rId16"/>
    <p:sldId id="312" r:id="rId17"/>
    <p:sldId id="318" r:id="rId18"/>
    <p:sldId id="319" r:id="rId19"/>
    <p:sldId id="320" r:id="rId20"/>
    <p:sldId id="321" r:id="rId21"/>
    <p:sldId id="301" r:id="rId22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C00"/>
    <a:srgbClr val="00B400"/>
    <a:srgbClr val="002A00"/>
    <a:srgbClr val="006400"/>
    <a:srgbClr val="006600"/>
    <a:srgbClr val="008A00"/>
    <a:srgbClr val="6BA42C"/>
    <a:srgbClr val="9FF92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314" autoAdjust="0"/>
    <p:restoredTop sz="94254" autoAdjust="0"/>
  </p:normalViewPr>
  <p:slideViewPr>
    <p:cSldViewPr>
      <p:cViewPr>
        <p:scale>
          <a:sx n="90" d="100"/>
          <a:sy n="90" d="100"/>
        </p:scale>
        <p:origin x="-888" y="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114E1AAA-E596-457B-BE6C-5C079797018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8" descr="편지봉투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2346325"/>
            <a:ext cx="404812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그림 9" descr="칠판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57250" y="-500063"/>
            <a:ext cx="9350375" cy="718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그림 11" descr="분필_W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643813" y="-1214438"/>
            <a:ext cx="828675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그림 12" descr="낙서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643813" y="857250"/>
            <a:ext cx="8255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10" descr="분필_Y.pn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572375" y="4214813"/>
            <a:ext cx="950913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그림 11" descr="분필_W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643813" y="3429000"/>
            <a:ext cx="828675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그룹 23"/>
          <p:cNvGrpSpPr>
            <a:grpSpLocks/>
          </p:cNvGrpSpPr>
          <p:nvPr userDrawn="1"/>
        </p:nvGrpSpPr>
        <p:grpSpPr bwMode="auto">
          <a:xfrm>
            <a:off x="2274888" y="4714875"/>
            <a:ext cx="3802062" cy="3929063"/>
            <a:chOff x="2274888" y="4714875"/>
            <a:chExt cx="3802062" cy="3929063"/>
          </a:xfrm>
        </p:grpSpPr>
        <p:pic>
          <p:nvPicPr>
            <p:cNvPr id="11" name="그림 13" descr="해바라기.png"/>
            <p:cNvPicPr>
              <a:picLocks noChangeAspect="1"/>
            </p:cNvPicPr>
            <p:nvPr userDrawn="1"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857500" y="4714875"/>
              <a:ext cx="3219450" cy="2571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그림 14" descr="해바라기.png"/>
            <p:cNvPicPr>
              <a:picLocks noChangeAspect="1"/>
            </p:cNvPicPr>
            <p:nvPr userDrawn="1"/>
          </p:nvPicPr>
          <p:blipFill>
            <a:blip r:embed="rId7"/>
            <a:srcRect/>
            <a:stretch>
              <a:fillRect/>
            </a:stretch>
          </p:blipFill>
          <p:spPr bwMode="auto">
            <a:xfrm rot="-4147918">
              <a:off x="1951038" y="5748338"/>
              <a:ext cx="3219450" cy="2571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그림 15" descr="동화책.png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-247650" y="3643313"/>
            <a:ext cx="4652963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957414" y="1643050"/>
            <a:ext cx="6715172" cy="1041397"/>
          </a:xfrm>
        </p:spPr>
        <p:txBody>
          <a:bodyPr>
            <a:noAutofit/>
          </a:bodyPr>
          <a:lstStyle>
            <a:lvl1pPr algn="l">
              <a:defRPr sz="4500" i="1">
                <a:solidFill>
                  <a:schemeClr val="bg1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028852" y="2643182"/>
            <a:ext cx="6686552" cy="500066"/>
          </a:xfrm>
        </p:spPr>
        <p:txBody>
          <a:bodyPr>
            <a:normAutofit/>
          </a:bodyPr>
          <a:lstStyle>
            <a:lvl1pPr marL="0" indent="0" algn="l">
              <a:buNone/>
              <a:defRPr sz="2400" i="1"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1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E5845-8FF3-40C2-B930-C954ACE07579}" type="datetimeFigureOut">
              <a:rPr lang="ko-KR" altLang="en-US"/>
              <a:pPr>
                <a:defRPr/>
              </a:pPr>
              <a:t>2017-06-14</a:t>
            </a:fld>
            <a:endParaRPr lang="ko-KR" altLang="en-US"/>
          </a:p>
        </p:txBody>
      </p:sp>
      <p:sp>
        <p:nvSpPr>
          <p:cNvPr id="1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1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02CF5-3A7E-4B07-B2DB-D60C69F4B8A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14 0.39339 C 0.0158 0.38506 0.01076 0.37697 0.00833 0.36749 C 0.00938 0.33141 0.00729 0.32493 0.01354 0.29996 C 0.01441 0.29672 0.01545 0.29209 0.01753 0.28978 C 0.01979 0.28724 0.02292 0.28654 0.02535 0.28446 C 0.02917 0.28516 0.03333 0.28446 0.03698 0.28631 C 0.03941 0.28747 0.04219 0.30181 0.04219 0.30204 C 0.04253 0.30343 0.0434 0.30689 0.0434 0.30713 C 0.04253 0.31337 0.04236 0.31985 0.0408 0.32609 C 0.03976 0.33002 0.03559 0.3365 0.03559 0.33673 C 0.03524 0.33881 0.03299 0.34182 0.03438 0.3432 C 0.03611 0.34482 0.03889 0.34274 0.0408 0.34158 C 0.04497 0.33904 0.05156 0.32933 0.05642 0.32771 C 0.06302 0.32563 0.0599 0.32702 0.06545 0.32424 C 0.06962 0.32516 0.07535 0.32447 0.07847 0.32956 C 0.08108 0.33372 0.08247 0.34505 0.08247 0.34529 C 0.08194 0.3543 0.08333 0.36402 0.08108 0.37281 C 0.07934 0.37951 0.06563 0.38321 0.06163 0.38483 C 0.05399 0.38807 0.04601 0.39316 0.03819 0.39524 C 0.02708 0.39801 0.01458 0.40195 0.00451 0.40912 " pathEditMode="relative" rAng="0" ptsTypes="fffffffffffffffffff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0" y="-47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7"/>
          <p:cNvSpPr/>
          <p:nvPr userDrawn="1"/>
        </p:nvSpPr>
        <p:spPr>
          <a:xfrm>
            <a:off x="142875" y="714375"/>
            <a:ext cx="8858250" cy="6000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1406" y="35789"/>
            <a:ext cx="8872542" cy="582594"/>
          </a:xfrm>
        </p:spPr>
        <p:txBody>
          <a:bodyPr/>
          <a:lstStyle>
            <a:lvl1pPr algn="l">
              <a:defRPr i="1">
                <a:solidFill>
                  <a:schemeClr val="bg2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35D8F-210C-4429-9364-A900195893BF}" type="datetimeFigureOut">
              <a:rPr lang="ko-KR" altLang="en-US"/>
              <a:pPr>
                <a:defRPr/>
              </a:pPr>
              <a:t>2017-06-14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04DE0-08A7-4134-8929-4856DA5C290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7643813" cy="654050"/>
          </a:xfrm>
        </p:spPr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ED64A-F77B-4A06-A279-0D408E98FC4F}" type="datetimeFigureOut">
              <a:rPr lang="ko-KR" altLang="en-US"/>
              <a:pPr>
                <a:defRPr/>
              </a:pPr>
              <a:t>2017-06-14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9AB20-30A6-4B44-9C76-45AA7AF3BC3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E98D3-3A3B-4E7A-AF61-A02CA243F4C9}" type="datetimeFigureOut">
              <a:rPr lang="zh-CN" altLang="en-US"/>
              <a:pPr>
                <a:defRPr/>
              </a:pPr>
              <a:t>2017/6/14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686C3-84F4-422A-AC33-50FA9B78B73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D32E5-30F8-47AC-AAFD-909F33E602BF}" type="datetimeFigureOut">
              <a:rPr lang="ko-KR" altLang="en-US"/>
              <a:pPr>
                <a:defRPr/>
              </a:pPr>
              <a:t>2017-06-14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126AD-65E5-45D8-A6C3-21B89C47430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FAA89-21AC-4244-9A34-731FABF98362}" type="datetimeFigureOut">
              <a:rPr lang="ko-KR" altLang="en-US"/>
              <a:pPr>
                <a:defRPr/>
              </a:pPr>
              <a:t>2017-06-14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FAE08-65BE-4474-8961-C432FB6F9A3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9D4F7-0761-4290-8D67-EA54F0C4704F}" type="datetimeFigureOut">
              <a:rPr lang="ko-KR" altLang="en-US"/>
              <a:pPr>
                <a:defRPr/>
              </a:pPr>
              <a:t>2017-06-14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4E1F5-BC85-4E8B-9352-0F7FE2866B8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그림 7" descr="바닥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제목 개체 틀 1"/>
          <p:cNvSpPr>
            <a:spLocks noGrp="1"/>
          </p:cNvSpPr>
          <p:nvPr>
            <p:ph type="title"/>
          </p:nvPr>
        </p:nvSpPr>
        <p:spPr bwMode="auto">
          <a:xfrm>
            <a:off x="128588" y="142875"/>
            <a:ext cx="8229600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8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071563"/>
            <a:ext cx="82296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54D32709-E9D9-4AB4-BFB5-3A4FF3EE0FB8}" type="datetimeFigureOut">
              <a:rPr lang="ko-KR" altLang="en-US"/>
              <a:pPr>
                <a:defRPr/>
              </a:pPr>
              <a:t>2017-06-14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F562F6C5-FD3A-4E14-960E-BD9F7943583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000" kern="1200">
          <a:solidFill>
            <a:srgbClr val="0D0D0D"/>
          </a:solidFill>
          <a:latin typeface="HY헤드라인M" pitchFamily="18" charset="-127"/>
          <a:ea typeface="HY헤드라인M" pitchFamily="18" charset="-127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000">
          <a:solidFill>
            <a:srgbClr val="0D0D0D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000">
          <a:solidFill>
            <a:srgbClr val="0D0D0D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000">
          <a:solidFill>
            <a:srgbClr val="0D0D0D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000">
          <a:solidFill>
            <a:srgbClr val="0D0D0D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3000">
          <a:solidFill>
            <a:srgbClr val="FF0066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3000">
          <a:solidFill>
            <a:srgbClr val="FF0066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3000">
          <a:solidFill>
            <a:srgbClr val="FF0066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3000">
          <a:solidFill>
            <a:srgbClr val="FF0066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9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8" descr="칠판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 rot="395019">
            <a:off x="-485775" y="-762000"/>
            <a:ext cx="10131425" cy="847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071563"/>
            <a:ext cx="82296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EBF01AD5-D041-4D55-88DC-86453A2F3777}" type="datetimeFigureOut">
              <a:rPr lang="ko-KR" altLang="en-US"/>
              <a:pPr>
                <a:defRPr/>
              </a:pPr>
              <a:t>2017-06-14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9440163C-6B5A-4E6D-97FE-FC6BD79E38B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2055" name="제목 개체 틀 1"/>
          <p:cNvSpPr>
            <a:spLocks noGrp="1"/>
          </p:cNvSpPr>
          <p:nvPr>
            <p:ph type="title"/>
          </p:nvPr>
        </p:nvSpPr>
        <p:spPr bwMode="auto">
          <a:xfrm>
            <a:off x="1285875" y="60325"/>
            <a:ext cx="7643813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34" r:id="rId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000" i="1" kern="1200">
          <a:solidFill>
            <a:schemeClr val="bg2"/>
          </a:solidFill>
          <a:latin typeface="HY헤드라인M" pitchFamily="18" charset="-127"/>
          <a:ea typeface="HY헤드라인M" pitchFamily="18" charset="-127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000" i="1">
          <a:solidFill>
            <a:schemeClr val="bg2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000" i="1">
          <a:solidFill>
            <a:schemeClr val="bg2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000" i="1">
          <a:solidFill>
            <a:schemeClr val="bg2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000" i="1">
          <a:solidFill>
            <a:schemeClr val="bg2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3000">
          <a:solidFill>
            <a:srgbClr val="FF0066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3000">
          <a:solidFill>
            <a:srgbClr val="FF0066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3000">
          <a:solidFill>
            <a:srgbClr val="FF0066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3000">
          <a:solidFill>
            <a:srgbClr val="FF0066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9" descr="바닥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제목 개체 틀 1"/>
          <p:cNvSpPr>
            <a:spLocks noGrp="1"/>
          </p:cNvSpPr>
          <p:nvPr>
            <p:ph type="title"/>
          </p:nvPr>
        </p:nvSpPr>
        <p:spPr bwMode="auto">
          <a:xfrm>
            <a:off x="71438" y="71438"/>
            <a:ext cx="82296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3076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857250"/>
            <a:ext cx="8229600" cy="52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EF0E556A-E6AF-48AC-9F09-CD044BF44D76}" type="datetimeFigureOut">
              <a:rPr lang="ko-KR" altLang="en-US"/>
              <a:pPr>
                <a:defRPr/>
              </a:pPr>
              <a:t>2017-06-14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56D93F17-A9C7-44AB-89F5-C7F67412534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000" i="1" kern="1200">
          <a:solidFill>
            <a:schemeClr val="bg1"/>
          </a:solidFill>
          <a:latin typeface="HY헤드라인M" pitchFamily="18" charset="-127"/>
          <a:ea typeface="HY헤드라인M" pitchFamily="18" charset="-127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000" i="1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000" i="1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000" i="1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000" i="1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3000">
          <a:solidFill>
            <a:srgbClr val="FF0066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3000">
          <a:solidFill>
            <a:srgbClr val="FF0066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3000">
          <a:solidFill>
            <a:srgbClr val="FF0066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3000">
          <a:solidFill>
            <a:srgbClr val="FF0066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1" descr="sub_bar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0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제목 개체 틀 1"/>
          <p:cNvSpPr>
            <a:spLocks noGrp="1"/>
          </p:cNvSpPr>
          <p:nvPr>
            <p:ph type="title"/>
          </p:nvPr>
        </p:nvSpPr>
        <p:spPr bwMode="auto">
          <a:xfrm>
            <a:off x="1071563" y="0"/>
            <a:ext cx="754380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4100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071563"/>
            <a:ext cx="82296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FC3CCC04-374F-41F8-B144-7CFAF0D03515}" type="datetimeFigureOut">
              <a:rPr lang="ko-KR" altLang="en-US"/>
              <a:pPr>
                <a:defRPr/>
              </a:pPr>
              <a:t>2017-06-14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5FB5A0A0-15FE-448E-A05E-1A20EBBB6CC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  <p:pic>
        <p:nvPicPr>
          <p:cNvPr id="4104" name="그림 8" descr="분필_W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57188" y="5357813"/>
            <a:ext cx="116205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그림 10" descr="낙서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4071938"/>
            <a:ext cx="10953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000" i="1" kern="1200">
          <a:solidFill>
            <a:srgbClr val="996507"/>
          </a:solidFill>
          <a:latin typeface="HY헤드라인M" pitchFamily="18" charset="-127"/>
          <a:ea typeface="HY헤드라인M" pitchFamily="18" charset="-127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000" i="1">
          <a:solidFill>
            <a:srgbClr val="996507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000" i="1">
          <a:solidFill>
            <a:srgbClr val="996507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000" i="1">
          <a:solidFill>
            <a:srgbClr val="996507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000" i="1">
          <a:solidFill>
            <a:srgbClr val="996507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3000">
          <a:solidFill>
            <a:srgbClr val="FF0066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3000">
          <a:solidFill>
            <a:srgbClr val="FF0066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3000">
          <a:solidFill>
            <a:srgbClr val="FF0066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3000">
          <a:solidFill>
            <a:srgbClr val="FF0066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996507"/>
            </a:gs>
            <a:gs pos="100000">
              <a:srgbClr val="58390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5123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1BD3EFEE-5283-49B6-A8F7-9EFA5B135317}" type="datetimeFigureOut">
              <a:rPr lang="ko-KR" altLang="en-US"/>
              <a:pPr>
                <a:defRPr/>
              </a:pPr>
              <a:t>2017-06-14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E572543E-114C-4A29-9C6A-7EC24D12914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1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1"/>
          <p:cNvSpPr>
            <a:spLocks noGrp="1" noChangeArrowheads="1"/>
          </p:cNvSpPr>
          <p:nvPr>
            <p:ph type="ctrTitle"/>
          </p:nvPr>
        </p:nvSpPr>
        <p:spPr>
          <a:xfrm>
            <a:off x="1428728" y="1428736"/>
            <a:ext cx="6286544" cy="1041400"/>
          </a:xfrm>
        </p:spPr>
        <p:txBody>
          <a:bodyPr/>
          <a:lstStyle/>
          <a:p>
            <a:pPr algn="ctr" eaLnBrk="1" hangingPunct="1">
              <a:defRPr/>
            </a:pPr>
            <a:r>
              <a:rPr lang="zh-CN" altLang="en-US" sz="40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跨区域网络同步教研模式的设计与应用研究</a:t>
            </a:r>
            <a:r>
              <a:rPr lang="en-US" altLang="zh-C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altLang="ko-KR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43306" y="428625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2000" b="1" dirty="0" smtClean="0"/>
              <a:t>静海区唐官屯镇满意庄小学  </a:t>
            </a:r>
            <a:endParaRPr lang="en-US" altLang="zh-CN" sz="2000" b="1" dirty="0" smtClean="0"/>
          </a:p>
          <a:p>
            <a:pPr algn="ctr"/>
            <a:r>
              <a:rPr lang="zh-CN" altLang="en-US" sz="2000" b="1" dirty="0" smtClean="0"/>
              <a:t>  姜坤</a:t>
            </a:r>
            <a:endParaRPr lang="zh-CN" altLang="en-US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6BA42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00034" y="714356"/>
            <a:ext cx="82868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+mn-ea"/>
                <a:ea typeface="+mn-ea"/>
              </a:rPr>
              <a:t>研究内容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+mn-ea"/>
                <a:ea typeface="+mn-ea"/>
              </a:rPr>
              <a:t>    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  <a:ea typeface="+mn-ea"/>
              </a:rPr>
              <a:t>通过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  <a:ea typeface="+mn-ea"/>
              </a:rPr>
              <a:t>这一课题的研究，不断丰富教育科研理论以及提高教师的整体教科研能力。通过跨区域网络教研达到区域内互动开放，促进全体教师互相学习、相互促进，共同提高；通过校际网络教研，加强示范性学校的辐射作用，促进学校优质资源共享与优势互补。为教师的专业成长，学校教科研水平的提升打造一个良好的平台，实现我区教育的均衡发展</a:t>
            </a:r>
            <a:r>
              <a:rPr lang="zh-CN" altLang="en-US" sz="2800" dirty="0" smtClean="0">
                <a:solidFill>
                  <a:schemeClr val="bg1"/>
                </a:solidFill>
                <a:latin typeface="+mn-ea"/>
                <a:ea typeface="+mn-ea"/>
              </a:rPr>
              <a:t>。</a:t>
            </a:r>
            <a:endParaRPr lang="zh-CN" altLang="en-US" sz="2800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AutoShape 864"/>
          <p:cNvSpPr>
            <a:spLocks noChangeArrowheads="1"/>
          </p:cNvSpPr>
          <p:nvPr/>
        </p:nvSpPr>
        <p:spPr bwMode="auto">
          <a:xfrm>
            <a:off x="928662" y="1791780"/>
            <a:ext cx="7429510" cy="78539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06600"/>
              </a:gs>
              <a:gs pos="100000">
                <a:srgbClr val="00B400"/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>
            <a:outerShdw blurRad="149987" dist="127000" dir="288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146050" h="139700"/>
          </a:sp3d>
        </p:spPr>
        <p:txBody>
          <a:bodyPr wrap="none" lIns="72000" tIns="0" rIns="72000" bIns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2400" b="1" kern="0" dirty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362" name="TextBox 47"/>
          <p:cNvSpPr txBox="1">
            <a:spLocks noChangeArrowheads="1"/>
          </p:cNvSpPr>
          <p:nvPr/>
        </p:nvSpPr>
        <p:spPr bwMode="auto">
          <a:xfrm>
            <a:off x="1415256" y="1814926"/>
            <a:ext cx="4242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ko-KR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322" name="그룹 73"/>
          <p:cNvGrpSpPr>
            <a:grpSpLocks/>
          </p:cNvGrpSpPr>
          <p:nvPr/>
        </p:nvGrpSpPr>
        <p:grpSpPr bwMode="auto">
          <a:xfrm>
            <a:off x="857266" y="3068641"/>
            <a:ext cx="7500948" cy="931863"/>
            <a:chOff x="2500298" y="1900906"/>
            <a:chExt cx="5929354" cy="930728"/>
          </a:xfrm>
        </p:grpSpPr>
        <p:sp>
          <p:nvSpPr>
            <p:cNvPr id="71" name="AutoShape 864"/>
            <p:cNvSpPr>
              <a:spLocks noChangeArrowheads="1"/>
            </p:cNvSpPr>
            <p:nvPr/>
          </p:nvSpPr>
          <p:spPr bwMode="auto">
            <a:xfrm>
              <a:off x="2500298" y="1934712"/>
              <a:ext cx="5929354" cy="7844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B400"/>
                </a:gs>
              </a:gsLst>
              <a:lin ang="5400000" scaled="1"/>
            </a:gradFill>
            <a:ln w="19050" algn="ctr">
              <a:noFill/>
              <a:round/>
              <a:headEnd/>
              <a:tailEnd/>
            </a:ln>
            <a:effectLst>
              <a:outerShdw blurRad="149987" dist="127000" dir="288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146050" h="139700"/>
            </a:sp3d>
          </p:spPr>
          <p:txBody>
            <a:bodyPr wrap="none" lIns="72000" tIns="0" rIns="72000" bIns="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2400" b="1" kern="0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grpSp>
          <p:nvGrpSpPr>
            <p:cNvPr id="13353" name="Group 48"/>
            <p:cNvGrpSpPr>
              <a:grpSpLocks/>
            </p:cNvGrpSpPr>
            <p:nvPr/>
          </p:nvGrpSpPr>
          <p:grpSpPr bwMode="auto">
            <a:xfrm>
              <a:off x="3243706" y="1900906"/>
              <a:ext cx="5143499" cy="930728"/>
              <a:chOff x="1383" y="890"/>
              <a:chExt cx="2948" cy="549"/>
            </a:xfrm>
          </p:grpSpPr>
          <p:pic>
            <p:nvPicPr>
              <p:cNvPr id="13355" name="Picture 49" descr="그림자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383" y="890"/>
                <a:ext cx="2948" cy="5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356" name="AutoShape 50"/>
              <p:cNvSpPr>
                <a:spLocks noChangeArrowheads="1"/>
              </p:cNvSpPr>
              <p:nvPr/>
            </p:nvSpPr>
            <p:spPr bwMode="auto">
              <a:xfrm>
                <a:off x="1410" y="972"/>
                <a:ext cx="2789" cy="33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9CADC8"/>
                  </a:gs>
                  <a:gs pos="100000">
                    <a:srgbClr val="FFFFFF"/>
                  </a:gs>
                </a:gsLst>
                <a:lin ang="5400000" scaled="1"/>
              </a:gradFill>
              <a:ln w="1905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342000" tIns="36000" bIns="36000" anchor="ctr"/>
              <a:lstStyle/>
              <a:p>
                <a:r>
                  <a:rPr lang="zh-CN" altLang="en-US" sz="2000" b="1" dirty="0" smtClean="0">
                    <a:latin typeface="+mn-ea"/>
                    <a:ea typeface="+mn-ea"/>
                  </a:rPr>
                  <a:t>跨</a:t>
                </a:r>
                <a:r>
                  <a:rPr lang="zh-CN" altLang="en-US" sz="2000" b="1" dirty="0" smtClean="0">
                    <a:latin typeface="+mn-ea"/>
                    <a:ea typeface="+mn-ea"/>
                  </a:rPr>
                  <a:t>区域网络教研把教育资源共享变成了现实</a:t>
                </a:r>
                <a:endParaRPr kumimoji="0" lang="en-US" altLang="ko-KR" sz="2000" b="1" dirty="0">
                  <a:solidFill>
                    <a:srgbClr val="333333"/>
                  </a:solidFill>
                  <a:latin typeface="+mn-ea"/>
                  <a:ea typeface="+mn-ea"/>
                </a:endParaRPr>
              </a:p>
            </p:txBody>
          </p:sp>
        </p:grpSp>
        <p:sp>
          <p:nvSpPr>
            <p:cNvPr id="13354" name="TextBox 53"/>
            <p:cNvSpPr txBox="1">
              <a:spLocks noChangeArrowheads="1"/>
            </p:cNvSpPr>
            <p:nvPr/>
          </p:nvSpPr>
          <p:spPr bwMode="auto">
            <a:xfrm>
              <a:off x="2888640" y="1957830"/>
              <a:ext cx="338556" cy="461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ko-KR" alt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323" name="그룹 74"/>
          <p:cNvGrpSpPr>
            <a:grpSpLocks/>
          </p:cNvGrpSpPr>
          <p:nvPr/>
        </p:nvGrpSpPr>
        <p:grpSpPr bwMode="auto">
          <a:xfrm>
            <a:off x="785786" y="4356113"/>
            <a:ext cx="7572386" cy="930275"/>
            <a:chOff x="2500298" y="2867232"/>
            <a:chExt cx="5929354" cy="930728"/>
          </a:xfrm>
        </p:grpSpPr>
        <p:sp>
          <p:nvSpPr>
            <p:cNvPr id="65" name="AutoShape 864"/>
            <p:cNvSpPr>
              <a:spLocks noChangeArrowheads="1"/>
            </p:cNvSpPr>
            <p:nvPr/>
          </p:nvSpPr>
          <p:spPr bwMode="auto">
            <a:xfrm>
              <a:off x="2500298" y="2901038"/>
              <a:ext cx="5929354" cy="7844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B400"/>
                </a:gs>
              </a:gsLst>
              <a:lin ang="5400000" scaled="1"/>
            </a:gradFill>
            <a:ln w="19050" algn="ctr">
              <a:noFill/>
              <a:round/>
              <a:headEnd/>
              <a:tailEnd/>
            </a:ln>
            <a:effectLst>
              <a:outerShdw blurRad="149987" dist="127000" dir="288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146050" h="139700"/>
            </a:sp3d>
          </p:spPr>
          <p:txBody>
            <a:bodyPr wrap="none" lIns="72000" tIns="0" rIns="72000" bIns="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2400" b="1" kern="0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grpSp>
          <p:nvGrpSpPr>
            <p:cNvPr id="13345" name="Group 48"/>
            <p:cNvGrpSpPr>
              <a:grpSpLocks/>
            </p:cNvGrpSpPr>
            <p:nvPr/>
          </p:nvGrpSpPr>
          <p:grpSpPr bwMode="auto">
            <a:xfrm>
              <a:off x="3243706" y="2867232"/>
              <a:ext cx="5143499" cy="930728"/>
              <a:chOff x="1383" y="890"/>
              <a:chExt cx="2948" cy="549"/>
            </a:xfrm>
          </p:grpSpPr>
          <p:pic>
            <p:nvPicPr>
              <p:cNvPr id="13347" name="Picture 49" descr="그림자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383" y="890"/>
                <a:ext cx="2948" cy="5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348" name="AutoShape 50"/>
              <p:cNvSpPr>
                <a:spLocks noChangeArrowheads="1"/>
              </p:cNvSpPr>
              <p:nvPr/>
            </p:nvSpPr>
            <p:spPr bwMode="auto">
              <a:xfrm>
                <a:off x="1460" y="972"/>
                <a:ext cx="2789" cy="33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9CADC8"/>
                  </a:gs>
                  <a:gs pos="100000">
                    <a:srgbClr val="FFFFFF"/>
                  </a:gs>
                </a:gsLst>
                <a:lin ang="5400000" scaled="1"/>
              </a:gradFill>
              <a:ln w="1905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342000" tIns="36000" bIns="36000" anchor="ctr"/>
              <a:lstStyle/>
              <a:p>
                <a:r>
                  <a:rPr lang="zh-CN" altLang="en-US" sz="2000" b="1" dirty="0" smtClean="0">
                    <a:latin typeface="+mn-ea"/>
                    <a:ea typeface="+mn-ea"/>
                  </a:rPr>
                  <a:t>跨区域网络教研能够立体、高效地传输信息</a:t>
                </a:r>
                <a:endParaRPr kumimoji="0" lang="en-US" altLang="ko-KR" sz="2000" b="1" dirty="0">
                  <a:solidFill>
                    <a:srgbClr val="333333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13349" name="AutoShape 51"/>
              <p:cNvSpPr>
                <a:spLocks noChangeArrowheads="1"/>
              </p:cNvSpPr>
              <p:nvPr/>
            </p:nvSpPr>
            <p:spPr bwMode="auto">
              <a:xfrm>
                <a:off x="1551" y="990"/>
                <a:ext cx="2611" cy="15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FFFFF">
                      <a:alpha val="37999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lIns="342000" tIns="190800" anchor="ctr"/>
              <a:lstStyle/>
              <a:p>
                <a:endParaRPr lang="ko-KR" altLang="en-US" sz="2400" b="1"/>
              </a:p>
            </p:txBody>
          </p:sp>
        </p:grpSp>
        <p:sp>
          <p:nvSpPr>
            <p:cNvPr id="13346" name="TextBox 59"/>
            <p:cNvSpPr txBox="1">
              <a:spLocks noChangeArrowheads="1"/>
            </p:cNvSpPr>
            <p:nvPr/>
          </p:nvSpPr>
          <p:spPr bwMode="auto">
            <a:xfrm>
              <a:off x="2888640" y="2924156"/>
              <a:ext cx="338556" cy="461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ko-KR" alt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4340" name="그림 85" descr="해바라기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85875" y="4214813"/>
            <a:ext cx="421005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그림 86" descr="해바라기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643188" y="5000625"/>
            <a:ext cx="4210051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그림 88" descr="나비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133369">
            <a:off x="-2098675" y="3622675"/>
            <a:ext cx="12922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AutoShape 50"/>
          <p:cNvSpPr>
            <a:spLocks noChangeArrowheads="1"/>
          </p:cNvSpPr>
          <p:nvPr/>
        </p:nvSpPr>
        <p:spPr bwMode="auto">
          <a:xfrm>
            <a:off x="2000232" y="1868732"/>
            <a:ext cx="6151935" cy="56013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9CADC8"/>
              </a:gs>
              <a:gs pos="100000">
                <a:srgbClr val="FFFFFF"/>
              </a:gs>
            </a:gsLst>
            <a:lin ang="5400000" scaled="1"/>
          </a:gradFill>
          <a:ln w="19050" algn="ctr">
            <a:solidFill>
              <a:srgbClr val="FFFFFF"/>
            </a:solidFill>
            <a:round/>
            <a:headEnd/>
            <a:tailEnd/>
          </a:ln>
        </p:spPr>
        <p:txBody>
          <a:bodyPr wrap="none" lIns="342000" tIns="36000" bIns="36000" anchor="ctr"/>
          <a:lstStyle/>
          <a:p>
            <a:r>
              <a:rPr lang="zh-CN" altLang="en-US" sz="2000" b="1" dirty="0" smtClean="0">
                <a:latin typeface="+mn-ea"/>
                <a:ea typeface="+mn-ea"/>
              </a:rPr>
              <a:t>跨区域网络教研完全突破了课堂教学的地域限制</a:t>
            </a:r>
            <a:endParaRPr kumimoji="0" lang="en-US" altLang="ko-KR" sz="2000" b="1" dirty="0">
              <a:solidFill>
                <a:srgbClr val="333333"/>
              </a:solidFill>
              <a:latin typeface="+mn-ea"/>
              <a:ea typeface="+mn-ea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734583" y="762640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/>
              <a:t>预期创新点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48011E-7 C 0.05764 -0.01503 0.11476 -0.02983 0.15625 -0.03191 C 0.19879 -0.03423 0.23021 -0.00648 0.25504 -0.01388 C 0.27969 -0.02151 0.29584 -0.06522 0.30538 -0.07655 C 0.31406 -0.08765 0.31025 -0.08511 0.3066 -0.08233 " pathEditMode="relative" rAng="0" ptsTypes="aaaaA">
                                      <p:cBhvr>
                                        <p:cTn id="19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" y="-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b="1" i="0" dirty="0" smtClean="0"/>
              <a:t>研究思路</a:t>
            </a:r>
            <a:endParaRPr lang="en-US" altLang="zh-CN" b="1" i="0" dirty="0" smtClean="0">
              <a:ea typeface="宋体" charset="-122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698750" y="2028825"/>
            <a:ext cx="3952875" cy="3694113"/>
            <a:chOff x="1655" y="1647"/>
            <a:chExt cx="2490" cy="2327"/>
          </a:xfrm>
        </p:grpSpPr>
        <p:sp>
          <p:nvSpPr>
            <p:cNvPr id="214020" name="Freeform 4"/>
            <p:cNvSpPr>
              <a:spLocks/>
            </p:cNvSpPr>
            <p:nvPr/>
          </p:nvSpPr>
          <p:spPr bwMode="gray">
            <a:xfrm>
              <a:off x="1660" y="2336"/>
              <a:ext cx="912" cy="1231"/>
            </a:xfrm>
            <a:custGeom>
              <a:avLst/>
              <a:gdLst/>
              <a:ahLst/>
              <a:cxnLst>
                <a:cxn ang="0">
                  <a:pos x="1233" y="343"/>
                </a:cxn>
                <a:cxn ang="0">
                  <a:pos x="413" y="1764"/>
                </a:cxn>
                <a:cxn ang="0">
                  <a:pos x="0" y="1226"/>
                </a:cxn>
                <a:cxn ang="0">
                  <a:pos x="6" y="1098"/>
                </a:cxn>
                <a:cxn ang="0">
                  <a:pos x="638" y="0"/>
                </a:cxn>
                <a:cxn ang="0">
                  <a:pos x="1233" y="343"/>
                </a:cxn>
                <a:cxn ang="0">
                  <a:pos x="1233" y="343"/>
                </a:cxn>
              </a:cxnLst>
              <a:rect l="0" t="0" r="r" b="b"/>
              <a:pathLst>
                <a:path w="1233" h="1764">
                  <a:moveTo>
                    <a:pt x="1233" y="343"/>
                  </a:moveTo>
                  <a:lnTo>
                    <a:pt x="413" y="1764"/>
                  </a:lnTo>
                  <a:lnTo>
                    <a:pt x="0" y="1226"/>
                  </a:lnTo>
                  <a:lnTo>
                    <a:pt x="6" y="1098"/>
                  </a:lnTo>
                  <a:lnTo>
                    <a:pt x="638" y="0"/>
                  </a:lnTo>
                  <a:lnTo>
                    <a:pt x="1233" y="343"/>
                  </a:lnTo>
                  <a:lnTo>
                    <a:pt x="1233" y="343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214021" name="Freeform 5"/>
            <p:cNvSpPr>
              <a:spLocks/>
            </p:cNvSpPr>
            <p:nvPr/>
          </p:nvSpPr>
          <p:spPr bwMode="gray">
            <a:xfrm rot="7200000">
              <a:off x="2726" y="1656"/>
              <a:ext cx="860" cy="1305"/>
            </a:xfrm>
            <a:custGeom>
              <a:avLst/>
              <a:gdLst/>
              <a:ahLst/>
              <a:cxnLst>
                <a:cxn ang="0">
                  <a:pos x="1233" y="343"/>
                </a:cxn>
                <a:cxn ang="0">
                  <a:pos x="413" y="1764"/>
                </a:cxn>
                <a:cxn ang="0">
                  <a:pos x="0" y="1226"/>
                </a:cxn>
                <a:cxn ang="0">
                  <a:pos x="6" y="1098"/>
                </a:cxn>
                <a:cxn ang="0">
                  <a:pos x="638" y="0"/>
                </a:cxn>
                <a:cxn ang="0">
                  <a:pos x="1233" y="343"/>
                </a:cxn>
                <a:cxn ang="0">
                  <a:pos x="1233" y="343"/>
                </a:cxn>
              </a:cxnLst>
              <a:rect l="0" t="0" r="r" b="b"/>
              <a:pathLst>
                <a:path w="1233" h="1764">
                  <a:moveTo>
                    <a:pt x="1233" y="343"/>
                  </a:moveTo>
                  <a:lnTo>
                    <a:pt x="413" y="1764"/>
                  </a:lnTo>
                  <a:lnTo>
                    <a:pt x="0" y="1226"/>
                  </a:lnTo>
                  <a:lnTo>
                    <a:pt x="6" y="1098"/>
                  </a:lnTo>
                  <a:lnTo>
                    <a:pt x="638" y="0"/>
                  </a:lnTo>
                  <a:lnTo>
                    <a:pt x="1233" y="343"/>
                  </a:lnTo>
                  <a:lnTo>
                    <a:pt x="1233" y="343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712" y="1647"/>
              <a:ext cx="1480" cy="1302"/>
              <a:chOff x="1712" y="1389"/>
              <a:chExt cx="1480" cy="1302"/>
            </a:xfrm>
          </p:grpSpPr>
          <p:sp>
            <p:nvSpPr>
              <p:cNvPr id="141331" name="AutoShape 7"/>
              <p:cNvSpPr>
                <a:spLocks noChangeArrowheads="1"/>
              </p:cNvSpPr>
              <p:nvPr/>
            </p:nvSpPr>
            <p:spPr bwMode="gray">
              <a:xfrm rot="-9000000">
                <a:off x="1712" y="2311"/>
                <a:ext cx="908" cy="38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1332" name="Freeform 8"/>
              <p:cNvSpPr>
                <a:spLocks/>
              </p:cNvSpPr>
              <p:nvPr/>
            </p:nvSpPr>
            <p:spPr bwMode="gray">
              <a:xfrm rot="7200000">
                <a:off x="1961" y="1810"/>
                <a:ext cx="948" cy="508"/>
              </a:xfrm>
              <a:custGeom>
                <a:avLst/>
                <a:gdLst>
                  <a:gd name="T0" fmla="*/ 1514 w 750"/>
                  <a:gd name="T1" fmla="*/ 0 h 378"/>
                  <a:gd name="T2" fmla="*/ 0 w 750"/>
                  <a:gd name="T3" fmla="*/ 0 h 378"/>
                  <a:gd name="T4" fmla="*/ 5 w 750"/>
                  <a:gd name="T5" fmla="*/ 472 h 378"/>
                  <a:gd name="T6" fmla="*/ 56 w 750"/>
                  <a:gd name="T7" fmla="*/ 918 h 378"/>
                  <a:gd name="T8" fmla="*/ 1514 w 750"/>
                  <a:gd name="T9" fmla="*/ 918 h 378"/>
                  <a:gd name="T10" fmla="*/ 1514 w 750"/>
                  <a:gd name="T11" fmla="*/ 0 h 378"/>
                  <a:gd name="T12" fmla="*/ 1514 w 750"/>
                  <a:gd name="T13" fmla="*/ 0 h 3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0"/>
                  <a:gd name="T22" fmla="*/ 0 h 378"/>
                  <a:gd name="T23" fmla="*/ 750 w 750"/>
                  <a:gd name="T24" fmla="*/ 378 h 3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0" h="378">
                    <a:moveTo>
                      <a:pt x="750" y="0"/>
                    </a:moveTo>
                    <a:lnTo>
                      <a:pt x="0" y="0"/>
                    </a:lnTo>
                    <a:lnTo>
                      <a:pt x="2" y="194"/>
                    </a:lnTo>
                    <a:lnTo>
                      <a:pt x="28" y="378"/>
                    </a:lnTo>
                    <a:lnTo>
                      <a:pt x="750" y="378"/>
                    </a:lnTo>
                    <a:lnTo>
                      <a:pt x="75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333" name="Freeform 9"/>
              <p:cNvSpPr>
                <a:spLocks/>
              </p:cNvSpPr>
              <p:nvPr/>
            </p:nvSpPr>
            <p:spPr bwMode="gray">
              <a:xfrm rot="7200000">
                <a:off x="2637" y="1226"/>
                <a:ext cx="392" cy="718"/>
              </a:xfrm>
              <a:custGeom>
                <a:avLst/>
                <a:gdLst>
                  <a:gd name="T0" fmla="*/ 245 w 495"/>
                  <a:gd name="T1" fmla="*/ 115 h 971"/>
                  <a:gd name="T2" fmla="*/ 245 w 495"/>
                  <a:gd name="T3" fmla="*/ 393 h 971"/>
                  <a:gd name="T4" fmla="*/ 230 w 495"/>
                  <a:gd name="T5" fmla="*/ 390 h 971"/>
                  <a:gd name="T6" fmla="*/ 214 w 495"/>
                  <a:gd name="T7" fmla="*/ 385 h 971"/>
                  <a:gd name="T8" fmla="*/ 200 w 495"/>
                  <a:gd name="T9" fmla="*/ 376 h 971"/>
                  <a:gd name="T10" fmla="*/ 185 w 495"/>
                  <a:gd name="T11" fmla="*/ 363 h 971"/>
                  <a:gd name="T12" fmla="*/ 168 w 495"/>
                  <a:gd name="T13" fmla="*/ 345 h 971"/>
                  <a:gd name="T14" fmla="*/ 152 w 495"/>
                  <a:gd name="T15" fmla="*/ 324 h 971"/>
                  <a:gd name="T16" fmla="*/ 134 w 495"/>
                  <a:gd name="T17" fmla="*/ 296 h 971"/>
                  <a:gd name="T18" fmla="*/ 113 w 495"/>
                  <a:gd name="T19" fmla="*/ 262 h 971"/>
                  <a:gd name="T20" fmla="*/ 91 w 495"/>
                  <a:gd name="T21" fmla="*/ 224 h 971"/>
                  <a:gd name="T22" fmla="*/ 64 w 495"/>
                  <a:gd name="T23" fmla="*/ 177 h 971"/>
                  <a:gd name="T24" fmla="*/ 48 w 495"/>
                  <a:gd name="T25" fmla="*/ 149 h 971"/>
                  <a:gd name="T26" fmla="*/ 14 w 495"/>
                  <a:gd name="T27" fmla="*/ 85 h 971"/>
                  <a:gd name="T28" fmla="*/ 2 w 495"/>
                  <a:gd name="T29" fmla="*/ 52 h 971"/>
                  <a:gd name="T30" fmla="*/ 0 w 495"/>
                  <a:gd name="T31" fmla="*/ 24 h 971"/>
                  <a:gd name="T32" fmla="*/ 8 w 495"/>
                  <a:gd name="T33" fmla="*/ 0 h 971"/>
                  <a:gd name="T34" fmla="*/ 8 w 495"/>
                  <a:gd name="T35" fmla="*/ 18 h 971"/>
                  <a:gd name="T36" fmla="*/ 8 w 495"/>
                  <a:gd name="T37" fmla="*/ 29 h 971"/>
                  <a:gd name="T38" fmla="*/ 8 w 495"/>
                  <a:gd name="T39" fmla="*/ 40 h 971"/>
                  <a:gd name="T40" fmla="*/ 9 w 495"/>
                  <a:gd name="T41" fmla="*/ 51 h 971"/>
                  <a:gd name="T42" fmla="*/ 14 w 495"/>
                  <a:gd name="T43" fmla="*/ 66 h 971"/>
                  <a:gd name="T44" fmla="*/ 26 w 495"/>
                  <a:gd name="T45" fmla="*/ 80 h 971"/>
                  <a:gd name="T46" fmla="*/ 42 w 495"/>
                  <a:gd name="T47" fmla="*/ 93 h 971"/>
                  <a:gd name="T48" fmla="*/ 62 w 495"/>
                  <a:gd name="T49" fmla="*/ 105 h 971"/>
                  <a:gd name="T50" fmla="*/ 89 w 495"/>
                  <a:gd name="T51" fmla="*/ 112 h 971"/>
                  <a:gd name="T52" fmla="*/ 122 w 495"/>
                  <a:gd name="T53" fmla="*/ 115 h 971"/>
                  <a:gd name="T54" fmla="*/ 245 w 495"/>
                  <a:gd name="T55" fmla="*/ 115 h 97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95"/>
                  <a:gd name="T85" fmla="*/ 0 h 971"/>
                  <a:gd name="T86" fmla="*/ 495 w 495"/>
                  <a:gd name="T87" fmla="*/ 971 h 97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95" h="971">
                    <a:moveTo>
                      <a:pt x="495" y="285"/>
                    </a:moveTo>
                    <a:lnTo>
                      <a:pt x="495" y="971"/>
                    </a:lnTo>
                    <a:lnTo>
                      <a:pt x="462" y="964"/>
                    </a:lnTo>
                    <a:lnTo>
                      <a:pt x="430" y="953"/>
                    </a:lnTo>
                    <a:lnTo>
                      <a:pt x="401" y="931"/>
                    </a:lnTo>
                    <a:lnTo>
                      <a:pt x="372" y="898"/>
                    </a:lnTo>
                    <a:lnTo>
                      <a:pt x="339" y="855"/>
                    </a:lnTo>
                    <a:lnTo>
                      <a:pt x="306" y="801"/>
                    </a:lnTo>
                    <a:lnTo>
                      <a:pt x="270" y="732"/>
                    </a:lnTo>
                    <a:lnTo>
                      <a:pt x="227" y="648"/>
                    </a:lnTo>
                    <a:lnTo>
                      <a:pt x="183" y="554"/>
                    </a:lnTo>
                    <a:lnTo>
                      <a:pt x="129" y="438"/>
                    </a:lnTo>
                    <a:lnTo>
                      <a:pt x="96" y="369"/>
                    </a:lnTo>
                    <a:lnTo>
                      <a:pt x="29" y="211"/>
                    </a:lnTo>
                    <a:lnTo>
                      <a:pt x="2" y="127"/>
                    </a:lnTo>
                    <a:lnTo>
                      <a:pt x="0" y="60"/>
                    </a:lnTo>
                    <a:lnTo>
                      <a:pt x="15" y="0"/>
                    </a:lnTo>
                    <a:lnTo>
                      <a:pt x="15" y="43"/>
                    </a:lnTo>
                    <a:lnTo>
                      <a:pt x="15" y="72"/>
                    </a:lnTo>
                    <a:lnTo>
                      <a:pt x="15" y="99"/>
                    </a:lnTo>
                    <a:lnTo>
                      <a:pt x="18" y="126"/>
                    </a:lnTo>
                    <a:lnTo>
                      <a:pt x="29" y="162"/>
                    </a:lnTo>
                    <a:lnTo>
                      <a:pt x="53" y="198"/>
                    </a:lnTo>
                    <a:lnTo>
                      <a:pt x="85" y="231"/>
                    </a:lnTo>
                    <a:lnTo>
                      <a:pt x="125" y="260"/>
                    </a:lnTo>
                    <a:lnTo>
                      <a:pt x="180" y="278"/>
                    </a:lnTo>
                    <a:lnTo>
                      <a:pt x="245" y="282"/>
                    </a:lnTo>
                    <a:lnTo>
                      <a:pt x="495" y="285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14026" name="Freeform 10"/>
            <p:cNvSpPr>
              <a:spLocks/>
            </p:cNvSpPr>
            <p:nvPr/>
          </p:nvSpPr>
          <p:spPr bwMode="gray">
            <a:xfrm rot="14400000">
              <a:off x="2798" y="2823"/>
              <a:ext cx="860" cy="1305"/>
            </a:xfrm>
            <a:custGeom>
              <a:avLst/>
              <a:gdLst/>
              <a:ahLst/>
              <a:cxnLst>
                <a:cxn ang="0">
                  <a:pos x="1233" y="343"/>
                </a:cxn>
                <a:cxn ang="0">
                  <a:pos x="413" y="1764"/>
                </a:cxn>
                <a:cxn ang="0">
                  <a:pos x="0" y="1226"/>
                </a:cxn>
                <a:cxn ang="0">
                  <a:pos x="6" y="1098"/>
                </a:cxn>
                <a:cxn ang="0">
                  <a:pos x="638" y="0"/>
                </a:cxn>
                <a:cxn ang="0">
                  <a:pos x="1233" y="343"/>
                </a:cxn>
                <a:cxn ang="0">
                  <a:pos x="1233" y="343"/>
                </a:cxn>
              </a:cxnLst>
              <a:rect l="0" t="0" r="r" b="b"/>
              <a:pathLst>
                <a:path w="1233" h="1764">
                  <a:moveTo>
                    <a:pt x="1233" y="343"/>
                  </a:moveTo>
                  <a:lnTo>
                    <a:pt x="413" y="1764"/>
                  </a:lnTo>
                  <a:lnTo>
                    <a:pt x="0" y="1226"/>
                  </a:lnTo>
                  <a:lnTo>
                    <a:pt x="6" y="1098"/>
                  </a:lnTo>
                  <a:lnTo>
                    <a:pt x="638" y="0"/>
                  </a:lnTo>
                  <a:lnTo>
                    <a:pt x="1233" y="343"/>
                  </a:lnTo>
                  <a:lnTo>
                    <a:pt x="1233" y="343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2849" y="2249"/>
              <a:ext cx="1296" cy="1381"/>
              <a:chOff x="2854" y="1996"/>
              <a:chExt cx="1296" cy="1381"/>
            </a:xfrm>
          </p:grpSpPr>
          <p:sp>
            <p:nvSpPr>
              <p:cNvPr id="141328" name="AutoShape 12"/>
              <p:cNvSpPr>
                <a:spLocks noChangeArrowheads="1"/>
              </p:cNvSpPr>
              <p:nvPr/>
            </p:nvSpPr>
            <p:spPr bwMode="gray">
              <a:xfrm rot="-1800000">
                <a:off x="2854" y="1996"/>
                <a:ext cx="906" cy="380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1329" name="Freeform 13"/>
              <p:cNvSpPr>
                <a:spLocks/>
              </p:cNvSpPr>
              <p:nvPr/>
            </p:nvSpPr>
            <p:spPr bwMode="gray">
              <a:xfrm rot="-7200000">
                <a:off x="3102" y="2371"/>
                <a:ext cx="948" cy="507"/>
              </a:xfrm>
              <a:custGeom>
                <a:avLst/>
                <a:gdLst>
                  <a:gd name="T0" fmla="*/ 1514 w 750"/>
                  <a:gd name="T1" fmla="*/ 0 h 378"/>
                  <a:gd name="T2" fmla="*/ 0 w 750"/>
                  <a:gd name="T3" fmla="*/ 0 h 378"/>
                  <a:gd name="T4" fmla="*/ 5 w 750"/>
                  <a:gd name="T5" fmla="*/ 468 h 378"/>
                  <a:gd name="T6" fmla="*/ 56 w 750"/>
                  <a:gd name="T7" fmla="*/ 912 h 378"/>
                  <a:gd name="T8" fmla="*/ 1514 w 750"/>
                  <a:gd name="T9" fmla="*/ 912 h 378"/>
                  <a:gd name="T10" fmla="*/ 1514 w 750"/>
                  <a:gd name="T11" fmla="*/ 0 h 378"/>
                  <a:gd name="T12" fmla="*/ 1514 w 750"/>
                  <a:gd name="T13" fmla="*/ 0 h 3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0"/>
                  <a:gd name="T22" fmla="*/ 0 h 378"/>
                  <a:gd name="T23" fmla="*/ 750 w 750"/>
                  <a:gd name="T24" fmla="*/ 378 h 3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0" h="378">
                    <a:moveTo>
                      <a:pt x="750" y="0"/>
                    </a:moveTo>
                    <a:lnTo>
                      <a:pt x="0" y="0"/>
                    </a:lnTo>
                    <a:lnTo>
                      <a:pt x="2" y="194"/>
                    </a:lnTo>
                    <a:lnTo>
                      <a:pt x="28" y="378"/>
                    </a:lnTo>
                    <a:lnTo>
                      <a:pt x="750" y="378"/>
                    </a:lnTo>
                    <a:lnTo>
                      <a:pt x="75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330" name="Freeform 14"/>
              <p:cNvSpPr>
                <a:spLocks/>
              </p:cNvSpPr>
              <p:nvPr/>
            </p:nvSpPr>
            <p:spPr bwMode="gray">
              <a:xfrm rot="-7200000">
                <a:off x="3618" y="2845"/>
                <a:ext cx="346" cy="718"/>
              </a:xfrm>
              <a:custGeom>
                <a:avLst/>
                <a:gdLst>
                  <a:gd name="T0" fmla="*/ 169 w 495"/>
                  <a:gd name="T1" fmla="*/ 115 h 971"/>
                  <a:gd name="T2" fmla="*/ 169 w 495"/>
                  <a:gd name="T3" fmla="*/ 393 h 971"/>
                  <a:gd name="T4" fmla="*/ 158 w 495"/>
                  <a:gd name="T5" fmla="*/ 390 h 971"/>
                  <a:gd name="T6" fmla="*/ 147 w 495"/>
                  <a:gd name="T7" fmla="*/ 385 h 971"/>
                  <a:gd name="T8" fmla="*/ 137 w 495"/>
                  <a:gd name="T9" fmla="*/ 376 h 971"/>
                  <a:gd name="T10" fmla="*/ 127 w 495"/>
                  <a:gd name="T11" fmla="*/ 363 h 971"/>
                  <a:gd name="T12" fmla="*/ 116 w 495"/>
                  <a:gd name="T13" fmla="*/ 345 h 971"/>
                  <a:gd name="T14" fmla="*/ 105 w 495"/>
                  <a:gd name="T15" fmla="*/ 324 h 971"/>
                  <a:gd name="T16" fmla="*/ 92 w 495"/>
                  <a:gd name="T17" fmla="*/ 296 h 971"/>
                  <a:gd name="T18" fmla="*/ 78 w 495"/>
                  <a:gd name="T19" fmla="*/ 262 h 971"/>
                  <a:gd name="T20" fmla="*/ 62 w 495"/>
                  <a:gd name="T21" fmla="*/ 224 h 971"/>
                  <a:gd name="T22" fmla="*/ 44 w 495"/>
                  <a:gd name="T23" fmla="*/ 177 h 971"/>
                  <a:gd name="T24" fmla="*/ 33 w 495"/>
                  <a:gd name="T25" fmla="*/ 149 h 971"/>
                  <a:gd name="T26" fmla="*/ 10 w 495"/>
                  <a:gd name="T27" fmla="*/ 85 h 971"/>
                  <a:gd name="T28" fmla="*/ 1 w 495"/>
                  <a:gd name="T29" fmla="*/ 52 h 971"/>
                  <a:gd name="T30" fmla="*/ 0 w 495"/>
                  <a:gd name="T31" fmla="*/ 24 h 971"/>
                  <a:gd name="T32" fmla="*/ 5 w 495"/>
                  <a:gd name="T33" fmla="*/ 0 h 971"/>
                  <a:gd name="T34" fmla="*/ 5 w 495"/>
                  <a:gd name="T35" fmla="*/ 18 h 971"/>
                  <a:gd name="T36" fmla="*/ 5 w 495"/>
                  <a:gd name="T37" fmla="*/ 29 h 971"/>
                  <a:gd name="T38" fmla="*/ 5 w 495"/>
                  <a:gd name="T39" fmla="*/ 40 h 971"/>
                  <a:gd name="T40" fmla="*/ 6 w 495"/>
                  <a:gd name="T41" fmla="*/ 51 h 971"/>
                  <a:gd name="T42" fmla="*/ 10 w 495"/>
                  <a:gd name="T43" fmla="*/ 66 h 971"/>
                  <a:gd name="T44" fmla="*/ 18 w 495"/>
                  <a:gd name="T45" fmla="*/ 80 h 971"/>
                  <a:gd name="T46" fmla="*/ 29 w 495"/>
                  <a:gd name="T47" fmla="*/ 93 h 971"/>
                  <a:gd name="T48" fmla="*/ 43 w 495"/>
                  <a:gd name="T49" fmla="*/ 105 h 971"/>
                  <a:gd name="T50" fmla="*/ 62 w 495"/>
                  <a:gd name="T51" fmla="*/ 112 h 971"/>
                  <a:gd name="T52" fmla="*/ 84 w 495"/>
                  <a:gd name="T53" fmla="*/ 115 h 971"/>
                  <a:gd name="T54" fmla="*/ 169 w 495"/>
                  <a:gd name="T55" fmla="*/ 115 h 97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95"/>
                  <a:gd name="T85" fmla="*/ 0 h 971"/>
                  <a:gd name="T86" fmla="*/ 495 w 495"/>
                  <a:gd name="T87" fmla="*/ 971 h 97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95" h="971">
                    <a:moveTo>
                      <a:pt x="495" y="285"/>
                    </a:moveTo>
                    <a:lnTo>
                      <a:pt x="495" y="971"/>
                    </a:lnTo>
                    <a:lnTo>
                      <a:pt x="462" y="964"/>
                    </a:lnTo>
                    <a:lnTo>
                      <a:pt x="430" y="953"/>
                    </a:lnTo>
                    <a:lnTo>
                      <a:pt x="401" y="931"/>
                    </a:lnTo>
                    <a:lnTo>
                      <a:pt x="372" y="898"/>
                    </a:lnTo>
                    <a:lnTo>
                      <a:pt x="339" y="855"/>
                    </a:lnTo>
                    <a:lnTo>
                      <a:pt x="306" y="801"/>
                    </a:lnTo>
                    <a:lnTo>
                      <a:pt x="270" y="732"/>
                    </a:lnTo>
                    <a:lnTo>
                      <a:pt x="227" y="648"/>
                    </a:lnTo>
                    <a:lnTo>
                      <a:pt x="183" y="554"/>
                    </a:lnTo>
                    <a:lnTo>
                      <a:pt x="129" y="438"/>
                    </a:lnTo>
                    <a:lnTo>
                      <a:pt x="96" y="369"/>
                    </a:lnTo>
                    <a:lnTo>
                      <a:pt x="29" y="211"/>
                    </a:lnTo>
                    <a:lnTo>
                      <a:pt x="2" y="127"/>
                    </a:lnTo>
                    <a:lnTo>
                      <a:pt x="0" y="60"/>
                    </a:lnTo>
                    <a:lnTo>
                      <a:pt x="15" y="0"/>
                    </a:lnTo>
                    <a:lnTo>
                      <a:pt x="15" y="43"/>
                    </a:lnTo>
                    <a:lnTo>
                      <a:pt x="15" y="72"/>
                    </a:lnTo>
                    <a:lnTo>
                      <a:pt x="15" y="99"/>
                    </a:lnTo>
                    <a:lnTo>
                      <a:pt x="18" y="126"/>
                    </a:lnTo>
                    <a:lnTo>
                      <a:pt x="29" y="162"/>
                    </a:lnTo>
                    <a:lnTo>
                      <a:pt x="53" y="198"/>
                    </a:lnTo>
                    <a:lnTo>
                      <a:pt x="85" y="231"/>
                    </a:lnTo>
                    <a:lnTo>
                      <a:pt x="125" y="260"/>
                    </a:lnTo>
                    <a:lnTo>
                      <a:pt x="180" y="278"/>
                    </a:lnTo>
                    <a:lnTo>
                      <a:pt x="245" y="282"/>
                    </a:lnTo>
                    <a:lnTo>
                      <a:pt x="495" y="285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1655" y="3095"/>
              <a:ext cx="1571" cy="879"/>
              <a:chOff x="1655" y="2837"/>
              <a:chExt cx="1571" cy="879"/>
            </a:xfrm>
          </p:grpSpPr>
          <p:sp>
            <p:nvSpPr>
              <p:cNvPr id="141325" name="Freeform 16"/>
              <p:cNvSpPr>
                <a:spLocks/>
              </p:cNvSpPr>
              <p:nvPr/>
            </p:nvSpPr>
            <p:spPr bwMode="gray">
              <a:xfrm>
                <a:off x="1655" y="2837"/>
                <a:ext cx="366" cy="692"/>
              </a:xfrm>
              <a:custGeom>
                <a:avLst/>
                <a:gdLst>
                  <a:gd name="T0" fmla="*/ 200 w 495"/>
                  <a:gd name="T1" fmla="*/ 103 h 971"/>
                  <a:gd name="T2" fmla="*/ 200 w 495"/>
                  <a:gd name="T3" fmla="*/ 351 h 971"/>
                  <a:gd name="T4" fmla="*/ 187 w 495"/>
                  <a:gd name="T5" fmla="*/ 349 h 971"/>
                  <a:gd name="T6" fmla="*/ 174 w 495"/>
                  <a:gd name="T7" fmla="*/ 345 h 971"/>
                  <a:gd name="T8" fmla="*/ 162 w 495"/>
                  <a:gd name="T9" fmla="*/ 336 h 971"/>
                  <a:gd name="T10" fmla="*/ 150 w 495"/>
                  <a:gd name="T11" fmla="*/ 325 h 971"/>
                  <a:gd name="T12" fmla="*/ 138 w 495"/>
                  <a:gd name="T13" fmla="*/ 309 h 971"/>
                  <a:gd name="T14" fmla="*/ 123 w 495"/>
                  <a:gd name="T15" fmla="*/ 290 h 971"/>
                  <a:gd name="T16" fmla="*/ 109 w 495"/>
                  <a:gd name="T17" fmla="*/ 265 h 971"/>
                  <a:gd name="T18" fmla="*/ 92 w 495"/>
                  <a:gd name="T19" fmla="*/ 234 h 971"/>
                  <a:gd name="T20" fmla="*/ 74 w 495"/>
                  <a:gd name="T21" fmla="*/ 201 h 971"/>
                  <a:gd name="T22" fmla="*/ 52 w 495"/>
                  <a:gd name="T23" fmla="*/ 158 h 971"/>
                  <a:gd name="T24" fmla="*/ 38 w 495"/>
                  <a:gd name="T25" fmla="*/ 133 h 971"/>
                  <a:gd name="T26" fmla="*/ 12 w 495"/>
                  <a:gd name="T27" fmla="*/ 76 h 971"/>
                  <a:gd name="T28" fmla="*/ 1 w 495"/>
                  <a:gd name="T29" fmla="*/ 46 h 971"/>
                  <a:gd name="T30" fmla="*/ 0 w 495"/>
                  <a:gd name="T31" fmla="*/ 22 h 971"/>
                  <a:gd name="T32" fmla="*/ 6 w 495"/>
                  <a:gd name="T33" fmla="*/ 0 h 971"/>
                  <a:gd name="T34" fmla="*/ 6 w 495"/>
                  <a:gd name="T35" fmla="*/ 16 h 971"/>
                  <a:gd name="T36" fmla="*/ 6 w 495"/>
                  <a:gd name="T37" fmla="*/ 26 h 971"/>
                  <a:gd name="T38" fmla="*/ 6 w 495"/>
                  <a:gd name="T39" fmla="*/ 36 h 971"/>
                  <a:gd name="T40" fmla="*/ 7 w 495"/>
                  <a:gd name="T41" fmla="*/ 46 h 971"/>
                  <a:gd name="T42" fmla="*/ 12 w 495"/>
                  <a:gd name="T43" fmla="*/ 58 h 971"/>
                  <a:gd name="T44" fmla="*/ 21 w 495"/>
                  <a:gd name="T45" fmla="*/ 71 h 971"/>
                  <a:gd name="T46" fmla="*/ 35 w 495"/>
                  <a:gd name="T47" fmla="*/ 84 h 971"/>
                  <a:gd name="T48" fmla="*/ 50 w 495"/>
                  <a:gd name="T49" fmla="*/ 94 h 971"/>
                  <a:gd name="T50" fmla="*/ 72 w 495"/>
                  <a:gd name="T51" fmla="*/ 100 h 971"/>
                  <a:gd name="T52" fmla="*/ 99 w 495"/>
                  <a:gd name="T53" fmla="*/ 102 h 971"/>
                  <a:gd name="T54" fmla="*/ 200 w 495"/>
                  <a:gd name="T55" fmla="*/ 103 h 97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95"/>
                  <a:gd name="T85" fmla="*/ 0 h 971"/>
                  <a:gd name="T86" fmla="*/ 495 w 495"/>
                  <a:gd name="T87" fmla="*/ 971 h 97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95" h="971">
                    <a:moveTo>
                      <a:pt x="495" y="285"/>
                    </a:moveTo>
                    <a:lnTo>
                      <a:pt x="495" y="971"/>
                    </a:lnTo>
                    <a:lnTo>
                      <a:pt x="462" y="964"/>
                    </a:lnTo>
                    <a:lnTo>
                      <a:pt x="430" y="953"/>
                    </a:lnTo>
                    <a:lnTo>
                      <a:pt x="401" y="931"/>
                    </a:lnTo>
                    <a:lnTo>
                      <a:pt x="372" y="898"/>
                    </a:lnTo>
                    <a:lnTo>
                      <a:pt x="339" y="855"/>
                    </a:lnTo>
                    <a:lnTo>
                      <a:pt x="306" y="801"/>
                    </a:lnTo>
                    <a:lnTo>
                      <a:pt x="270" y="732"/>
                    </a:lnTo>
                    <a:lnTo>
                      <a:pt x="227" y="648"/>
                    </a:lnTo>
                    <a:lnTo>
                      <a:pt x="183" y="554"/>
                    </a:lnTo>
                    <a:lnTo>
                      <a:pt x="129" y="438"/>
                    </a:lnTo>
                    <a:lnTo>
                      <a:pt x="96" y="369"/>
                    </a:lnTo>
                    <a:lnTo>
                      <a:pt x="29" y="211"/>
                    </a:lnTo>
                    <a:lnTo>
                      <a:pt x="2" y="127"/>
                    </a:lnTo>
                    <a:lnTo>
                      <a:pt x="0" y="60"/>
                    </a:lnTo>
                    <a:lnTo>
                      <a:pt x="15" y="0"/>
                    </a:lnTo>
                    <a:lnTo>
                      <a:pt x="15" y="43"/>
                    </a:lnTo>
                    <a:lnTo>
                      <a:pt x="15" y="72"/>
                    </a:lnTo>
                    <a:lnTo>
                      <a:pt x="15" y="99"/>
                    </a:lnTo>
                    <a:lnTo>
                      <a:pt x="18" y="126"/>
                    </a:lnTo>
                    <a:lnTo>
                      <a:pt x="29" y="162"/>
                    </a:lnTo>
                    <a:lnTo>
                      <a:pt x="53" y="198"/>
                    </a:lnTo>
                    <a:lnTo>
                      <a:pt x="85" y="231"/>
                    </a:lnTo>
                    <a:lnTo>
                      <a:pt x="125" y="260"/>
                    </a:lnTo>
                    <a:lnTo>
                      <a:pt x="180" y="278"/>
                    </a:lnTo>
                    <a:lnTo>
                      <a:pt x="245" y="282"/>
                    </a:lnTo>
                    <a:lnTo>
                      <a:pt x="495" y="285"/>
                    </a:lnTo>
                    <a:close/>
                  </a:path>
                </a:pathLst>
              </a:custGeom>
              <a:solidFill>
                <a:schemeClr val="hlink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326" name="AutoShape 17"/>
              <p:cNvSpPr>
                <a:spLocks noChangeArrowheads="1"/>
              </p:cNvSpPr>
              <p:nvPr/>
            </p:nvSpPr>
            <p:spPr bwMode="gray">
              <a:xfrm rot="5400000">
                <a:off x="2589" y="3078"/>
                <a:ext cx="872" cy="403"/>
              </a:xfrm>
              <a:prstGeom prst="triangle">
                <a:avLst>
                  <a:gd name="adj" fmla="val 50000"/>
                </a:avLst>
              </a:prstGeom>
              <a:solidFill>
                <a:schemeClr val="hlink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1327" name="Freeform 18"/>
              <p:cNvSpPr>
                <a:spLocks/>
              </p:cNvSpPr>
              <p:nvPr/>
            </p:nvSpPr>
            <p:spPr bwMode="gray">
              <a:xfrm>
                <a:off x="1985" y="3040"/>
                <a:ext cx="1005" cy="489"/>
              </a:xfrm>
              <a:custGeom>
                <a:avLst/>
                <a:gdLst>
                  <a:gd name="T0" fmla="*/ 1805 w 750"/>
                  <a:gd name="T1" fmla="*/ 0 h 378"/>
                  <a:gd name="T2" fmla="*/ 0 w 750"/>
                  <a:gd name="T3" fmla="*/ 0 h 378"/>
                  <a:gd name="T4" fmla="*/ 5 w 750"/>
                  <a:gd name="T5" fmla="*/ 420 h 378"/>
                  <a:gd name="T6" fmla="*/ 68 w 750"/>
                  <a:gd name="T7" fmla="*/ 819 h 378"/>
                  <a:gd name="T8" fmla="*/ 1805 w 750"/>
                  <a:gd name="T9" fmla="*/ 819 h 378"/>
                  <a:gd name="T10" fmla="*/ 1805 w 750"/>
                  <a:gd name="T11" fmla="*/ 0 h 378"/>
                  <a:gd name="T12" fmla="*/ 1805 w 750"/>
                  <a:gd name="T13" fmla="*/ 0 h 3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0"/>
                  <a:gd name="T22" fmla="*/ 0 h 378"/>
                  <a:gd name="T23" fmla="*/ 750 w 750"/>
                  <a:gd name="T24" fmla="*/ 378 h 3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0" h="378">
                    <a:moveTo>
                      <a:pt x="750" y="0"/>
                    </a:moveTo>
                    <a:lnTo>
                      <a:pt x="0" y="0"/>
                    </a:lnTo>
                    <a:lnTo>
                      <a:pt x="2" y="194"/>
                    </a:lnTo>
                    <a:lnTo>
                      <a:pt x="28" y="378"/>
                    </a:lnTo>
                    <a:lnTo>
                      <a:pt x="750" y="378"/>
                    </a:lnTo>
                    <a:lnTo>
                      <a:pt x="75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41316" name="Text Box 19"/>
          <p:cNvSpPr txBox="1">
            <a:spLocks noChangeArrowheads="1"/>
          </p:cNvSpPr>
          <p:nvPr/>
        </p:nvSpPr>
        <p:spPr bwMode="auto">
          <a:xfrm>
            <a:off x="857224" y="4935692"/>
            <a:ext cx="2227263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2000" b="1" dirty="0" smtClean="0">
                <a:solidFill>
                  <a:schemeClr val="bg1"/>
                </a:solidFill>
                <a:latin typeface="+mn-ea"/>
                <a:ea typeface="+mn-ea"/>
              </a:rPr>
              <a:t>教学开放</a:t>
            </a:r>
            <a:r>
              <a:rPr lang="zh-CN" altLang="en-US" sz="2000" b="1" dirty="0" smtClean="0">
                <a:solidFill>
                  <a:schemeClr val="bg1"/>
                </a:solidFill>
                <a:latin typeface="+mn-ea"/>
                <a:ea typeface="+mn-ea"/>
              </a:rPr>
              <a:t>活动  实施</a:t>
            </a:r>
            <a:r>
              <a:rPr lang="zh-CN" altLang="en-US" sz="2000" b="1" dirty="0" smtClean="0">
                <a:solidFill>
                  <a:schemeClr val="bg1"/>
                </a:solidFill>
                <a:latin typeface="+mn-ea"/>
                <a:ea typeface="+mn-ea"/>
              </a:rPr>
              <a:t>策略</a:t>
            </a:r>
            <a:endParaRPr lang="en-US" altLang="zh-CN" sz="20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41317" name="Text Box 20"/>
          <p:cNvSpPr txBox="1">
            <a:spLocks noChangeArrowheads="1"/>
          </p:cNvSpPr>
          <p:nvPr/>
        </p:nvSpPr>
        <p:spPr bwMode="auto">
          <a:xfrm>
            <a:off x="6072198" y="4864254"/>
            <a:ext cx="2227263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000" b="1" dirty="0" smtClean="0">
                <a:solidFill>
                  <a:schemeClr val="bg1"/>
                </a:solidFill>
                <a:latin typeface="+mn-ea"/>
                <a:ea typeface="+mn-ea"/>
              </a:rPr>
              <a:t>探索教学开放活动的组织形式</a:t>
            </a:r>
            <a:endParaRPr lang="en-US" altLang="zh-CN" sz="20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41318" name="Text Box 21"/>
          <p:cNvSpPr txBox="1">
            <a:spLocks noChangeArrowheads="1"/>
          </p:cNvSpPr>
          <p:nvPr/>
        </p:nvSpPr>
        <p:spPr bwMode="auto">
          <a:xfrm>
            <a:off x="2971800" y="1743006"/>
            <a:ext cx="326072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2000" b="1" dirty="0" smtClean="0">
                <a:solidFill>
                  <a:schemeClr val="bg1"/>
                </a:solidFill>
                <a:latin typeface="+mn-ea"/>
                <a:ea typeface="+mn-ea"/>
              </a:rPr>
              <a:t>构建教学</a:t>
            </a:r>
            <a:r>
              <a:rPr lang="zh-CN" altLang="en-US" sz="2000" b="1" dirty="0" smtClean="0">
                <a:solidFill>
                  <a:schemeClr val="bg1"/>
                </a:solidFill>
                <a:latin typeface="+mn-ea"/>
                <a:ea typeface="+mn-ea"/>
              </a:rPr>
              <a:t>开放活动的模型</a:t>
            </a:r>
            <a:endParaRPr lang="en-US" altLang="zh-CN" sz="20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页脚占位符 5"/>
          <p:cNvSpPr>
            <a:spLocks noGrp="1"/>
          </p:cNvSpPr>
          <p:nvPr>
            <p:ph type="ftr" sz="quarter" idx="11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pPr algn="r"/>
            <a:r>
              <a:rPr lang="en-US" altLang="zh-CN" smtClean="0"/>
              <a:t>www.themegallery.com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b="1" i="0" dirty="0" smtClean="0">
                <a:latin typeface="+mn-ea"/>
                <a:ea typeface="+mn-ea"/>
              </a:rPr>
              <a:t>研究方法</a:t>
            </a:r>
            <a:endParaRPr lang="en-US" altLang="zh-CN" b="1" i="0" dirty="0">
              <a:latin typeface="+mn-ea"/>
              <a:ea typeface="+mn-ea"/>
            </a:endParaRPr>
          </a:p>
        </p:txBody>
      </p:sp>
      <p:sp>
        <p:nvSpPr>
          <p:cNvPr id="54276" name="AutoShape 3"/>
          <p:cNvSpPr>
            <a:spLocks noChangeArrowheads="1"/>
          </p:cNvSpPr>
          <p:nvPr/>
        </p:nvSpPr>
        <p:spPr bwMode="gray">
          <a:xfrm>
            <a:off x="2857500" y="2274888"/>
            <a:ext cx="4991100" cy="1303337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4277" name="AutoShape 4"/>
          <p:cNvSpPr>
            <a:spLocks noChangeArrowheads="1"/>
          </p:cNvSpPr>
          <p:nvPr/>
        </p:nvSpPr>
        <p:spPr bwMode="gray">
          <a:xfrm>
            <a:off x="2867025" y="3648075"/>
            <a:ext cx="4991100" cy="1327150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0181" name="AutoShape 5"/>
          <p:cNvSpPr>
            <a:spLocks noChangeArrowheads="1"/>
          </p:cNvSpPr>
          <p:nvPr/>
        </p:nvSpPr>
        <p:spPr bwMode="gray">
          <a:xfrm>
            <a:off x="2095500" y="1752600"/>
            <a:ext cx="2438400" cy="1785938"/>
          </a:xfrm>
          <a:prstGeom prst="upArrow">
            <a:avLst>
              <a:gd name="adj1" fmla="val 50000"/>
              <a:gd name="adj2" fmla="val 18667"/>
            </a:avLst>
          </a:prstGeom>
          <a:gradFill rotWithShape="1">
            <a:gsLst>
              <a:gs pos="0">
                <a:schemeClr val="accent2">
                  <a:gamma/>
                  <a:shade val="66275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19050">
            <a:noFill/>
            <a:miter lim="800000"/>
            <a:headEnd/>
            <a:tailEnd/>
          </a:ln>
          <a:effectLst/>
          <a:scene3d>
            <a:camera prst="legacyPerspectiveBottom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50182" name="AutoShape 6"/>
          <p:cNvSpPr>
            <a:spLocks noChangeArrowheads="1"/>
          </p:cNvSpPr>
          <p:nvPr/>
        </p:nvSpPr>
        <p:spPr bwMode="gray">
          <a:xfrm>
            <a:off x="1495425" y="3133725"/>
            <a:ext cx="2438400" cy="1785938"/>
          </a:xfrm>
          <a:prstGeom prst="upArrow">
            <a:avLst>
              <a:gd name="adj1" fmla="val 50000"/>
              <a:gd name="adj2" fmla="val 18667"/>
            </a:avLst>
          </a:prstGeom>
          <a:gradFill rotWithShape="1">
            <a:gsLst>
              <a:gs pos="0">
                <a:schemeClr val="hlink">
                  <a:gamma/>
                  <a:shade val="56078"/>
                  <a:invGamma/>
                </a:schemeClr>
              </a:gs>
              <a:gs pos="100000">
                <a:schemeClr val="hlink"/>
              </a:gs>
            </a:gsLst>
            <a:lin ang="18900000" scaled="1"/>
          </a:gradFill>
          <a:ln w="19050">
            <a:noFill/>
            <a:miter lim="800000"/>
            <a:headEnd/>
            <a:tailEnd/>
          </a:ln>
          <a:effectLst/>
          <a:scene3d>
            <a:camera prst="legacyPerspectiveBottom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54280" name="AutoShape 7"/>
          <p:cNvSpPr>
            <a:spLocks noChangeArrowheads="1"/>
          </p:cNvSpPr>
          <p:nvPr/>
        </p:nvSpPr>
        <p:spPr bwMode="gray">
          <a:xfrm>
            <a:off x="2185988" y="5043488"/>
            <a:ext cx="5662612" cy="1316037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0184" name="AutoShape 8"/>
          <p:cNvSpPr>
            <a:spLocks noChangeArrowheads="1"/>
          </p:cNvSpPr>
          <p:nvPr/>
        </p:nvSpPr>
        <p:spPr bwMode="gray">
          <a:xfrm>
            <a:off x="914400" y="4522788"/>
            <a:ext cx="2438400" cy="1785937"/>
          </a:xfrm>
          <a:prstGeom prst="upArrow">
            <a:avLst>
              <a:gd name="adj1" fmla="val 50000"/>
              <a:gd name="adj2" fmla="val 18667"/>
            </a:avLst>
          </a:prstGeom>
          <a:gradFill rotWithShape="1">
            <a:gsLst>
              <a:gs pos="0">
                <a:schemeClr val="accent1">
                  <a:gamma/>
                  <a:shade val="57255"/>
                  <a:invGamma/>
                </a:schemeClr>
              </a:gs>
              <a:gs pos="100000">
                <a:schemeClr val="accent1"/>
              </a:gs>
            </a:gsLst>
            <a:lin ang="18900000" scaled="1"/>
          </a:gradFill>
          <a:ln w="19050">
            <a:noFill/>
            <a:miter lim="800000"/>
            <a:headEnd/>
            <a:tailEnd/>
          </a:ln>
          <a:effectLst/>
          <a:scene3d>
            <a:camera prst="legacyPerspectiveBottom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54288" name="Text Box 15"/>
          <p:cNvSpPr txBox="1">
            <a:spLocks noChangeArrowheads="1"/>
          </p:cNvSpPr>
          <p:nvPr/>
        </p:nvSpPr>
        <p:spPr bwMode="gray">
          <a:xfrm>
            <a:off x="2714612" y="5420921"/>
            <a:ext cx="3763963" cy="5084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zh-CN" altLang="en-US" sz="2800" b="1" dirty="0" smtClean="0">
                <a:latin typeface="+mn-ea"/>
                <a:ea typeface="+mn-ea"/>
              </a:rPr>
              <a:t>行动研究为主线</a:t>
            </a:r>
            <a:endParaRPr lang="en-US" altLang="zh-CN" sz="2800" b="1" dirty="0">
              <a:latin typeface="+mn-ea"/>
              <a:ea typeface="+mn-ea"/>
              <a:cs typeface="Arial" charset="0"/>
            </a:endParaRPr>
          </a:p>
        </p:txBody>
      </p:sp>
      <p:sp>
        <p:nvSpPr>
          <p:cNvPr id="54289" name="Text Box 16"/>
          <p:cNvSpPr txBox="1">
            <a:spLocks noChangeArrowheads="1"/>
          </p:cNvSpPr>
          <p:nvPr/>
        </p:nvSpPr>
        <p:spPr bwMode="gray">
          <a:xfrm>
            <a:off x="4000496" y="2563016"/>
            <a:ext cx="3398837" cy="5087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zh-CN" altLang="en-US" sz="2800" b="1" dirty="0" smtClean="0">
                <a:latin typeface="+mn-ea"/>
                <a:ea typeface="+mn-ea"/>
              </a:rPr>
              <a:t>调查法和实验法</a:t>
            </a:r>
            <a:endParaRPr lang="en-US" altLang="zh-CN" sz="2800" b="1" dirty="0">
              <a:latin typeface="+mn-ea"/>
              <a:ea typeface="+mn-ea"/>
              <a:cs typeface="Arial" charset="0"/>
            </a:endParaRPr>
          </a:p>
        </p:txBody>
      </p:sp>
      <p:sp>
        <p:nvSpPr>
          <p:cNvPr id="54290" name="Text Box 17"/>
          <p:cNvSpPr txBox="1">
            <a:spLocks noChangeArrowheads="1"/>
          </p:cNvSpPr>
          <p:nvPr/>
        </p:nvSpPr>
        <p:spPr bwMode="gray">
          <a:xfrm>
            <a:off x="3357554" y="3992161"/>
            <a:ext cx="3759200" cy="5084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zh-CN" altLang="en-US" sz="2800" b="1" dirty="0" smtClean="0">
                <a:latin typeface="+mn-ea"/>
                <a:ea typeface="+mn-ea"/>
              </a:rPr>
              <a:t>案例研究为突破口</a:t>
            </a:r>
            <a:endParaRPr lang="en-US" altLang="zh-CN" sz="2800" b="1" dirty="0">
              <a:latin typeface="+mn-ea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42910" y="474345"/>
            <a:ext cx="8143932" cy="5108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+mn-ea"/>
                <a:ea typeface="+mn-ea"/>
              </a:rPr>
              <a:t>实施步骤</a:t>
            </a:r>
          </a:p>
          <a:p>
            <a:pPr>
              <a:lnSpc>
                <a:spcPct val="20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+mn-ea"/>
                <a:ea typeface="+mn-ea"/>
              </a:rPr>
              <a:t>本课题研究时效为两年，在这两年的实践研究中，主要进程如下：</a:t>
            </a:r>
          </a:p>
          <a:p>
            <a:pPr>
              <a:lnSpc>
                <a:spcPct val="20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+mn-ea"/>
                <a:ea typeface="+mn-ea"/>
              </a:rPr>
              <a:t>（</a:t>
            </a:r>
            <a:r>
              <a:rPr lang="en-US" sz="2800" b="1" dirty="0" smtClean="0">
                <a:solidFill>
                  <a:schemeClr val="bg1"/>
                </a:solidFill>
                <a:latin typeface="+mn-ea"/>
                <a:ea typeface="+mn-ea"/>
              </a:rPr>
              <a:t>1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  <a:ea typeface="+mn-ea"/>
              </a:rPr>
              <a:t>）</a:t>
            </a:r>
            <a:r>
              <a:rPr lang="en-US" sz="2800" b="1" dirty="0" smtClean="0">
                <a:solidFill>
                  <a:schemeClr val="bg1"/>
                </a:solidFill>
                <a:latin typeface="+mn-ea"/>
                <a:ea typeface="+mn-ea"/>
              </a:rPr>
              <a:t>2016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  <a:ea typeface="+mn-ea"/>
              </a:rPr>
              <a:t>年</a:t>
            </a:r>
            <a:r>
              <a:rPr lang="en-US" sz="2800" b="1" dirty="0" smtClean="0">
                <a:solidFill>
                  <a:schemeClr val="bg1"/>
                </a:solidFill>
                <a:latin typeface="+mn-ea"/>
                <a:ea typeface="+mn-ea"/>
              </a:rPr>
              <a:t>12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  <a:ea typeface="+mn-ea"/>
              </a:rPr>
              <a:t>月</a:t>
            </a:r>
            <a:r>
              <a:rPr lang="en-US" altLang="zh-CN" sz="2800" b="1" dirty="0" smtClean="0">
                <a:solidFill>
                  <a:schemeClr val="bg1"/>
                </a:solidFill>
                <a:latin typeface="+mn-ea"/>
                <a:ea typeface="+mn-ea"/>
              </a:rPr>
              <a:t>——</a:t>
            </a:r>
            <a:r>
              <a:rPr lang="en-US" sz="2800" b="1" dirty="0" smtClean="0">
                <a:solidFill>
                  <a:schemeClr val="bg1"/>
                </a:solidFill>
                <a:latin typeface="+mn-ea"/>
                <a:ea typeface="+mn-ea"/>
              </a:rPr>
              <a:t>2017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  <a:ea typeface="+mn-ea"/>
              </a:rPr>
              <a:t>年</a:t>
            </a:r>
            <a:r>
              <a:rPr lang="en-US" sz="2800" b="1" dirty="0" smtClean="0">
                <a:solidFill>
                  <a:schemeClr val="bg1"/>
                </a:solidFill>
                <a:latin typeface="+mn-ea"/>
                <a:ea typeface="+mn-ea"/>
              </a:rPr>
              <a:t>1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  <a:ea typeface="+mn-ea"/>
              </a:rPr>
              <a:t>月（准备阶段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  <a:ea typeface="+mn-ea"/>
              </a:rPr>
              <a:t>）</a:t>
            </a:r>
            <a:endParaRPr lang="zh-CN" altLang="en-US" sz="2800" b="1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+mn-ea"/>
                <a:ea typeface="+mn-ea"/>
              </a:rPr>
              <a:t>（</a:t>
            </a:r>
            <a:r>
              <a:rPr lang="en-US" sz="2800" b="1" dirty="0" smtClean="0">
                <a:solidFill>
                  <a:schemeClr val="bg1"/>
                </a:solidFill>
                <a:latin typeface="+mn-ea"/>
                <a:ea typeface="+mn-ea"/>
              </a:rPr>
              <a:t>2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  <a:ea typeface="+mn-ea"/>
              </a:rPr>
              <a:t>）</a:t>
            </a:r>
            <a:r>
              <a:rPr lang="en-US" sz="2800" b="1" dirty="0" smtClean="0">
                <a:solidFill>
                  <a:schemeClr val="bg1"/>
                </a:solidFill>
                <a:latin typeface="+mn-ea"/>
                <a:ea typeface="+mn-ea"/>
              </a:rPr>
              <a:t>2017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  <a:ea typeface="+mn-ea"/>
              </a:rPr>
              <a:t>年</a:t>
            </a:r>
            <a:r>
              <a:rPr lang="en-US" sz="2800" b="1" dirty="0" smtClean="0">
                <a:solidFill>
                  <a:schemeClr val="bg1"/>
                </a:solidFill>
                <a:latin typeface="+mn-ea"/>
                <a:ea typeface="+mn-ea"/>
              </a:rPr>
              <a:t>2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  <a:ea typeface="+mn-ea"/>
              </a:rPr>
              <a:t>月至</a:t>
            </a:r>
            <a:r>
              <a:rPr lang="en-US" sz="2800" b="1" dirty="0" smtClean="0">
                <a:solidFill>
                  <a:schemeClr val="bg1"/>
                </a:solidFill>
                <a:latin typeface="+mn-ea"/>
                <a:ea typeface="+mn-ea"/>
              </a:rPr>
              <a:t>2018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  <a:ea typeface="+mn-ea"/>
              </a:rPr>
              <a:t>年</a:t>
            </a:r>
            <a:r>
              <a:rPr lang="en-US" sz="2800" b="1" dirty="0" smtClean="0">
                <a:solidFill>
                  <a:schemeClr val="bg1"/>
                </a:solidFill>
                <a:latin typeface="+mn-ea"/>
                <a:ea typeface="+mn-ea"/>
              </a:rPr>
              <a:t>10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  <a:ea typeface="+mn-ea"/>
              </a:rPr>
              <a:t>月（全面实施阶段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  <a:ea typeface="+mn-ea"/>
              </a:rPr>
              <a:t>）</a:t>
            </a:r>
            <a:endParaRPr lang="zh-CN" altLang="en-US" sz="2800" b="1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+mn-ea"/>
                <a:ea typeface="+mn-ea"/>
              </a:rPr>
              <a:t>（</a:t>
            </a:r>
            <a:r>
              <a:rPr lang="en-US" sz="2800" b="1" dirty="0" smtClean="0">
                <a:solidFill>
                  <a:schemeClr val="bg1"/>
                </a:solidFill>
                <a:latin typeface="+mn-ea"/>
                <a:ea typeface="+mn-ea"/>
              </a:rPr>
              <a:t>3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  <a:ea typeface="+mn-ea"/>
              </a:rPr>
              <a:t>）</a:t>
            </a:r>
            <a:r>
              <a:rPr lang="en-US" sz="2800" b="1" dirty="0" smtClean="0">
                <a:solidFill>
                  <a:schemeClr val="bg1"/>
                </a:solidFill>
                <a:latin typeface="+mn-ea"/>
                <a:ea typeface="+mn-ea"/>
              </a:rPr>
              <a:t>2018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  <a:ea typeface="+mn-ea"/>
              </a:rPr>
              <a:t>年</a:t>
            </a:r>
            <a:r>
              <a:rPr lang="en-US" sz="2800" b="1" dirty="0" smtClean="0">
                <a:solidFill>
                  <a:schemeClr val="bg1"/>
                </a:solidFill>
                <a:latin typeface="+mn-ea"/>
                <a:ea typeface="+mn-ea"/>
              </a:rPr>
              <a:t>11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  <a:ea typeface="+mn-ea"/>
              </a:rPr>
              <a:t>月至</a:t>
            </a:r>
            <a:r>
              <a:rPr lang="en-US" sz="2800" b="1" dirty="0" smtClean="0">
                <a:solidFill>
                  <a:schemeClr val="bg1"/>
                </a:solidFill>
                <a:latin typeface="+mn-ea"/>
                <a:ea typeface="+mn-ea"/>
              </a:rPr>
              <a:t>2018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  <a:ea typeface="+mn-ea"/>
              </a:rPr>
              <a:t>年</a:t>
            </a:r>
            <a:r>
              <a:rPr lang="en-US" sz="2800" b="1" dirty="0" smtClean="0">
                <a:solidFill>
                  <a:schemeClr val="bg1"/>
                </a:solidFill>
                <a:latin typeface="+mn-ea"/>
                <a:ea typeface="+mn-ea"/>
              </a:rPr>
              <a:t>12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  <a:ea typeface="+mn-ea"/>
              </a:rPr>
              <a:t>月（结题阶段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  <a:ea typeface="+mn-ea"/>
              </a:rPr>
              <a:t>）</a:t>
            </a:r>
            <a:endParaRPr lang="zh-CN" altLang="en-US" sz="2800" b="1" dirty="0" smtClean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178.photo.store.qq.com/psb?/V146E4m92lttv6/ISNzpswrmB3c*kTf3DUHdFFExmuv.N5RysJxFHpNRFs!/m/dLIAAAAAAAAAnull&amp;bo=jgUgAwAAAAAFB4w!&amp;rf=photolist&amp;t=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57752" cy="3286124"/>
          </a:xfrm>
          <a:prstGeom prst="rect">
            <a:avLst/>
          </a:prstGeom>
          <a:noFill/>
        </p:spPr>
      </p:pic>
      <p:pic>
        <p:nvPicPr>
          <p:cNvPr id="1028" name="Picture 4" descr="http://b287.photo.store.qq.com/psb?/V146E4m92lttv6/AnL*6TLBc2a*BjjmVNuOkWCyiQsHNksr.byh7egW8Ak!/m/dB8BAAAAAAAAnull&amp;bo=jgUgAwAAAAAFB4w!&amp;rf=photolist&amp;t=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0615" y="0"/>
            <a:ext cx="4323385" cy="3286124"/>
          </a:xfrm>
          <a:prstGeom prst="rect">
            <a:avLst/>
          </a:prstGeom>
          <a:noFill/>
        </p:spPr>
      </p:pic>
      <p:pic>
        <p:nvPicPr>
          <p:cNvPr id="1030" name="Picture 6" descr="http://b288.photo.store.qq.com/psb?/V146E4m92lttv6/wVOs.AO2ODeP6HM2ePDoWDyGdAhuv8aGKGP5FWnrhqo!/m/dCABAAAAAAAAnull&amp;bo=jgUgAwAAAAAFB4w!&amp;rf=photolist&amp;t=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86124"/>
            <a:ext cx="4832066" cy="3571876"/>
          </a:xfrm>
          <a:prstGeom prst="rect">
            <a:avLst/>
          </a:prstGeom>
          <a:noFill/>
        </p:spPr>
      </p:pic>
      <p:pic>
        <p:nvPicPr>
          <p:cNvPr id="1032" name="Picture 8" descr="http://b246.photo.store.qq.com/psb?/V146E4m92lttv6/HJDOct1wAYBqDJcMFp4gOKP32jndtbR9ju4o1jJnKCs!/m/dPYAAAAAAAAAnull&amp;bo=jgUgAwAAAAAFB4w!&amp;rf=photolist&amp;t=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3" y="3286124"/>
            <a:ext cx="4450587" cy="3571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62" name="Picture 2" descr="http://b178.photo.store.qq.com/psb?/V146E4m92lttv6/o8HsiwiJHMiLjJWKq79L6QZqrjTlZOHdsKRPzWuCL2M!/m/dLIAAAAAAAAAnull&amp;bo=jgUgAwAAAAAFB4w!&amp;rf=photolist&amp;t=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14942" cy="3286124"/>
          </a:xfrm>
          <a:prstGeom prst="rect">
            <a:avLst/>
          </a:prstGeom>
          <a:noFill/>
        </p:spPr>
      </p:pic>
      <p:pic>
        <p:nvPicPr>
          <p:cNvPr id="40964" name="Picture 4" descr="http://b287.photo.store.qq.com/psb?/V146E4m92lttv6/DAnTttojDXaJZ0On*ozhi3LbbYgUcFWQkZ87NR4bYG4!/m/dB8BAAAAAAAAnull&amp;bo=jgUgAwAAAAAFB4w!&amp;rf=photolist&amp;t=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0"/>
            <a:ext cx="4786314" cy="3286124"/>
          </a:xfrm>
          <a:prstGeom prst="rect">
            <a:avLst/>
          </a:prstGeom>
          <a:noFill/>
        </p:spPr>
      </p:pic>
      <p:pic>
        <p:nvPicPr>
          <p:cNvPr id="40966" name="Picture 6" descr="http://b287.photo.store.qq.com/psb?/V146E4m901WEXr/4VFygX0rkv.NDwbGfnb17LBX10nNC.OlyHsJMlUIbI4!/m/dB8BAAAAAAAAnull&amp;bo=cgSAAgAAAAAFB9A!&amp;rf=photolist&amp;t=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3214686"/>
            <a:ext cx="4450587" cy="3643314"/>
          </a:xfrm>
          <a:prstGeom prst="rect">
            <a:avLst/>
          </a:prstGeom>
          <a:noFill/>
        </p:spPr>
      </p:pic>
      <p:pic>
        <p:nvPicPr>
          <p:cNvPr id="40968" name="Picture 8" descr="http://b287.photo.store.qq.com/psb?/V146E4m901WEXr/7zTNWy2uJrbCqVcNcI1Vzue0WALNrBlz.Yuo9QdBoko!/m/dB8BAAAAAAAAnull&amp;bo=cgSAAgAAAAAFB9A!&amp;rf=photolist&amp;t=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3214686"/>
            <a:ext cx="4959226" cy="3643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Untitled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4071942"/>
            <a:ext cx="607223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54" descr="Untitled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75225">
            <a:off x="2418104" y="482538"/>
            <a:ext cx="3829050" cy="39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3286116" y="1928802"/>
            <a:ext cx="20917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 smtClean="0">
                <a:latin typeface="楷体_GB2312" pitchFamily="49" charset="-122"/>
                <a:ea typeface="楷体_GB2312" pitchFamily="49" charset="-122"/>
              </a:rPr>
              <a:t>谢谢</a:t>
            </a:r>
            <a:endParaRPr lang="zh-CN" altLang="en-US" sz="66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课题立项_副本_副本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0"/>
            <a:ext cx="4786346" cy="679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8"/>
          <p:cNvGrpSpPr>
            <a:grpSpLocks/>
          </p:cNvGrpSpPr>
          <p:nvPr/>
        </p:nvGrpSpPr>
        <p:grpSpPr bwMode="auto">
          <a:xfrm>
            <a:off x="642938" y="1285875"/>
            <a:ext cx="7929562" cy="4786313"/>
            <a:chOff x="428625" y="1285875"/>
            <a:chExt cx="8286750" cy="4786313"/>
          </a:xfrm>
        </p:grpSpPr>
        <p:grpSp>
          <p:nvGrpSpPr>
            <p:cNvPr id="19461" name="그룹 55"/>
            <p:cNvGrpSpPr>
              <a:grpSpLocks/>
            </p:cNvGrpSpPr>
            <p:nvPr/>
          </p:nvGrpSpPr>
          <p:grpSpPr bwMode="auto">
            <a:xfrm>
              <a:off x="428625" y="1714500"/>
              <a:ext cx="8286750" cy="4357688"/>
              <a:chOff x="107950" y="1562100"/>
              <a:chExt cx="8932863" cy="3975100"/>
            </a:xfrm>
          </p:grpSpPr>
          <p:sp>
            <p:nvSpPr>
              <p:cNvPr id="19499" name="AutoShape 810"/>
              <p:cNvSpPr>
                <a:spLocks noChangeArrowheads="1"/>
              </p:cNvSpPr>
              <p:nvPr/>
            </p:nvSpPr>
            <p:spPr bwMode="auto">
              <a:xfrm>
                <a:off x="4629150" y="1562100"/>
                <a:ext cx="4411663" cy="3975100"/>
              </a:xfrm>
              <a:prstGeom prst="roundRect">
                <a:avLst>
                  <a:gd name="adj" fmla="val 4481"/>
                </a:avLst>
              </a:prstGeom>
              <a:gradFill rotWithShape="1">
                <a:gsLst>
                  <a:gs pos="0">
                    <a:srgbClr val="9CADC8"/>
                  </a:gs>
                  <a:gs pos="100000">
                    <a:srgbClr val="FFFFFF"/>
                  </a:gs>
                </a:gsLst>
                <a:lin ang="5400000" scaled="1"/>
              </a:gradFill>
              <a:ln w="1905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342000" tIns="36000" bIns="36000" anchor="ctr"/>
              <a:lstStyle/>
              <a:p>
                <a:endParaRPr kumimoji="0" lang="ko-KR" altLang="en-US" sz="2800" b="1">
                  <a:solidFill>
                    <a:srgbClr val="333333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9500" name="AutoShape 811"/>
              <p:cNvSpPr>
                <a:spLocks noChangeArrowheads="1"/>
              </p:cNvSpPr>
              <p:nvPr/>
            </p:nvSpPr>
            <p:spPr bwMode="auto">
              <a:xfrm>
                <a:off x="4697413" y="1627188"/>
                <a:ext cx="4273550" cy="384175"/>
              </a:xfrm>
              <a:prstGeom prst="roundRect">
                <a:avLst>
                  <a:gd name="adj" fmla="val 26472"/>
                </a:avLst>
              </a:prstGeom>
              <a:gradFill rotWithShape="1">
                <a:gsLst>
                  <a:gs pos="0">
                    <a:srgbClr val="FFFFFF">
                      <a:alpha val="79999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tIns="0" bIns="118800"/>
              <a:lstStyle/>
              <a:p>
                <a:pPr algn="ctr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None/>
                </a:pPr>
                <a:endParaRPr lang="ko-KR" altLang="ko-KR" sz="2800" b="1">
                  <a:solidFill>
                    <a:srgbClr val="FFFF00"/>
                  </a:solidFill>
                  <a:latin typeface="Arial" pitchFamily="34" charset="0"/>
                  <a:ea typeface="HY견고딕" pitchFamily="18" charset="-127"/>
                </a:endParaRPr>
              </a:p>
            </p:txBody>
          </p:sp>
          <p:sp>
            <p:nvSpPr>
              <p:cNvPr id="19501" name="AutoShape 812"/>
              <p:cNvSpPr>
                <a:spLocks noChangeArrowheads="1"/>
              </p:cNvSpPr>
              <p:nvPr/>
            </p:nvSpPr>
            <p:spPr bwMode="auto">
              <a:xfrm>
                <a:off x="107950" y="1562100"/>
                <a:ext cx="4392613" cy="3975100"/>
              </a:xfrm>
              <a:prstGeom prst="roundRect">
                <a:avLst>
                  <a:gd name="adj" fmla="val 4481"/>
                </a:avLst>
              </a:prstGeom>
              <a:gradFill rotWithShape="1">
                <a:gsLst>
                  <a:gs pos="0">
                    <a:srgbClr val="9CADC8"/>
                  </a:gs>
                  <a:gs pos="100000">
                    <a:srgbClr val="FFFFFF"/>
                  </a:gs>
                </a:gsLst>
                <a:lin ang="5400000" scaled="1"/>
              </a:gradFill>
              <a:ln w="1905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342000" tIns="36000" bIns="36000" anchor="ctr"/>
              <a:lstStyle/>
              <a:p>
                <a:endParaRPr kumimoji="0" lang="ko-KR" altLang="en-US" sz="2800" b="1">
                  <a:solidFill>
                    <a:srgbClr val="333333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9502" name="AutoShape 813"/>
              <p:cNvSpPr>
                <a:spLocks noChangeArrowheads="1"/>
              </p:cNvSpPr>
              <p:nvPr/>
            </p:nvSpPr>
            <p:spPr bwMode="auto">
              <a:xfrm>
                <a:off x="177800" y="1627188"/>
                <a:ext cx="4254500" cy="384175"/>
              </a:xfrm>
              <a:prstGeom prst="roundRect">
                <a:avLst>
                  <a:gd name="adj" fmla="val 26472"/>
                </a:avLst>
              </a:prstGeom>
              <a:gradFill rotWithShape="1">
                <a:gsLst>
                  <a:gs pos="0">
                    <a:srgbClr val="FFFFFF">
                      <a:alpha val="79999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tIns="0" bIns="118800"/>
              <a:lstStyle/>
              <a:p>
                <a:pPr algn="ctr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None/>
                </a:pPr>
                <a:endParaRPr lang="ko-KR" altLang="ko-KR" sz="2800" b="1">
                  <a:solidFill>
                    <a:srgbClr val="FFFF00"/>
                  </a:solidFill>
                  <a:latin typeface="Arial" pitchFamily="34" charset="0"/>
                  <a:ea typeface="HY견고딕" pitchFamily="18" charset="-127"/>
                </a:endParaRPr>
              </a:p>
            </p:txBody>
          </p:sp>
        </p:grpSp>
        <p:pic>
          <p:nvPicPr>
            <p:cNvPr id="19462" name="Picture 869" descr="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94100" y="3178175"/>
              <a:ext cx="1873250" cy="1830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3" name="AutoShape 871"/>
            <p:cNvSpPr>
              <a:spLocks noChangeArrowheads="1"/>
            </p:cNvSpPr>
            <p:nvPr/>
          </p:nvSpPr>
          <p:spPr bwMode="auto">
            <a:xfrm>
              <a:off x="2771775" y="2306638"/>
              <a:ext cx="3516313" cy="3514725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bg1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2800" b="1"/>
            </a:p>
          </p:txBody>
        </p:sp>
        <p:grpSp>
          <p:nvGrpSpPr>
            <p:cNvPr id="19464" name="Group 884"/>
            <p:cNvGrpSpPr>
              <a:grpSpLocks/>
            </p:cNvGrpSpPr>
            <p:nvPr/>
          </p:nvGrpSpPr>
          <p:grpSpPr bwMode="auto">
            <a:xfrm>
              <a:off x="1403350" y="2797177"/>
              <a:ext cx="6264277" cy="2592390"/>
              <a:chOff x="884" y="1525"/>
              <a:chExt cx="3946" cy="1633"/>
            </a:xfrm>
          </p:grpSpPr>
          <p:sp>
            <p:nvSpPr>
              <p:cNvPr id="28" name="AutoShape 860"/>
              <p:cNvSpPr>
                <a:spLocks noChangeArrowheads="1"/>
              </p:cNvSpPr>
              <p:nvPr/>
            </p:nvSpPr>
            <p:spPr bwMode="auto">
              <a:xfrm>
                <a:off x="3288" y="1526"/>
                <a:ext cx="1225" cy="28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6600"/>
                  </a:gs>
                  <a:gs pos="100000">
                    <a:srgbClr val="00B400"/>
                  </a:gs>
                </a:gsLst>
                <a:lin ang="5400000" scaled="1"/>
              </a:gradFill>
              <a:ln w="19050" algn="ctr">
                <a:noFill/>
                <a:round/>
                <a:headEnd/>
                <a:tailEnd/>
              </a:ln>
              <a:effectLst>
                <a:outerShdw blurRad="149987" dist="127000" dir="288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146050" h="139700"/>
              </a:sp3d>
            </p:spPr>
            <p:txBody>
              <a:bodyPr wrap="none" lIns="72000" tIns="0" rIns="72000" bIns="0"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CN" altLang="en-US" sz="2400" b="1" kern="0" dirty="0" smtClean="0">
                    <a:solidFill>
                      <a:schemeClr val="bg1"/>
                    </a:solidFill>
                    <a:latin typeface="楷体_GB2312" pitchFamily="49" charset="-122"/>
                    <a:ea typeface="楷体_GB2312" pitchFamily="49" charset="-122"/>
                    <a:cs typeface="Times New Roman" pitchFamily="18" charset="0"/>
                  </a:rPr>
                  <a:t>研究目标</a:t>
                </a:r>
                <a:endParaRPr kumimoji="0" lang="en-US" altLang="ko-KR" sz="2400" b="1" kern="0" dirty="0">
                  <a:solidFill>
                    <a:schemeClr val="bg1"/>
                  </a:solidFill>
                  <a:latin typeface="楷体_GB2312" pitchFamily="49" charset="-122"/>
                  <a:ea typeface="楷体_GB2312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9" name="AutoShape 864"/>
              <p:cNvSpPr>
                <a:spLocks noChangeArrowheads="1"/>
              </p:cNvSpPr>
              <p:nvPr/>
            </p:nvSpPr>
            <p:spPr bwMode="auto">
              <a:xfrm>
                <a:off x="1202" y="1525"/>
                <a:ext cx="1235" cy="28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6600"/>
                  </a:gs>
                  <a:gs pos="100000">
                    <a:srgbClr val="00B400"/>
                  </a:gs>
                </a:gsLst>
                <a:lin ang="5400000" scaled="1"/>
              </a:gradFill>
              <a:ln w="19050" algn="ctr">
                <a:noFill/>
                <a:round/>
                <a:headEnd/>
                <a:tailEnd/>
              </a:ln>
              <a:effectLst>
                <a:outerShdw blurRad="149987" dist="127000" dir="288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146050" h="139700"/>
              </a:sp3d>
            </p:spPr>
            <p:txBody>
              <a:bodyPr wrap="none" lIns="72000" tIns="0" rIns="72000" bIns="0"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CN" altLang="en-US" sz="2400" b="1" kern="0" dirty="0" smtClean="0">
                    <a:solidFill>
                      <a:schemeClr val="bg1"/>
                    </a:solidFill>
                    <a:latin typeface="楷体_GB2312" pitchFamily="49" charset="-122"/>
                    <a:ea typeface="楷体_GB2312" pitchFamily="49" charset="-122"/>
                    <a:cs typeface="Times New Roman" pitchFamily="18" charset="0"/>
                  </a:rPr>
                  <a:t>概念界定</a:t>
                </a:r>
                <a:endParaRPr kumimoji="0" lang="en-US" altLang="ko-KR" sz="2400" b="1" kern="0" dirty="0">
                  <a:solidFill>
                    <a:schemeClr val="bg1"/>
                  </a:solidFill>
                  <a:latin typeface="楷体_GB2312" pitchFamily="49" charset="-122"/>
                  <a:ea typeface="楷体_GB2312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30" name="AutoShape 873"/>
              <p:cNvSpPr>
                <a:spLocks noChangeArrowheads="1"/>
              </p:cNvSpPr>
              <p:nvPr/>
            </p:nvSpPr>
            <p:spPr bwMode="auto">
              <a:xfrm>
                <a:off x="3605" y="2192"/>
                <a:ext cx="1225" cy="28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6600"/>
                  </a:gs>
                  <a:gs pos="100000">
                    <a:srgbClr val="00B400"/>
                  </a:gs>
                </a:gsLst>
                <a:lin ang="5400000" scaled="1"/>
              </a:gradFill>
              <a:ln w="19050" algn="ctr">
                <a:noFill/>
                <a:round/>
                <a:headEnd/>
                <a:tailEnd/>
              </a:ln>
              <a:effectLst>
                <a:outerShdw blurRad="149987" dist="127000" dir="288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146050" h="139700"/>
              </a:sp3d>
            </p:spPr>
            <p:txBody>
              <a:bodyPr wrap="none" lIns="72000" tIns="0" rIns="72000" bIns="0"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CN" altLang="en-US" sz="2400" b="1" kern="0" dirty="0" smtClean="0">
                    <a:solidFill>
                      <a:schemeClr val="bg1"/>
                    </a:solidFill>
                    <a:latin typeface="楷体_GB2312" pitchFamily="49" charset="-122"/>
                    <a:ea typeface="楷体_GB2312" pitchFamily="49" charset="-122"/>
                    <a:cs typeface="Times New Roman" pitchFamily="18" charset="0"/>
                  </a:rPr>
                  <a:t>研究内容</a:t>
                </a:r>
                <a:endParaRPr kumimoji="0" lang="en-US" altLang="ko-KR" sz="2400" b="1" kern="0" dirty="0">
                  <a:solidFill>
                    <a:schemeClr val="bg1"/>
                  </a:solidFill>
                  <a:latin typeface="楷体_GB2312" pitchFamily="49" charset="-122"/>
                  <a:ea typeface="楷体_GB2312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31" name="AutoShape 876"/>
              <p:cNvSpPr>
                <a:spLocks noChangeArrowheads="1"/>
              </p:cNvSpPr>
              <p:nvPr/>
            </p:nvSpPr>
            <p:spPr bwMode="auto">
              <a:xfrm>
                <a:off x="884" y="2191"/>
                <a:ext cx="1235" cy="28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6600"/>
                  </a:gs>
                  <a:gs pos="100000">
                    <a:srgbClr val="00B400"/>
                  </a:gs>
                </a:gsLst>
                <a:lin ang="5400000" scaled="1"/>
              </a:gradFill>
              <a:ln w="19050" algn="ctr">
                <a:noFill/>
                <a:round/>
                <a:headEnd/>
                <a:tailEnd/>
              </a:ln>
              <a:effectLst>
                <a:outerShdw blurRad="149987" dist="127000" dir="288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146050" h="139700"/>
              </a:sp3d>
            </p:spPr>
            <p:txBody>
              <a:bodyPr wrap="none" lIns="72000" tIns="0" rIns="72000" bIns="0"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CN" altLang="en-US" sz="2000" b="1" kern="0" dirty="0" smtClean="0">
                    <a:solidFill>
                      <a:schemeClr val="bg1"/>
                    </a:solidFill>
                    <a:latin typeface="楷体_GB2312" pitchFamily="49" charset="-122"/>
                    <a:ea typeface="楷体_GB2312" pitchFamily="49" charset="-122"/>
                    <a:cs typeface="Times New Roman" pitchFamily="18" charset="0"/>
                  </a:rPr>
                  <a:t>国内外研究现状</a:t>
                </a:r>
                <a:endParaRPr kumimoji="0" lang="en-US" altLang="ko-KR" sz="2000" b="1" kern="0" dirty="0">
                  <a:solidFill>
                    <a:schemeClr val="bg1"/>
                  </a:solidFill>
                  <a:latin typeface="楷体_GB2312" pitchFamily="49" charset="-122"/>
                  <a:ea typeface="楷体_GB2312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32" name="AutoShape 879"/>
              <p:cNvSpPr>
                <a:spLocks noChangeArrowheads="1"/>
              </p:cNvSpPr>
              <p:nvPr/>
            </p:nvSpPr>
            <p:spPr bwMode="auto">
              <a:xfrm>
                <a:off x="3288" y="2872"/>
                <a:ext cx="1225" cy="28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6600"/>
                  </a:gs>
                  <a:gs pos="100000">
                    <a:srgbClr val="00B400"/>
                  </a:gs>
                </a:gsLst>
                <a:lin ang="5400000" scaled="1"/>
              </a:gradFill>
              <a:ln w="19050" algn="ctr">
                <a:noFill/>
                <a:round/>
                <a:headEnd/>
                <a:tailEnd/>
              </a:ln>
              <a:effectLst>
                <a:outerShdw blurRad="149987" dist="127000" dir="288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146050" h="139700"/>
              </a:sp3d>
            </p:spPr>
            <p:txBody>
              <a:bodyPr wrap="none" lIns="72000" tIns="0" rIns="72000" bIns="0"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CN" altLang="en-US" sz="2400" b="1" kern="0" dirty="0" smtClean="0">
                    <a:solidFill>
                      <a:schemeClr val="bg1"/>
                    </a:solidFill>
                    <a:latin typeface="楷体_GB2312" pitchFamily="49" charset="-122"/>
                    <a:ea typeface="楷体_GB2312" pitchFamily="49" charset="-122"/>
                    <a:cs typeface="Times New Roman" pitchFamily="18" charset="0"/>
                  </a:rPr>
                  <a:t>预期创新点</a:t>
                </a:r>
                <a:endParaRPr kumimoji="0" lang="en-US" altLang="ko-KR" sz="2400" b="1" kern="0" dirty="0">
                  <a:solidFill>
                    <a:schemeClr val="bg1"/>
                  </a:solidFill>
                  <a:latin typeface="楷体_GB2312" pitchFamily="49" charset="-122"/>
                  <a:ea typeface="楷体_GB2312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33" name="AutoShape 882"/>
              <p:cNvSpPr>
                <a:spLocks noChangeArrowheads="1"/>
              </p:cNvSpPr>
              <p:nvPr/>
            </p:nvSpPr>
            <p:spPr bwMode="auto">
              <a:xfrm>
                <a:off x="1202" y="2871"/>
                <a:ext cx="1235" cy="28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6600"/>
                  </a:gs>
                  <a:gs pos="100000">
                    <a:srgbClr val="00B400"/>
                  </a:gs>
                </a:gsLst>
                <a:lin ang="5400000" scaled="1"/>
              </a:gradFill>
              <a:ln w="19050" algn="ctr">
                <a:noFill/>
                <a:round/>
                <a:headEnd/>
                <a:tailEnd/>
              </a:ln>
              <a:effectLst>
                <a:outerShdw blurRad="149987" dist="127000" dir="288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146050" h="139700"/>
              </a:sp3d>
            </p:spPr>
            <p:txBody>
              <a:bodyPr wrap="none" lIns="72000" tIns="0" rIns="72000" bIns="0"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CN" altLang="en-US" sz="2400" b="1" kern="0" dirty="0" smtClean="0">
                    <a:solidFill>
                      <a:schemeClr val="bg1"/>
                    </a:solidFill>
                    <a:latin typeface="楷体_GB2312" pitchFamily="49" charset="-122"/>
                    <a:ea typeface="楷体_GB2312" pitchFamily="49" charset="-122"/>
                    <a:cs typeface="Times New Roman" pitchFamily="18" charset="0"/>
                  </a:rPr>
                  <a:t>选题意义</a:t>
                </a:r>
                <a:endParaRPr kumimoji="0" lang="en-US" altLang="ko-KR" sz="2400" b="1" kern="0" dirty="0">
                  <a:solidFill>
                    <a:schemeClr val="bg1"/>
                  </a:solidFill>
                  <a:latin typeface="楷体_GB2312" pitchFamily="49" charset="-122"/>
                  <a:ea typeface="楷体_GB2312" pitchFamily="49" charset="-122"/>
                  <a:cs typeface="Times New Roman" pitchFamily="18" charset="0"/>
                </a:endParaRPr>
              </a:p>
            </p:txBody>
          </p:sp>
        </p:grpSp>
        <p:grpSp>
          <p:nvGrpSpPr>
            <p:cNvPr id="19465" name="그룹 77"/>
            <p:cNvGrpSpPr>
              <a:grpSpLocks/>
            </p:cNvGrpSpPr>
            <p:nvPr/>
          </p:nvGrpSpPr>
          <p:grpSpPr bwMode="auto">
            <a:xfrm>
              <a:off x="4852982" y="3122616"/>
              <a:ext cx="809624" cy="1995488"/>
              <a:chOff x="4852198" y="2694186"/>
              <a:chExt cx="810422" cy="1995173"/>
            </a:xfrm>
          </p:grpSpPr>
          <p:sp>
            <p:nvSpPr>
              <p:cNvPr id="25" name="오른쪽 화살표 24"/>
              <p:cNvSpPr/>
              <p:nvPr/>
            </p:nvSpPr>
            <p:spPr>
              <a:xfrm rot="10800000">
                <a:off x="5305774" y="3486220"/>
                <a:ext cx="357038" cy="277769"/>
              </a:xfrm>
              <a:prstGeom prst="rightArrow">
                <a:avLst>
                  <a:gd name="adj1" fmla="val 33239"/>
                  <a:gd name="adj2" fmla="val 76667"/>
                </a:avLst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2800" b="1"/>
              </a:p>
            </p:txBody>
          </p:sp>
          <p:sp>
            <p:nvSpPr>
              <p:cNvPr id="26" name="오른쪽 화살표 25"/>
              <p:cNvSpPr/>
              <p:nvPr/>
            </p:nvSpPr>
            <p:spPr>
              <a:xfrm rot="8233560">
                <a:off x="4852418" y="2694183"/>
                <a:ext cx="357039" cy="277768"/>
              </a:xfrm>
              <a:prstGeom prst="rightArrow">
                <a:avLst>
                  <a:gd name="adj1" fmla="val 33239"/>
                  <a:gd name="adj2" fmla="val 76667"/>
                </a:avLst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2800" b="1"/>
              </a:p>
            </p:txBody>
          </p:sp>
          <p:sp>
            <p:nvSpPr>
              <p:cNvPr id="27" name="오른쪽 화살표 26"/>
              <p:cNvSpPr/>
              <p:nvPr/>
            </p:nvSpPr>
            <p:spPr>
              <a:xfrm rot="13500000">
                <a:off x="4852372" y="4372126"/>
                <a:ext cx="357131" cy="277328"/>
              </a:xfrm>
              <a:prstGeom prst="rightArrow">
                <a:avLst>
                  <a:gd name="adj1" fmla="val 33239"/>
                  <a:gd name="adj2" fmla="val 76667"/>
                </a:avLst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2800" b="1"/>
              </a:p>
            </p:txBody>
          </p:sp>
        </p:grpSp>
        <p:grpSp>
          <p:nvGrpSpPr>
            <p:cNvPr id="19466" name="그룹 78"/>
            <p:cNvGrpSpPr>
              <a:grpSpLocks/>
            </p:cNvGrpSpPr>
            <p:nvPr/>
          </p:nvGrpSpPr>
          <p:grpSpPr bwMode="auto">
            <a:xfrm flipH="1">
              <a:off x="3405195" y="3122616"/>
              <a:ext cx="809624" cy="1995489"/>
              <a:chOff x="4852198" y="2694186"/>
              <a:chExt cx="810422" cy="1995174"/>
            </a:xfrm>
          </p:grpSpPr>
          <p:sp>
            <p:nvSpPr>
              <p:cNvPr id="22" name="오른쪽 화살표 21"/>
              <p:cNvSpPr/>
              <p:nvPr/>
            </p:nvSpPr>
            <p:spPr>
              <a:xfrm rot="10800000">
                <a:off x="5305889" y="3486220"/>
                <a:ext cx="357038" cy="277769"/>
              </a:xfrm>
              <a:prstGeom prst="rightArrow">
                <a:avLst>
                  <a:gd name="adj1" fmla="val 33239"/>
                  <a:gd name="adj2" fmla="val 76667"/>
                </a:avLst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2800" b="1"/>
              </a:p>
            </p:txBody>
          </p:sp>
          <p:sp>
            <p:nvSpPr>
              <p:cNvPr id="23" name="오른쪽 화살표 22"/>
              <p:cNvSpPr/>
              <p:nvPr/>
            </p:nvSpPr>
            <p:spPr>
              <a:xfrm rot="8233560">
                <a:off x="4852533" y="2694183"/>
                <a:ext cx="357039" cy="277768"/>
              </a:xfrm>
              <a:prstGeom prst="rightArrow">
                <a:avLst>
                  <a:gd name="adj1" fmla="val 33239"/>
                  <a:gd name="adj2" fmla="val 76667"/>
                </a:avLst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2800" b="1"/>
              </a:p>
            </p:txBody>
          </p:sp>
          <p:sp>
            <p:nvSpPr>
              <p:cNvPr id="24" name="오른쪽 화살표 23"/>
              <p:cNvSpPr/>
              <p:nvPr/>
            </p:nvSpPr>
            <p:spPr>
              <a:xfrm rot="13500000">
                <a:off x="4852487" y="4372126"/>
                <a:ext cx="357131" cy="277328"/>
              </a:xfrm>
              <a:prstGeom prst="rightArrow">
                <a:avLst>
                  <a:gd name="adj1" fmla="val 33239"/>
                  <a:gd name="adj2" fmla="val 76667"/>
                </a:avLst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2800" b="1"/>
              </a:p>
            </p:txBody>
          </p:sp>
        </p:grpSp>
        <p:grpSp>
          <p:nvGrpSpPr>
            <p:cNvPr id="19467" name="그룹 54"/>
            <p:cNvGrpSpPr>
              <a:grpSpLocks/>
            </p:cNvGrpSpPr>
            <p:nvPr/>
          </p:nvGrpSpPr>
          <p:grpSpPr bwMode="auto">
            <a:xfrm>
              <a:off x="1601788" y="1285875"/>
              <a:ext cx="5929312" cy="930275"/>
              <a:chOff x="2500298" y="1061088"/>
              <a:chExt cx="5929354" cy="930728"/>
            </a:xfrm>
          </p:grpSpPr>
          <p:sp>
            <p:nvSpPr>
              <p:cNvPr id="17" name="AutoShape 864"/>
              <p:cNvSpPr>
                <a:spLocks noChangeArrowheads="1"/>
              </p:cNvSpPr>
              <p:nvPr/>
            </p:nvSpPr>
            <p:spPr bwMode="auto">
              <a:xfrm>
                <a:off x="2500298" y="1094894"/>
                <a:ext cx="5929354" cy="78443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6600"/>
                  </a:gs>
                  <a:gs pos="100000">
                    <a:srgbClr val="00B400"/>
                  </a:gs>
                </a:gsLst>
                <a:lin ang="5400000" scaled="1"/>
              </a:gradFill>
              <a:ln w="19050" algn="ctr">
                <a:noFill/>
                <a:round/>
                <a:headEnd/>
                <a:tailEnd/>
              </a:ln>
              <a:effectLst>
                <a:outerShdw blurRad="149987" dist="127000" dir="288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146050" h="139700"/>
              </a:sp3d>
            </p:spPr>
            <p:txBody>
              <a:bodyPr wrap="none" lIns="72000" tIns="0" rIns="72000" bIns="0"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US" altLang="ko-KR" sz="2800" b="1" kern="0" dirty="0">
                  <a:solidFill>
                    <a:schemeClr val="bg1"/>
                  </a:solidFill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grpSp>
            <p:nvGrpSpPr>
              <p:cNvPr id="19471" name="Group 48"/>
              <p:cNvGrpSpPr>
                <a:grpSpLocks/>
              </p:cNvGrpSpPr>
              <p:nvPr/>
            </p:nvGrpSpPr>
            <p:grpSpPr bwMode="auto">
              <a:xfrm>
                <a:off x="2732481" y="1061088"/>
                <a:ext cx="5464988" cy="930728"/>
                <a:chOff x="1383" y="890"/>
                <a:chExt cx="2948" cy="549"/>
              </a:xfrm>
            </p:grpSpPr>
            <p:pic>
              <p:nvPicPr>
                <p:cNvPr id="19472" name="Picture 49" descr="그림자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383" y="890"/>
                  <a:ext cx="2948" cy="5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9473" name="AutoShape 50"/>
                <p:cNvSpPr>
                  <a:spLocks noChangeArrowheads="1"/>
                </p:cNvSpPr>
                <p:nvPr/>
              </p:nvSpPr>
              <p:spPr bwMode="auto">
                <a:xfrm>
                  <a:off x="1460" y="972"/>
                  <a:ext cx="2789" cy="33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9CADC8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19050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lIns="342000" tIns="36000" bIns="36000" anchor="ctr"/>
                <a:lstStyle/>
                <a:p>
                  <a:pPr algn="ctr"/>
                  <a:r>
                    <a:rPr kumimoji="0" lang="zh-CN" altLang="en-US" sz="3600" b="1" dirty="0" smtClean="0">
                      <a:solidFill>
                        <a:srgbClr val="333333"/>
                      </a:solidFill>
                      <a:latin typeface="楷体_GB2312" pitchFamily="49" charset="-122"/>
                      <a:ea typeface="楷体_GB2312" pitchFamily="49" charset="-122"/>
                    </a:rPr>
                    <a:t>选题、内容</a:t>
                  </a:r>
                  <a:endParaRPr kumimoji="0" lang="en-US" altLang="ko-KR" sz="3600" b="1" dirty="0">
                    <a:solidFill>
                      <a:srgbClr val="333333"/>
                    </a:solidFill>
                    <a:latin typeface="楷体_GB2312" pitchFamily="49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9474" name="AutoShape 51"/>
                <p:cNvSpPr>
                  <a:spLocks noChangeArrowheads="1"/>
                </p:cNvSpPr>
                <p:nvPr/>
              </p:nvSpPr>
              <p:spPr bwMode="auto">
                <a:xfrm>
                  <a:off x="1551" y="990"/>
                  <a:ext cx="2611" cy="15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FFFFFF">
                        <a:alpha val="37999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342000" tIns="190800" anchor="ctr"/>
                <a:lstStyle/>
                <a:p>
                  <a:pPr algn="ctr"/>
                  <a:endParaRPr lang="ko-KR" altLang="en-US" sz="2800" b="1"/>
                </a:p>
              </p:txBody>
            </p:sp>
          </p:grpSp>
        </p:grpSp>
      </p:grpSp>
      <p:sp>
        <p:nvSpPr>
          <p:cNvPr id="36" name="TextBox 35"/>
          <p:cNvSpPr txBox="1"/>
          <p:nvPr/>
        </p:nvSpPr>
        <p:spPr bwMode="auto">
          <a:xfrm>
            <a:off x="4000496" y="3714752"/>
            <a:ext cx="111120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3806097" algn="ctr" rotWithShape="0">
              <a:schemeClr val="bg1">
                <a:alpha val="50000"/>
              </a:scheme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选题</a:t>
            </a:r>
            <a:endParaRPr lang="zh-CN" altLang="en-US" sz="36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sz="32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跨区域网络同步教研模式</a:t>
            </a:r>
            <a:endParaRPr lang="en-US" altLang="zh-CN" sz="2800" dirty="0" smtClean="0">
              <a:ea typeface="宋体" charset="-122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81013" y="2438400"/>
            <a:ext cx="7291387" cy="3662363"/>
            <a:chOff x="303" y="1536"/>
            <a:chExt cx="4593" cy="2307"/>
          </a:xfrm>
        </p:grpSpPr>
        <p:sp>
          <p:nvSpPr>
            <p:cNvPr id="145413" name="Line 5"/>
            <p:cNvSpPr>
              <a:spLocks noChangeShapeType="1"/>
            </p:cNvSpPr>
            <p:nvPr/>
          </p:nvSpPr>
          <p:spPr bwMode="gray">
            <a:xfrm>
              <a:off x="1680" y="1776"/>
              <a:ext cx="573" cy="745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9270" name="Oval 6"/>
            <p:cNvSpPr>
              <a:spLocks noChangeArrowheads="1"/>
            </p:cNvSpPr>
            <p:nvPr/>
          </p:nvSpPr>
          <p:spPr bwMode="gray">
            <a:xfrm>
              <a:off x="1544" y="2228"/>
              <a:ext cx="2399" cy="960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45415" name="Line 7"/>
            <p:cNvSpPr>
              <a:spLocks noChangeShapeType="1"/>
            </p:cNvSpPr>
            <p:nvPr/>
          </p:nvSpPr>
          <p:spPr bwMode="gray">
            <a:xfrm flipH="1">
              <a:off x="2482" y="1703"/>
              <a:ext cx="719" cy="777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5416" name="Line 8"/>
            <p:cNvSpPr>
              <a:spLocks noChangeShapeType="1"/>
            </p:cNvSpPr>
            <p:nvPr/>
          </p:nvSpPr>
          <p:spPr bwMode="gray">
            <a:xfrm flipH="1">
              <a:off x="2482" y="2375"/>
              <a:ext cx="1940" cy="83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5417" name="Line 9"/>
            <p:cNvSpPr>
              <a:spLocks noChangeShapeType="1"/>
            </p:cNvSpPr>
            <p:nvPr/>
          </p:nvSpPr>
          <p:spPr bwMode="gray">
            <a:xfrm flipH="1" flipV="1">
              <a:off x="2504" y="2458"/>
              <a:ext cx="828" cy="903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5418" name="Line 10"/>
            <p:cNvSpPr>
              <a:spLocks noChangeShapeType="1"/>
            </p:cNvSpPr>
            <p:nvPr/>
          </p:nvSpPr>
          <p:spPr bwMode="gray">
            <a:xfrm flipV="1">
              <a:off x="1349" y="2458"/>
              <a:ext cx="1155" cy="1029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5419" name="Line 11"/>
            <p:cNvSpPr>
              <a:spLocks noChangeShapeType="1"/>
            </p:cNvSpPr>
            <p:nvPr/>
          </p:nvSpPr>
          <p:spPr bwMode="gray">
            <a:xfrm flipV="1">
              <a:off x="673" y="2458"/>
              <a:ext cx="1831" cy="64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5420" name="Oval 12"/>
            <p:cNvSpPr>
              <a:spLocks noChangeArrowheads="1"/>
            </p:cNvSpPr>
            <p:nvPr/>
          </p:nvSpPr>
          <p:spPr bwMode="gray">
            <a:xfrm rot="21182673">
              <a:off x="1585" y="2152"/>
              <a:ext cx="2157" cy="1037"/>
            </a:xfrm>
            <a:prstGeom prst="ellipse">
              <a:avLst/>
            </a:prstGeom>
            <a:gradFill rotWithShape="1">
              <a:gsLst>
                <a:gs pos="0">
                  <a:srgbClr val="008080"/>
                </a:gs>
                <a:gs pos="100000">
                  <a:srgbClr val="99FFCC"/>
                </a:gs>
              </a:gsLst>
              <a:lin ang="2700000" scaled="1"/>
            </a:gradFill>
            <a:ln w="9525">
              <a:round/>
              <a:headEnd/>
              <a:tailEnd/>
            </a:ln>
            <a:scene3d>
              <a:camera prst="legacyPerspectiveBottom"/>
              <a:lightRig rig="legacyFlat1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9999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en-US"/>
            </a:p>
          </p:txBody>
        </p:sp>
        <p:sp>
          <p:nvSpPr>
            <p:cNvPr id="145421" name="Oval 13"/>
            <p:cNvSpPr>
              <a:spLocks noChangeArrowheads="1"/>
            </p:cNvSpPr>
            <p:nvPr/>
          </p:nvSpPr>
          <p:spPr bwMode="gray">
            <a:xfrm rot="-342635">
              <a:off x="563" y="1681"/>
              <a:ext cx="3927" cy="1911"/>
            </a:xfrm>
            <a:prstGeom prst="ellipse">
              <a:avLst/>
            </a:prstGeom>
            <a:noFill/>
            <a:ln w="5715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5422" name="Oval 14"/>
            <p:cNvSpPr>
              <a:spLocks noChangeArrowheads="1"/>
            </p:cNvSpPr>
            <p:nvPr/>
          </p:nvSpPr>
          <p:spPr bwMode="gray">
            <a:xfrm rot="-342635">
              <a:off x="541" y="1677"/>
              <a:ext cx="3937" cy="1893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5423" name="Text Box 15"/>
            <p:cNvSpPr txBox="1">
              <a:spLocks noChangeArrowheads="1"/>
            </p:cNvSpPr>
            <p:nvPr/>
          </p:nvSpPr>
          <p:spPr bwMode="gray">
            <a:xfrm>
              <a:off x="2025" y="2520"/>
              <a:ext cx="1348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000" b="1" dirty="0" smtClean="0">
                  <a:solidFill>
                    <a:srgbClr val="1C1C1C"/>
                  </a:solidFill>
                </a:rPr>
                <a:t>教研实验学校</a:t>
              </a:r>
              <a:endParaRPr lang="en-US" altLang="zh-CN" sz="2000" b="1" dirty="0">
                <a:solidFill>
                  <a:srgbClr val="1C1C1C"/>
                </a:solidFill>
              </a:endParaRPr>
            </a:p>
          </p:txBody>
        </p:sp>
        <p:grpSp>
          <p:nvGrpSpPr>
            <p:cNvPr id="3" name="Group 16"/>
            <p:cNvGrpSpPr>
              <a:grpSpLocks/>
            </p:cNvGrpSpPr>
            <p:nvPr/>
          </p:nvGrpSpPr>
          <p:grpSpPr bwMode="auto">
            <a:xfrm rot="-395355">
              <a:off x="303" y="2354"/>
              <a:ext cx="837" cy="391"/>
              <a:chOff x="3098" y="249"/>
              <a:chExt cx="1959" cy="629"/>
            </a:xfrm>
          </p:grpSpPr>
          <p:sp>
            <p:nvSpPr>
              <p:cNvPr id="145446" name="Oval 17"/>
              <p:cNvSpPr>
                <a:spLocks noChangeArrowheads="1"/>
              </p:cNvSpPr>
              <p:nvPr/>
            </p:nvSpPr>
            <p:spPr bwMode="gray">
              <a:xfrm>
                <a:off x="3099" y="297"/>
                <a:ext cx="1958" cy="581"/>
              </a:xfrm>
              <a:prstGeom prst="ellipse">
                <a:avLst/>
              </a:prstGeom>
              <a:gradFill rotWithShape="1">
                <a:gsLst>
                  <a:gs pos="0">
                    <a:srgbClr val="6B6B6B"/>
                  </a:gs>
                  <a:gs pos="50000">
                    <a:srgbClr val="C0C0C0"/>
                  </a:gs>
                  <a:gs pos="100000">
                    <a:srgbClr val="6B6B6B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5447" name="Oval 18"/>
              <p:cNvSpPr>
                <a:spLocks noChangeArrowheads="1"/>
              </p:cNvSpPr>
              <p:nvPr/>
            </p:nvSpPr>
            <p:spPr bwMode="gray">
              <a:xfrm>
                <a:off x="3098" y="249"/>
                <a:ext cx="1959" cy="581"/>
              </a:xfrm>
              <a:prstGeom prst="ellipse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4" name="Group 19"/>
            <p:cNvGrpSpPr>
              <a:grpSpLocks/>
            </p:cNvGrpSpPr>
            <p:nvPr/>
          </p:nvGrpSpPr>
          <p:grpSpPr bwMode="auto">
            <a:xfrm rot="-325186">
              <a:off x="1305" y="1683"/>
              <a:ext cx="738" cy="273"/>
              <a:chOff x="3098" y="249"/>
              <a:chExt cx="1959" cy="629"/>
            </a:xfrm>
          </p:grpSpPr>
          <p:sp>
            <p:nvSpPr>
              <p:cNvPr id="145444" name="Oval 20"/>
              <p:cNvSpPr>
                <a:spLocks noChangeArrowheads="1"/>
              </p:cNvSpPr>
              <p:nvPr/>
            </p:nvSpPr>
            <p:spPr bwMode="gray">
              <a:xfrm>
                <a:off x="3099" y="297"/>
                <a:ext cx="1958" cy="581"/>
              </a:xfrm>
              <a:prstGeom prst="ellipse">
                <a:avLst/>
              </a:prstGeom>
              <a:gradFill rotWithShape="1">
                <a:gsLst>
                  <a:gs pos="0">
                    <a:srgbClr val="6B6B6B"/>
                  </a:gs>
                  <a:gs pos="50000">
                    <a:srgbClr val="C0C0C0"/>
                  </a:gs>
                  <a:gs pos="100000">
                    <a:srgbClr val="6B6B6B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5445" name="Oval 21"/>
              <p:cNvSpPr>
                <a:spLocks noChangeArrowheads="1"/>
              </p:cNvSpPr>
              <p:nvPr/>
            </p:nvSpPr>
            <p:spPr bwMode="gray">
              <a:xfrm>
                <a:off x="3098" y="249"/>
                <a:ext cx="1959" cy="581"/>
              </a:xfrm>
              <a:prstGeom prst="ellipse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5" name="Group 22"/>
            <p:cNvGrpSpPr>
              <a:grpSpLocks/>
            </p:cNvGrpSpPr>
            <p:nvPr/>
          </p:nvGrpSpPr>
          <p:grpSpPr bwMode="auto">
            <a:xfrm rot="-254711">
              <a:off x="2784" y="1536"/>
              <a:ext cx="837" cy="349"/>
              <a:chOff x="3098" y="249"/>
              <a:chExt cx="1959" cy="629"/>
            </a:xfrm>
          </p:grpSpPr>
          <p:sp>
            <p:nvSpPr>
              <p:cNvPr id="145442" name="Oval 23"/>
              <p:cNvSpPr>
                <a:spLocks noChangeArrowheads="1"/>
              </p:cNvSpPr>
              <p:nvPr/>
            </p:nvSpPr>
            <p:spPr bwMode="gray">
              <a:xfrm>
                <a:off x="3099" y="297"/>
                <a:ext cx="1958" cy="581"/>
              </a:xfrm>
              <a:prstGeom prst="ellipse">
                <a:avLst/>
              </a:prstGeom>
              <a:gradFill rotWithShape="1">
                <a:gsLst>
                  <a:gs pos="0">
                    <a:srgbClr val="636363"/>
                  </a:gs>
                  <a:gs pos="50000">
                    <a:srgbClr val="B2B2B2"/>
                  </a:gs>
                  <a:gs pos="100000">
                    <a:srgbClr val="636363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5443" name="Oval 24"/>
              <p:cNvSpPr>
                <a:spLocks noChangeArrowheads="1"/>
              </p:cNvSpPr>
              <p:nvPr/>
            </p:nvSpPr>
            <p:spPr bwMode="gray">
              <a:xfrm>
                <a:off x="3098" y="249"/>
                <a:ext cx="1959" cy="581"/>
              </a:xfrm>
              <a:prstGeom prst="ellipse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" name="Group 25"/>
            <p:cNvGrpSpPr>
              <a:grpSpLocks/>
            </p:cNvGrpSpPr>
            <p:nvPr/>
          </p:nvGrpSpPr>
          <p:grpSpPr bwMode="auto">
            <a:xfrm rot="-208054">
              <a:off x="3812" y="2102"/>
              <a:ext cx="1084" cy="572"/>
              <a:chOff x="3098" y="249"/>
              <a:chExt cx="1959" cy="629"/>
            </a:xfrm>
          </p:grpSpPr>
          <p:sp>
            <p:nvSpPr>
              <p:cNvPr id="145440" name="Oval 26"/>
              <p:cNvSpPr>
                <a:spLocks noChangeArrowheads="1"/>
              </p:cNvSpPr>
              <p:nvPr/>
            </p:nvSpPr>
            <p:spPr bwMode="gray">
              <a:xfrm>
                <a:off x="3099" y="297"/>
                <a:ext cx="1958" cy="581"/>
              </a:xfrm>
              <a:prstGeom prst="ellipse">
                <a:avLst/>
              </a:prstGeom>
              <a:gradFill rotWithShape="1">
                <a:gsLst>
                  <a:gs pos="0">
                    <a:srgbClr val="636363"/>
                  </a:gs>
                  <a:gs pos="50000">
                    <a:srgbClr val="B2B2B2"/>
                  </a:gs>
                  <a:gs pos="100000">
                    <a:srgbClr val="636363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5441" name="Oval 27"/>
              <p:cNvSpPr>
                <a:spLocks noChangeArrowheads="1"/>
              </p:cNvSpPr>
              <p:nvPr/>
            </p:nvSpPr>
            <p:spPr bwMode="gray">
              <a:xfrm>
                <a:off x="3098" y="249"/>
                <a:ext cx="1959" cy="581"/>
              </a:xfrm>
              <a:prstGeom prst="ellipse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7" name="Group 28"/>
            <p:cNvGrpSpPr>
              <a:grpSpLocks/>
            </p:cNvGrpSpPr>
            <p:nvPr/>
          </p:nvGrpSpPr>
          <p:grpSpPr bwMode="auto">
            <a:xfrm rot="-198351">
              <a:off x="2569" y="2983"/>
              <a:ext cx="1495" cy="859"/>
              <a:chOff x="3098" y="249"/>
              <a:chExt cx="1959" cy="629"/>
            </a:xfrm>
          </p:grpSpPr>
          <p:sp>
            <p:nvSpPr>
              <p:cNvPr id="145438" name="Oval 29"/>
              <p:cNvSpPr>
                <a:spLocks noChangeArrowheads="1"/>
              </p:cNvSpPr>
              <p:nvPr/>
            </p:nvSpPr>
            <p:spPr bwMode="gray">
              <a:xfrm>
                <a:off x="3099" y="297"/>
                <a:ext cx="1958" cy="581"/>
              </a:xfrm>
              <a:prstGeom prst="ellipse">
                <a:avLst/>
              </a:prstGeom>
              <a:gradFill rotWithShape="1">
                <a:gsLst>
                  <a:gs pos="0">
                    <a:srgbClr val="636363"/>
                  </a:gs>
                  <a:gs pos="50000">
                    <a:srgbClr val="B2B2B2"/>
                  </a:gs>
                  <a:gs pos="100000">
                    <a:srgbClr val="636363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5439" name="Oval 30"/>
              <p:cNvSpPr>
                <a:spLocks noChangeArrowheads="1"/>
              </p:cNvSpPr>
              <p:nvPr/>
            </p:nvSpPr>
            <p:spPr bwMode="gray">
              <a:xfrm>
                <a:off x="3098" y="249"/>
                <a:ext cx="1959" cy="581"/>
              </a:xfrm>
              <a:prstGeom prst="ellipse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" name="Group 31"/>
            <p:cNvGrpSpPr>
              <a:grpSpLocks/>
            </p:cNvGrpSpPr>
            <p:nvPr/>
          </p:nvGrpSpPr>
          <p:grpSpPr bwMode="auto">
            <a:xfrm rot="-293188">
              <a:off x="761" y="3172"/>
              <a:ext cx="1178" cy="671"/>
              <a:chOff x="3098" y="249"/>
              <a:chExt cx="1959" cy="629"/>
            </a:xfrm>
          </p:grpSpPr>
          <p:sp>
            <p:nvSpPr>
              <p:cNvPr id="145436" name="Oval 32"/>
              <p:cNvSpPr>
                <a:spLocks noChangeArrowheads="1"/>
              </p:cNvSpPr>
              <p:nvPr/>
            </p:nvSpPr>
            <p:spPr bwMode="gray">
              <a:xfrm>
                <a:off x="3099" y="297"/>
                <a:ext cx="1958" cy="581"/>
              </a:xfrm>
              <a:prstGeom prst="ellipse">
                <a:avLst/>
              </a:prstGeom>
              <a:gradFill rotWithShape="1">
                <a:gsLst>
                  <a:gs pos="0">
                    <a:srgbClr val="636363"/>
                  </a:gs>
                  <a:gs pos="50000">
                    <a:srgbClr val="B2B2B2"/>
                  </a:gs>
                  <a:gs pos="100000">
                    <a:srgbClr val="636363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5437" name="Oval 33"/>
              <p:cNvSpPr>
                <a:spLocks noChangeArrowheads="1"/>
              </p:cNvSpPr>
              <p:nvPr/>
            </p:nvSpPr>
            <p:spPr bwMode="gray">
              <a:xfrm>
                <a:off x="3098" y="249"/>
                <a:ext cx="1959" cy="581"/>
              </a:xfrm>
              <a:prstGeom prst="ellipse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45430" name="Text Box 34"/>
            <p:cNvSpPr txBox="1">
              <a:spLocks noChangeArrowheads="1"/>
            </p:cNvSpPr>
            <p:nvPr/>
          </p:nvSpPr>
          <p:spPr bwMode="gray">
            <a:xfrm>
              <a:off x="1392" y="1683"/>
              <a:ext cx="546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zh-CN" altLang="en-US" sz="2000" b="1" dirty="0" smtClean="0">
                  <a:solidFill>
                    <a:srgbClr val="333333"/>
                  </a:solidFill>
                </a:rPr>
                <a:t>学校</a:t>
              </a:r>
              <a:r>
                <a:rPr lang="en-US" altLang="zh-CN" sz="2000" b="1" dirty="0" smtClean="0">
                  <a:solidFill>
                    <a:srgbClr val="333333"/>
                  </a:solidFill>
                </a:rPr>
                <a:t>2</a:t>
              </a:r>
              <a:endParaRPr lang="en-US" altLang="zh-CN" sz="2000" b="1" dirty="0">
                <a:solidFill>
                  <a:srgbClr val="333333"/>
                </a:solidFill>
              </a:endParaRPr>
            </a:p>
          </p:txBody>
        </p:sp>
        <p:sp>
          <p:nvSpPr>
            <p:cNvPr id="145431" name="Text Box 35"/>
            <p:cNvSpPr txBox="1">
              <a:spLocks noChangeArrowheads="1"/>
            </p:cNvSpPr>
            <p:nvPr/>
          </p:nvSpPr>
          <p:spPr bwMode="gray">
            <a:xfrm>
              <a:off x="2940" y="1578"/>
              <a:ext cx="546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zh-CN" altLang="en-US" sz="2000" b="1" dirty="0" smtClean="0">
                  <a:solidFill>
                    <a:srgbClr val="333333"/>
                  </a:solidFill>
                </a:rPr>
                <a:t>学校</a:t>
              </a:r>
              <a:r>
                <a:rPr lang="en-US" altLang="zh-CN" sz="2000" b="1" dirty="0" smtClean="0">
                  <a:solidFill>
                    <a:srgbClr val="333333"/>
                  </a:solidFill>
                </a:rPr>
                <a:t>3</a:t>
              </a:r>
              <a:endParaRPr lang="en-US" altLang="zh-CN" sz="2000" b="1" dirty="0">
                <a:solidFill>
                  <a:srgbClr val="333333"/>
                </a:solidFill>
              </a:endParaRPr>
            </a:p>
          </p:txBody>
        </p:sp>
        <p:sp>
          <p:nvSpPr>
            <p:cNvPr id="145432" name="Text Box 36"/>
            <p:cNvSpPr txBox="1">
              <a:spLocks noChangeArrowheads="1"/>
            </p:cNvSpPr>
            <p:nvPr/>
          </p:nvSpPr>
          <p:spPr bwMode="gray">
            <a:xfrm>
              <a:off x="4117" y="2228"/>
              <a:ext cx="546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zh-CN" altLang="en-US" sz="2000" b="1" dirty="0" smtClean="0">
                  <a:solidFill>
                    <a:srgbClr val="333333"/>
                  </a:solidFill>
                </a:rPr>
                <a:t>学校</a:t>
              </a:r>
              <a:r>
                <a:rPr lang="en-US" altLang="zh-CN" sz="2000" b="1" dirty="0" smtClean="0">
                  <a:solidFill>
                    <a:srgbClr val="333333"/>
                  </a:solidFill>
                </a:rPr>
                <a:t>4</a:t>
              </a:r>
              <a:endParaRPr lang="en-US" altLang="zh-CN" sz="2000" b="1" dirty="0">
                <a:solidFill>
                  <a:srgbClr val="333333"/>
                </a:solidFill>
              </a:endParaRPr>
            </a:p>
          </p:txBody>
        </p:sp>
        <p:sp>
          <p:nvSpPr>
            <p:cNvPr id="145433" name="Text Box 37"/>
            <p:cNvSpPr txBox="1">
              <a:spLocks noChangeArrowheads="1"/>
            </p:cNvSpPr>
            <p:nvPr/>
          </p:nvSpPr>
          <p:spPr bwMode="gray">
            <a:xfrm>
              <a:off x="3049" y="3253"/>
              <a:ext cx="546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zh-CN" altLang="en-US" sz="2000" b="1" dirty="0" smtClean="0">
                  <a:solidFill>
                    <a:srgbClr val="333333"/>
                  </a:solidFill>
                </a:rPr>
                <a:t>学校</a:t>
              </a:r>
              <a:r>
                <a:rPr lang="en-US" altLang="zh-CN" sz="2000" b="1" dirty="0" smtClean="0">
                  <a:solidFill>
                    <a:srgbClr val="333333"/>
                  </a:solidFill>
                </a:rPr>
                <a:t>5</a:t>
              </a:r>
              <a:endParaRPr lang="en-US" altLang="zh-CN" sz="2000" b="1" dirty="0">
                <a:solidFill>
                  <a:srgbClr val="333333"/>
                </a:solidFill>
              </a:endParaRPr>
            </a:p>
          </p:txBody>
        </p:sp>
        <p:sp>
          <p:nvSpPr>
            <p:cNvPr id="145434" name="Text Box 38"/>
            <p:cNvSpPr txBox="1">
              <a:spLocks noChangeArrowheads="1"/>
            </p:cNvSpPr>
            <p:nvPr/>
          </p:nvSpPr>
          <p:spPr bwMode="gray">
            <a:xfrm>
              <a:off x="1044" y="3361"/>
              <a:ext cx="546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zh-CN" sz="2000" b="1" dirty="0" smtClean="0">
                  <a:solidFill>
                    <a:srgbClr val="333333"/>
                  </a:solidFill>
                </a:rPr>
                <a:t>……</a:t>
              </a:r>
              <a:endParaRPr lang="en-US" altLang="zh-CN" sz="2000" b="1" dirty="0">
                <a:solidFill>
                  <a:srgbClr val="333333"/>
                </a:solidFill>
              </a:endParaRPr>
            </a:p>
          </p:txBody>
        </p:sp>
        <p:sp>
          <p:nvSpPr>
            <p:cNvPr id="145435" name="Text Box 39"/>
            <p:cNvSpPr txBox="1">
              <a:spLocks noChangeArrowheads="1"/>
            </p:cNvSpPr>
            <p:nvPr/>
          </p:nvSpPr>
          <p:spPr bwMode="gray">
            <a:xfrm>
              <a:off x="434" y="2417"/>
              <a:ext cx="546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zh-CN" altLang="en-US" sz="2000" b="1" dirty="0" smtClean="0">
                  <a:solidFill>
                    <a:srgbClr val="333333"/>
                  </a:solidFill>
                </a:rPr>
                <a:t>学校</a:t>
              </a:r>
              <a:r>
                <a:rPr lang="en-US" altLang="zh-CN" sz="2000" b="1" dirty="0" smtClean="0">
                  <a:solidFill>
                    <a:srgbClr val="333333"/>
                  </a:solidFill>
                </a:rPr>
                <a:t>1</a:t>
              </a:r>
              <a:endParaRPr lang="en-US" altLang="zh-CN" sz="2000" b="1" dirty="0">
                <a:solidFill>
                  <a:srgbClr val="333333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ChangeArrowheads="1"/>
          </p:cNvSpPr>
          <p:nvPr/>
        </p:nvSpPr>
        <p:spPr bwMode="ltGray">
          <a:xfrm>
            <a:off x="4264024" y="1285860"/>
            <a:ext cx="4094189" cy="1839928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>
                  <a:gamma/>
                  <a:shade val="82353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9699" name="AutoShape 3"/>
          <p:cNvSpPr>
            <a:spLocks noChangeArrowheads="1"/>
          </p:cNvSpPr>
          <p:nvPr/>
        </p:nvSpPr>
        <p:spPr bwMode="ltGray">
          <a:xfrm>
            <a:off x="4267200" y="3386138"/>
            <a:ext cx="4091014" cy="10668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>
                  <a:gamma/>
                  <a:shade val="82353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ltGray">
          <a:xfrm>
            <a:off x="4270374" y="4716462"/>
            <a:ext cx="3944963" cy="164149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folHlink">
                  <a:gamma/>
                  <a:shade val="82353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pic>
        <p:nvPicPr>
          <p:cNvPr id="107525" name="Picture 5" descr="Picture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0700" y="2109788"/>
            <a:ext cx="792163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6" name="Picture 6" descr="Picture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7525" y="3440113"/>
            <a:ext cx="79375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7" name="Picture 7" descr="Picture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5938" y="4764088"/>
            <a:ext cx="792162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071563" y="1825625"/>
            <a:ext cx="1879600" cy="1825625"/>
            <a:chOff x="2457" y="2000"/>
            <a:chExt cx="901" cy="888"/>
          </a:xfrm>
        </p:grpSpPr>
        <p:pic>
          <p:nvPicPr>
            <p:cNvPr id="107556" name="Picture 9" descr="circuler_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ltGray">
            <a:xfrm>
              <a:off x="2457" y="2000"/>
              <a:ext cx="901" cy="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6" name="Oval 10"/>
            <p:cNvSpPr>
              <a:spLocks noChangeArrowheads="1"/>
            </p:cNvSpPr>
            <p:nvPr/>
          </p:nvSpPr>
          <p:spPr bwMode="ltGray">
            <a:xfrm>
              <a:off x="2457" y="2000"/>
              <a:ext cx="895" cy="888"/>
            </a:xfrm>
            <a:prstGeom prst="ellipse">
              <a:avLst/>
            </a:prstGeom>
            <a:gradFill rotWithShape="1">
              <a:gsLst>
                <a:gs pos="0">
                  <a:srgbClr val="F8F8F8">
                    <a:gamma/>
                    <a:shade val="26275"/>
                    <a:invGamma/>
                    <a:alpha val="89999"/>
                  </a:srgbClr>
                </a:gs>
                <a:gs pos="50000">
                  <a:srgbClr val="F8F8F8">
                    <a:alpha val="45000"/>
                  </a:srgbClr>
                </a:gs>
                <a:gs pos="100000">
                  <a:srgbClr val="F8F8F8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7560" name="Freeform 11"/>
            <p:cNvSpPr>
              <a:spLocks/>
            </p:cNvSpPr>
            <p:nvPr/>
          </p:nvSpPr>
          <p:spPr bwMode="ltGray">
            <a:xfrm>
              <a:off x="2550" y="2018"/>
              <a:ext cx="703" cy="308"/>
            </a:xfrm>
            <a:custGeom>
              <a:avLst/>
              <a:gdLst>
                <a:gd name="T0" fmla="*/ 692 w 1321"/>
                <a:gd name="T1" fmla="*/ 173 h 712"/>
                <a:gd name="T2" fmla="*/ 701 w 1321"/>
                <a:gd name="T3" fmla="*/ 191 h 712"/>
                <a:gd name="T4" fmla="*/ 703 w 1321"/>
                <a:gd name="T5" fmla="*/ 208 h 712"/>
                <a:gd name="T6" fmla="*/ 700 w 1321"/>
                <a:gd name="T7" fmla="*/ 223 h 712"/>
                <a:gd name="T8" fmla="*/ 691 w 1321"/>
                <a:gd name="T9" fmla="*/ 238 h 712"/>
                <a:gd name="T10" fmla="*/ 677 w 1321"/>
                <a:gd name="T11" fmla="*/ 250 h 712"/>
                <a:gd name="T12" fmla="*/ 659 w 1321"/>
                <a:gd name="T13" fmla="*/ 261 h 712"/>
                <a:gd name="T14" fmla="*/ 636 w 1321"/>
                <a:gd name="T15" fmla="*/ 272 h 712"/>
                <a:gd name="T16" fmla="*/ 610 w 1321"/>
                <a:gd name="T17" fmla="*/ 281 h 712"/>
                <a:gd name="T18" fmla="*/ 581 w 1321"/>
                <a:gd name="T19" fmla="*/ 289 h 712"/>
                <a:gd name="T20" fmla="*/ 549 w 1321"/>
                <a:gd name="T21" fmla="*/ 295 h 712"/>
                <a:gd name="T22" fmla="*/ 515 w 1321"/>
                <a:gd name="T23" fmla="*/ 300 h 712"/>
                <a:gd name="T24" fmla="*/ 477 w 1321"/>
                <a:gd name="T25" fmla="*/ 305 h 712"/>
                <a:gd name="T26" fmla="*/ 439 w 1321"/>
                <a:gd name="T27" fmla="*/ 307 h 712"/>
                <a:gd name="T28" fmla="*/ 423 w 1321"/>
                <a:gd name="T29" fmla="*/ 308 h 712"/>
                <a:gd name="T30" fmla="*/ 253 w 1321"/>
                <a:gd name="T31" fmla="*/ 308 h 712"/>
                <a:gd name="T32" fmla="*/ 251 w 1321"/>
                <a:gd name="T33" fmla="*/ 308 h 712"/>
                <a:gd name="T34" fmla="*/ 218 w 1321"/>
                <a:gd name="T35" fmla="*/ 306 h 712"/>
                <a:gd name="T36" fmla="*/ 185 w 1321"/>
                <a:gd name="T37" fmla="*/ 305 h 712"/>
                <a:gd name="T38" fmla="*/ 154 w 1321"/>
                <a:gd name="T39" fmla="*/ 301 h 712"/>
                <a:gd name="T40" fmla="*/ 125 w 1321"/>
                <a:gd name="T41" fmla="*/ 298 h 712"/>
                <a:gd name="T42" fmla="*/ 99 w 1321"/>
                <a:gd name="T43" fmla="*/ 293 h 712"/>
                <a:gd name="T44" fmla="*/ 75 w 1321"/>
                <a:gd name="T45" fmla="*/ 287 h 712"/>
                <a:gd name="T46" fmla="*/ 54 w 1321"/>
                <a:gd name="T47" fmla="*/ 280 h 712"/>
                <a:gd name="T48" fmla="*/ 36 w 1321"/>
                <a:gd name="T49" fmla="*/ 273 h 712"/>
                <a:gd name="T50" fmla="*/ 21 w 1321"/>
                <a:gd name="T51" fmla="*/ 263 h 712"/>
                <a:gd name="T52" fmla="*/ 10 w 1321"/>
                <a:gd name="T53" fmla="*/ 252 h 712"/>
                <a:gd name="T54" fmla="*/ 3 w 1321"/>
                <a:gd name="T55" fmla="*/ 240 h 712"/>
                <a:gd name="T56" fmla="*/ 0 w 1321"/>
                <a:gd name="T57" fmla="*/ 227 h 712"/>
                <a:gd name="T58" fmla="*/ 0 w 1321"/>
                <a:gd name="T59" fmla="*/ 225 h 712"/>
                <a:gd name="T60" fmla="*/ 2 w 1321"/>
                <a:gd name="T61" fmla="*/ 211 h 712"/>
                <a:gd name="T62" fmla="*/ 9 w 1321"/>
                <a:gd name="T63" fmla="*/ 193 h 712"/>
                <a:gd name="T64" fmla="*/ 27 w 1321"/>
                <a:gd name="T65" fmla="*/ 160 h 712"/>
                <a:gd name="T66" fmla="*/ 50 w 1321"/>
                <a:gd name="T67" fmla="*/ 129 h 712"/>
                <a:gd name="T68" fmla="*/ 78 w 1321"/>
                <a:gd name="T69" fmla="*/ 102 h 712"/>
                <a:gd name="T70" fmla="*/ 109 w 1321"/>
                <a:gd name="T71" fmla="*/ 76 h 712"/>
                <a:gd name="T72" fmla="*/ 144 w 1321"/>
                <a:gd name="T73" fmla="*/ 54 h 712"/>
                <a:gd name="T74" fmla="*/ 181 w 1321"/>
                <a:gd name="T75" fmla="*/ 35 h 712"/>
                <a:gd name="T76" fmla="*/ 221 w 1321"/>
                <a:gd name="T77" fmla="*/ 20 h 712"/>
                <a:gd name="T78" fmla="*/ 264 w 1321"/>
                <a:gd name="T79" fmla="*/ 9 h 712"/>
                <a:gd name="T80" fmla="*/ 309 w 1321"/>
                <a:gd name="T81" fmla="*/ 3 h 712"/>
                <a:gd name="T82" fmla="*/ 355 w 1321"/>
                <a:gd name="T83" fmla="*/ 0 h 712"/>
                <a:gd name="T84" fmla="*/ 355 w 1321"/>
                <a:gd name="T85" fmla="*/ 0 h 712"/>
                <a:gd name="T86" fmla="*/ 404 w 1321"/>
                <a:gd name="T87" fmla="*/ 3 h 712"/>
                <a:gd name="T88" fmla="*/ 451 w 1321"/>
                <a:gd name="T89" fmla="*/ 10 h 712"/>
                <a:gd name="T90" fmla="*/ 496 w 1321"/>
                <a:gd name="T91" fmla="*/ 23 h 712"/>
                <a:gd name="T92" fmla="*/ 537 w 1321"/>
                <a:gd name="T93" fmla="*/ 39 h 712"/>
                <a:gd name="T94" fmla="*/ 576 w 1321"/>
                <a:gd name="T95" fmla="*/ 59 h 712"/>
                <a:gd name="T96" fmla="*/ 611 w 1321"/>
                <a:gd name="T97" fmla="*/ 84 h 712"/>
                <a:gd name="T98" fmla="*/ 643 w 1321"/>
                <a:gd name="T99" fmla="*/ 111 h 712"/>
                <a:gd name="T100" fmla="*/ 669 w 1321"/>
                <a:gd name="T101" fmla="*/ 141 h 712"/>
                <a:gd name="T102" fmla="*/ 692 w 1321"/>
                <a:gd name="T103" fmla="*/ 173 h 712"/>
                <a:gd name="T104" fmla="*/ 692 w 1321"/>
                <a:gd name="T105" fmla="*/ 173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 rot="-1297425" flipH="1" flipV="1">
              <a:off x="2525" y="2693"/>
              <a:ext cx="781" cy="188"/>
              <a:chOff x="2532" y="1051"/>
              <a:chExt cx="893" cy="246"/>
            </a:xfrm>
          </p:grpSpPr>
          <p:grpSp>
            <p:nvGrpSpPr>
              <p:cNvPr id="4" name="Group 13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7568" name="AutoShape 14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7569" name="AutoShape 15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7570" name="AutoShape 16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7571" name="AutoShape 17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" name="Group 18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7564" name="AutoShape 19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7565" name="AutoShape 20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7566" name="AutoShape 21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7567" name="AutoShape 22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1119188" y="4181475"/>
            <a:ext cx="1879600" cy="1825625"/>
            <a:chOff x="2457" y="2000"/>
            <a:chExt cx="901" cy="888"/>
          </a:xfrm>
        </p:grpSpPr>
        <p:pic>
          <p:nvPicPr>
            <p:cNvPr id="107540" name="Picture 24" descr="circuler_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ltGray">
            <a:xfrm>
              <a:off x="2457" y="2000"/>
              <a:ext cx="901" cy="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21" name="Oval 25"/>
            <p:cNvSpPr>
              <a:spLocks noChangeArrowheads="1"/>
            </p:cNvSpPr>
            <p:nvPr/>
          </p:nvSpPr>
          <p:spPr bwMode="ltGray">
            <a:xfrm>
              <a:off x="2457" y="2000"/>
              <a:ext cx="895" cy="888"/>
            </a:xfrm>
            <a:prstGeom prst="ellipse">
              <a:avLst/>
            </a:prstGeom>
            <a:gradFill rotWithShape="1">
              <a:gsLst>
                <a:gs pos="0">
                  <a:srgbClr val="F8F8F8">
                    <a:gamma/>
                    <a:shade val="26275"/>
                    <a:invGamma/>
                    <a:alpha val="89999"/>
                  </a:srgbClr>
                </a:gs>
                <a:gs pos="50000">
                  <a:srgbClr val="F8F8F8">
                    <a:alpha val="45000"/>
                  </a:srgbClr>
                </a:gs>
                <a:gs pos="100000">
                  <a:srgbClr val="F8F8F8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7544" name="Freeform 26"/>
            <p:cNvSpPr>
              <a:spLocks/>
            </p:cNvSpPr>
            <p:nvPr/>
          </p:nvSpPr>
          <p:spPr bwMode="ltGray">
            <a:xfrm>
              <a:off x="2550" y="2018"/>
              <a:ext cx="703" cy="308"/>
            </a:xfrm>
            <a:custGeom>
              <a:avLst/>
              <a:gdLst>
                <a:gd name="T0" fmla="*/ 692 w 1321"/>
                <a:gd name="T1" fmla="*/ 173 h 712"/>
                <a:gd name="T2" fmla="*/ 701 w 1321"/>
                <a:gd name="T3" fmla="*/ 191 h 712"/>
                <a:gd name="T4" fmla="*/ 703 w 1321"/>
                <a:gd name="T5" fmla="*/ 208 h 712"/>
                <a:gd name="T6" fmla="*/ 700 w 1321"/>
                <a:gd name="T7" fmla="*/ 223 h 712"/>
                <a:gd name="T8" fmla="*/ 691 w 1321"/>
                <a:gd name="T9" fmla="*/ 238 h 712"/>
                <a:gd name="T10" fmla="*/ 677 w 1321"/>
                <a:gd name="T11" fmla="*/ 250 h 712"/>
                <a:gd name="T12" fmla="*/ 659 w 1321"/>
                <a:gd name="T13" fmla="*/ 261 h 712"/>
                <a:gd name="T14" fmla="*/ 636 w 1321"/>
                <a:gd name="T15" fmla="*/ 272 h 712"/>
                <a:gd name="T16" fmla="*/ 610 w 1321"/>
                <a:gd name="T17" fmla="*/ 281 h 712"/>
                <a:gd name="T18" fmla="*/ 581 w 1321"/>
                <a:gd name="T19" fmla="*/ 289 h 712"/>
                <a:gd name="T20" fmla="*/ 549 w 1321"/>
                <a:gd name="T21" fmla="*/ 295 h 712"/>
                <a:gd name="T22" fmla="*/ 515 w 1321"/>
                <a:gd name="T23" fmla="*/ 300 h 712"/>
                <a:gd name="T24" fmla="*/ 477 w 1321"/>
                <a:gd name="T25" fmla="*/ 305 h 712"/>
                <a:gd name="T26" fmla="*/ 439 w 1321"/>
                <a:gd name="T27" fmla="*/ 307 h 712"/>
                <a:gd name="T28" fmla="*/ 423 w 1321"/>
                <a:gd name="T29" fmla="*/ 308 h 712"/>
                <a:gd name="T30" fmla="*/ 253 w 1321"/>
                <a:gd name="T31" fmla="*/ 308 h 712"/>
                <a:gd name="T32" fmla="*/ 251 w 1321"/>
                <a:gd name="T33" fmla="*/ 308 h 712"/>
                <a:gd name="T34" fmla="*/ 218 w 1321"/>
                <a:gd name="T35" fmla="*/ 306 h 712"/>
                <a:gd name="T36" fmla="*/ 185 w 1321"/>
                <a:gd name="T37" fmla="*/ 305 h 712"/>
                <a:gd name="T38" fmla="*/ 154 w 1321"/>
                <a:gd name="T39" fmla="*/ 301 h 712"/>
                <a:gd name="T40" fmla="*/ 125 w 1321"/>
                <a:gd name="T41" fmla="*/ 298 h 712"/>
                <a:gd name="T42" fmla="*/ 99 w 1321"/>
                <a:gd name="T43" fmla="*/ 293 h 712"/>
                <a:gd name="T44" fmla="*/ 75 w 1321"/>
                <a:gd name="T45" fmla="*/ 287 h 712"/>
                <a:gd name="T46" fmla="*/ 54 w 1321"/>
                <a:gd name="T47" fmla="*/ 280 h 712"/>
                <a:gd name="T48" fmla="*/ 36 w 1321"/>
                <a:gd name="T49" fmla="*/ 273 h 712"/>
                <a:gd name="T50" fmla="*/ 21 w 1321"/>
                <a:gd name="T51" fmla="*/ 263 h 712"/>
                <a:gd name="T52" fmla="*/ 10 w 1321"/>
                <a:gd name="T53" fmla="*/ 252 h 712"/>
                <a:gd name="T54" fmla="*/ 3 w 1321"/>
                <a:gd name="T55" fmla="*/ 240 h 712"/>
                <a:gd name="T56" fmla="*/ 0 w 1321"/>
                <a:gd name="T57" fmla="*/ 227 h 712"/>
                <a:gd name="T58" fmla="*/ 0 w 1321"/>
                <a:gd name="T59" fmla="*/ 225 h 712"/>
                <a:gd name="T60" fmla="*/ 2 w 1321"/>
                <a:gd name="T61" fmla="*/ 211 h 712"/>
                <a:gd name="T62" fmla="*/ 9 w 1321"/>
                <a:gd name="T63" fmla="*/ 193 h 712"/>
                <a:gd name="T64" fmla="*/ 27 w 1321"/>
                <a:gd name="T65" fmla="*/ 160 h 712"/>
                <a:gd name="T66" fmla="*/ 50 w 1321"/>
                <a:gd name="T67" fmla="*/ 129 h 712"/>
                <a:gd name="T68" fmla="*/ 78 w 1321"/>
                <a:gd name="T69" fmla="*/ 102 h 712"/>
                <a:gd name="T70" fmla="*/ 109 w 1321"/>
                <a:gd name="T71" fmla="*/ 76 h 712"/>
                <a:gd name="T72" fmla="*/ 144 w 1321"/>
                <a:gd name="T73" fmla="*/ 54 h 712"/>
                <a:gd name="T74" fmla="*/ 181 w 1321"/>
                <a:gd name="T75" fmla="*/ 35 h 712"/>
                <a:gd name="T76" fmla="*/ 221 w 1321"/>
                <a:gd name="T77" fmla="*/ 20 h 712"/>
                <a:gd name="T78" fmla="*/ 264 w 1321"/>
                <a:gd name="T79" fmla="*/ 9 h 712"/>
                <a:gd name="T80" fmla="*/ 309 w 1321"/>
                <a:gd name="T81" fmla="*/ 3 h 712"/>
                <a:gd name="T82" fmla="*/ 355 w 1321"/>
                <a:gd name="T83" fmla="*/ 0 h 712"/>
                <a:gd name="T84" fmla="*/ 355 w 1321"/>
                <a:gd name="T85" fmla="*/ 0 h 712"/>
                <a:gd name="T86" fmla="*/ 404 w 1321"/>
                <a:gd name="T87" fmla="*/ 3 h 712"/>
                <a:gd name="T88" fmla="*/ 451 w 1321"/>
                <a:gd name="T89" fmla="*/ 10 h 712"/>
                <a:gd name="T90" fmla="*/ 496 w 1321"/>
                <a:gd name="T91" fmla="*/ 23 h 712"/>
                <a:gd name="T92" fmla="*/ 537 w 1321"/>
                <a:gd name="T93" fmla="*/ 39 h 712"/>
                <a:gd name="T94" fmla="*/ 576 w 1321"/>
                <a:gd name="T95" fmla="*/ 59 h 712"/>
                <a:gd name="T96" fmla="*/ 611 w 1321"/>
                <a:gd name="T97" fmla="*/ 84 h 712"/>
                <a:gd name="T98" fmla="*/ 643 w 1321"/>
                <a:gd name="T99" fmla="*/ 111 h 712"/>
                <a:gd name="T100" fmla="*/ 669 w 1321"/>
                <a:gd name="T101" fmla="*/ 141 h 712"/>
                <a:gd name="T102" fmla="*/ 692 w 1321"/>
                <a:gd name="T103" fmla="*/ 173 h 712"/>
                <a:gd name="T104" fmla="*/ 692 w 1321"/>
                <a:gd name="T105" fmla="*/ 173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" name="Group 27"/>
            <p:cNvGrpSpPr>
              <a:grpSpLocks/>
            </p:cNvGrpSpPr>
            <p:nvPr/>
          </p:nvGrpSpPr>
          <p:grpSpPr bwMode="auto">
            <a:xfrm rot="-1297425" flipH="1" flipV="1">
              <a:off x="2525" y="2693"/>
              <a:ext cx="781" cy="188"/>
              <a:chOff x="2532" y="1051"/>
              <a:chExt cx="893" cy="246"/>
            </a:xfrm>
          </p:grpSpPr>
          <p:grpSp>
            <p:nvGrpSpPr>
              <p:cNvPr id="8" name="Group 2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7552" name="AutoShape 29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7553" name="AutoShape 30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7554" name="AutoShape 31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7555" name="AutoShape 32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9" name="Group 3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7548" name="AutoShape 34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7549" name="AutoShape 35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7550" name="AutoShape 36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7551" name="AutoShape 37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29734" name="Rectangle 38"/>
          <p:cNvSpPr>
            <a:spLocks noChangeArrowheads="1"/>
          </p:cNvSpPr>
          <p:nvPr/>
        </p:nvSpPr>
        <p:spPr bwMode="black">
          <a:xfrm>
            <a:off x="4214810" y="3357562"/>
            <a:ext cx="4211643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b="1" dirty="0" smtClean="0">
                <a:latin typeface="+mn-ea"/>
                <a:ea typeface="+mn-ea"/>
              </a:rPr>
              <a:t>增进</a:t>
            </a:r>
            <a:r>
              <a:rPr lang="zh-CN" altLang="en-US" b="1" dirty="0" smtClean="0">
                <a:latin typeface="+mn-ea"/>
                <a:ea typeface="+mn-ea"/>
              </a:rPr>
              <a:t>校际间的交流，通过不同学校之间共同研讨</a:t>
            </a:r>
            <a:r>
              <a:rPr lang="zh-CN" altLang="en-US" b="1" dirty="0" smtClean="0">
                <a:latin typeface="+mn-ea"/>
                <a:ea typeface="+mn-ea"/>
              </a:rPr>
              <a:t>，</a:t>
            </a:r>
            <a:r>
              <a:rPr lang="zh-CN" altLang="en-US" b="1" dirty="0" smtClean="0">
                <a:latin typeface="+mn-ea"/>
                <a:ea typeface="+mn-ea"/>
              </a:rPr>
              <a:t>网络中进行</a:t>
            </a:r>
            <a:r>
              <a:rPr lang="zh-CN" altLang="en-US" b="1" dirty="0" smtClean="0">
                <a:latin typeface="+mn-ea"/>
                <a:ea typeface="+mn-ea"/>
              </a:rPr>
              <a:t>远程教研</a:t>
            </a:r>
            <a:r>
              <a:rPr lang="zh-CN" altLang="en-US" b="1" dirty="0" smtClean="0">
                <a:latin typeface="+mn-ea"/>
                <a:ea typeface="+mn-ea"/>
              </a:rPr>
              <a:t>、</a:t>
            </a:r>
            <a:r>
              <a:rPr lang="zh-CN" altLang="en-US" b="1" dirty="0" smtClean="0">
                <a:latin typeface="+mn-ea"/>
                <a:ea typeface="+mn-ea"/>
              </a:rPr>
              <a:t>互动，达到</a:t>
            </a:r>
            <a:r>
              <a:rPr lang="zh-CN" altLang="en-US" b="1" dirty="0" smtClean="0">
                <a:latin typeface="+mn-ea"/>
                <a:ea typeface="+mn-ea"/>
              </a:rPr>
              <a:t>共同提高、共同发展的目的。</a:t>
            </a:r>
            <a:endParaRPr lang="en-US" altLang="zh-CN" b="1" dirty="0">
              <a:solidFill>
                <a:srgbClr val="FEFFFF"/>
              </a:solidFill>
              <a:latin typeface="+mn-ea"/>
              <a:ea typeface="+mn-ea"/>
            </a:endParaRPr>
          </a:p>
        </p:txBody>
      </p:sp>
      <p:sp>
        <p:nvSpPr>
          <p:cNvPr id="29735" name="Rectangle 39"/>
          <p:cNvSpPr>
            <a:spLocks noChangeArrowheads="1"/>
          </p:cNvSpPr>
          <p:nvPr/>
        </p:nvSpPr>
        <p:spPr bwMode="black">
          <a:xfrm>
            <a:off x="4398963" y="1500174"/>
            <a:ext cx="3959251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b="1" dirty="0" smtClean="0">
                <a:latin typeface="+mn-ea"/>
                <a:ea typeface="+mn-ea"/>
              </a:rPr>
              <a:t>是实现区域性的联片教研</a:t>
            </a:r>
            <a:r>
              <a:rPr lang="zh-CN" altLang="en-US" b="1" dirty="0" smtClean="0">
                <a:latin typeface="+mn-ea"/>
                <a:ea typeface="+mn-ea"/>
              </a:rPr>
              <a:t>，以</a:t>
            </a:r>
            <a:r>
              <a:rPr lang="zh-CN" altLang="en-US" b="1" dirty="0" smtClean="0">
                <a:latin typeface="+mn-ea"/>
                <a:ea typeface="+mn-ea"/>
              </a:rPr>
              <a:t>学校或区片为主体，既可以独立运作，又可以联动进行的一种集自主性、灵活性于一体的教研活动</a:t>
            </a:r>
            <a:r>
              <a:rPr lang="zh-CN" altLang="en-US" dirty="0" smtClean="0">
                <a:latin typeface="+mn-ea"/>
                <a:ea typeface="+mn-ea"/>
              </a:rPr>
              <a:t>。</a:t>
            </a:r>
            <a:endParaRPr lang="en-US" altLang="zh-CN" b="1" dirty="0">
              <a:solidFill>
                <a:srgbClr val="FEFFFF"/>
              </a:solidFill>
              <a:latin typeface="+mn-ea"/>
              <a:ea typeface="+mn-ea"/>
            </a:endParaRPr>
          </a:p>
        </p:txBody>
      </p:sp>
      <p:sp>
        <p:nvSpPr>
          <p:cNvPr id="29736" name="Rectangle 40"/>
          <p:cNvSpPr>
            <a:spLocks noChangeArrowheads="1"/>
          </p:cNvSpPr>
          <p:nvPr/>
        </p:nvSpPr>
        <p:spPr bwMode="black">
          <a:xfrm>
            <a:off x="4398963" y="4830763"/>
            <a:ext cx="3425825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b="1" dirty="0" smtClean="0">
                <a:latin typeface="+mn-ea"/>
                <a:ea typeface="+mn-ea"/>
              </a:rPr>
              <a:t>信息技术为基础的现代化教学手段，其教学方式是传统教学模式在时间和空间上的延伸。借助网络进行教研活动</a:t>
            </a:r>
            <a:r>
              <a:rPr lang="zh-CN" altLang="en-US" b="1" dirty="0" smtClean="0"/>
              <a:t>，</a:t>
            </a:r>
            <a:endParaRPr lang="en-US" altLang="zh-CN" b="1" dirty="0">
              <a:solidFill>
                <a:srgbClr val="FEFFFF"/>
              </a:solidFill>
            </a:endParaRPr>
          </a:p>
        </p:txBody>
      </p:sp>
      <p:sp>
        <p:nvSpPr>
          <p:cNvPr id="29737" name="Text Box 41"/>
          <p:cNvSpPr txBox="1">
            <a:spLocks noChangeArrowheads="1"/>
          </p:cNvSpPr>
          <p:nvPr/>
        </p:nvSpPr>
        <p:spPr bwMode="auto">
          <a:xfrm>
            <a:off x="1066800" y="2260579"/>
            <a:ext cx="1905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800" b="1" dirty="0" smtClean="0"/>
              <a:t>跨</a:t>
            </a:r>
            <a:r>
              <a:rPr lang="zh-CN" altLang="en-US" sz="2800" b="1" dirty="0" smtClean="0"/>
              <a:t>区域   教研</a:t>
            </a:r>
            <a:endParaRPr lang="en-US" altLang="zh-CN" sz="2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9738" name="Text Box 42"/>
          <p:cNvSpPr txBox="1">
            <a:spLocks noChangeArrowheads="1"/>
          </p:cNvSpPr>
          <p:nvPr/>
        </p:nvSpPr>
        <p:spPr bwMode="auto">
          <a:xfrm>
            <a:off x="1143000" y="4618033"/>
            <a:ext cx="1905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800" b="1" dirty="0" smtClean="0"/>
              <a:t>网络同步教研</a:t>
            </a:r>
            <a:endParaRPr lang="en-US" altLang="zh-CN" sz="2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7535" name="Freeform 43"/>
          <p:cNvSpPr>
            <a:spLocks/>
          </p:cNvSpPr>
          <p:nvPr/>
        </p:nvSpPr>
        <p:spPr bwMode="gray">
          <a:xfrm rot="-5400000">
            <a:off x="2875757" y="4723606"/>
            <a:ext cx="1624012" cy="968375"/>
          </a:xfrm>
          <a:custGeom>
            <a:avLst/>
            <a:gdLst>
              <a:gd name="T0" fmla="*/ 0 w 735"/>
              <a:gd name="T1" fmla="*/ 0 h 532"/>
              <a:gd name="T2" fmla="*/ 844044 w 735"/>
              <a:gd name="T3" fmla="*/ 367691 h 532"/>
              <a:gd name="T4" fmla="*/ 1274905 w 735"/>
              <a:gd name="T5" fmla="*/ 367691 h 532"/>
              <a:gd name="T6" fmla="*/ 1407477 w 735"/>
              <a:gd name="T7" fmla="*/ 453243 h 532"/>
              <a:gd name="T8" fmla="*/ 1411896 w 735"/>
              <a:gd name="T9" fmla="*/ 731742 h 532"/>
              <a:gd name="T10" fmla="*/ 1321305 w 735"/>
              <a:gd name="T11" fmla="*/ 728101 h 532"/>
              <a:gd name="T12" fmla="*/ 1478182 w 735"/>
              <a:gd name="T13" fmla="*/ 968375 h 532"/>
              <a:gd name="T14" fmla="*/ 1624012 w 735"/>
              <a:gd name="T15" fmla="*/ 731742 h 532"/>
              <a:gd name="T16" fmla="*/ 1537840 w 735"/>
              <a:gd name="T17" fmla="*/ 731742 h 532"/>
              <a:gd name="T18" fmla="*/ 1533421 w 735"/>
              <a:gd name="T19" fmla="*/ 411377 h 532"/>
              <a:gd name="T20" fmla="*/ 1361077 w 735"/>
              <a:gd name="T21" fmla="*/ 273038 h 532"/>
              <a:gd name="T22" fmla="*/ 740196 w 735"/>
              <a:gd name="T23" fmla="*/ 271218 h 532"/>
              <a:gd name="T24" fmla="*/ 152458 w 735"/>
              <a:gd name="T25" fmla="*/ 0 h 532"/>
              <a:gd name="T26" fmla="*/ 0 w 735"/>
              <a:gd name="T27" fmla="*/ 0 h 5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35"/>
              <a:gd name="T43" fmla="*/ 0 h 532"/>
              <a:gd name="T44" fmla="*/ 735 w 735"/>
              <a:gd name="T45" fmla="*/ 532 h 5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195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7536" name="Freeform 44"/>
          <p:cNvSpPr>
            <a:spLocks/>
          </p:cNvSpPr>
          <p:nvPr/>
        </p:nvSpPr>
        <p:spPr bwMode="gray">
          <a:xfrm rot="-5400000">
            <a:off x="3442494" y="3375819"/>
            <a:ext cx="314325" cy="1096963"/>
          </a:xfrm>
          <a:custGeom>
            <a:avLst/>
            <a:gdLst>
              <a:gd name="T0" fmla="*/ 81902 w 142"/>
              <a:gd name="T1" fmla="*/ 1816 h 604"/>
              <a:gd name="T2" fmla="*/ 99610 w 142"/>
              <a:gd name="T3" fmla="*/ 857229 h 604"/>
              <a:gd name="T4" fmla="*/ 0 w 142"/>
              <a:gd name="T5" fmla="*/ 860862 h 604"/>
              <a:gd name="T6" fmla="*/ 159376 w 142"/>
              <a:gd name="T7" fmla="*/ 1096963 h 604"/>
              <a:gd name="T8" fmla="*/ 314325 w 142"/>
              <a:gd name="T9" fmla="*/ 860862 h 604"/>
              <a:gd name="T10" fmla="*/ 221356 w 142"/>
              <a:gd name="T11" fmla="*/ 860862 h 604"/>
              <a:gd name="T12" fmla="*/ 219142 w 142"/>
              <a:gd name="T13" fmla="*/ 0 h 604"/>
              <a:gd name="T14" fmla="*/ 81902 w 142"/>
              <a:gd name="T15" fmla="*/ 1816 h 6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2"/>
              <a:gd name="T25" fmla="*/ 0 h 604"/>
              <a:gd name="T26" fmla="*/ 142 w 142"/>
              <a:gd name="T27" fmla="*/ 604 h 60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chemeClr val="tx1">
              <a:alpha val="50195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7537" name="Freeform 45"/>
          <p:cNvSpPr>
            <a:spLocks/>
          </p:cNvSpPr>
          <p:nvPr/>
        </p:nvSpPr>
        <p:spPr bwMode="gray">
          <a:xfrm rot="16200000" flipH="1">
            <a:off x="2836069" y="2159794"/>
            <a:ext cx="1624013" cy="968375"/>
          </a:xfrm>
          <a:custGeom>
            <a:avLst/>
            <a:gdLst>
              <a:gd name="T0" fmla="*/ 0 w 735"/>
              <a:gd name="T1" fmla="*/ 0 h 532"/>
              <a:gd name="T2" fmla="*/ 844045 w 735"/>
              <a:gd name="T3" fmla="*/ 367691 h 532"/>
              <a:gd name="T4" fmla="*/ 1274906 w 735"/>
              <a:gd name="T5" fmla="*/ 367691 h 532"/>
              <a:gd name="T6" fmla="*/ 1407478 w 735"/>
              <a:gd name="T7" fmla="*/ 453243 h 532"/>
              <a:gd name="T8" fmla="*/ 1411897 w 735"/>
              <a:gd name="T9" fmla="*/ 731742 h 532"/>
              <a:gd name="T10" fmla="*/ 1321306 w 735"/>
              <a:gd name="T11" fmla="*/ 728101 h 532"/>
              <a:gd name="T12" fmla="*/ 1478183 w 735"/>
              <a:gd name="T13" fmla="*/ 968375 h 532"/>
              <a:gd name="T14" fmla="*/ 1624013 w 735"/>
              <a:gd name="T15" fmla="*/ 731742 h 532"/>
              <a:gd name="T16" fmla="*/ 1537841 w 735"/>
              <a:gd name="T17" fmla="*/ 731742 h 532"/>
              <a:gd name="T18" fmla="*/ 1533422 w 735"/>
              <a:gd name="T19" fmla="*/ 411377 h 532"/>
              <a:gd name="T20" fmla="*/ 1361078 w 735"/>
              <a:gd name="T21" fmla="*/ 273038 h 532"/>
              <a:gd name="T22" fmla="*/ 740196 w 735"/>
              <a:gd name="T23" fmla="*/ 271218 h 532"/>
              <a:gd name="T24" fmla="*/ 152458 w 735"/>
              <a:gd name="T25" fmla="*/ 0 h 532"/>
              <a:gd name="T26" fmla="*/ 0 w 735"/>
              <a:gd name="T27" fmla="*/ 0 h 5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35"/>
              <a:gd name="T43" fmla="*/ 0 h 532"/>
              <a:gd name="T44" fmla="*/ 735 w 735"/>
              <a:gd name="T45" fmla="*/ 532 h 5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195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42" name="Rectangle 4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b="1" i="0" dirty="0" smtClean="0">
                <a:ea typeface="宋体" charset="-122"/>
              </a:rPr>
              <a:t>概念界定</a:t>
            </a:r>
            <a:endParaRPr lang="en-US" altLang="zh-CN" b="1" i="0" dirty="0"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488934"/>
            <a:ext cx="7643813" cy="65405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b="1" i="0" dirty="0" smtClean="0"/>
              <a:t>国内外研究现状</a:t>
            </a:r>
            <a:endParaRPr lang="en-US" altLang="zh-CN" dirty="0" smtClean="0">
              <a:ea typeface="宋体" charset="-122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676401" y="1600200"/>
            <a:ext cx="5616577" cy="4310063"/>
            <a:chOff x="1177" y="1296"/>
            <a:chExt cx="3538" cy="2715"/>
          </a:xfrm>
        </p:grpSpPr>
        <p:sp>
          <p:nvSpPr>
            <p:cNvPr id="231428" name="Freeform 4"/>
            <p:cNvSpPr>
              <a:spLocks/>
            </p:cNvSpPr>
            <p:nvPr/>
          </p:nvSpPr>
          <p:spPr bwMode="gray">
            <a:xfrm rot="-794496">
              <a:off x="2989" y="1859"/>
              <a:ext cx="725" cy="20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14"/>
                </a:cxn>
                <a:cxn ang="0">
                  <a:pos x="98" y="32"/>
                </a:cxn>
                <a:cxn ang="0">
                  <a:pos x="147" y="54"/>
                </a:cxn>
                <a:cxn ang="0">
                  <a:pos x="195" y="81"/>
                </a:cxn>
                <a:cxn ang="0">
                  <a:pos x="242" y="111"/>
                </a:cxn>
                <a:cxn ang="0">
                  <a:pos x="288" y="147"/>
                </a:cxn>
                <a:cxn ang="0">
                  <a:pos x="333" y="185"/>
                </a:cxn>
                <a:cxn ang="0">
                  <a:pos x="377" y="228"/>
                </a:cxn>
                <a:cxn ang="0">
                  <a:pos x="418" y="275"/>
                </a:cxn>
                <a:cxn ang="0">
                  <a:pos x="457" y="325"/>
                </a:cxn>
                <a:cxn ang="0">
                  <a:pos x="493" y="379"/>
                </a:cxn>
                <a:cxn ang="0">
                  <a:pos x="526" y="437"/>
                </a:cxn>
                <a:cxn ang="0">
                  <a:pos x="555" y="497"/>
                </a:cxn>
                <a:cxn ang="0">
                  <a:pos x="582" y="562"/>
                </a:cxn>
                <a:cxn ang="0">
                  <a:pos x="604" y="630"/>
                </a:cxn>
                <a:cxn ang="0">
                  <a:pos x="621" y="700"/>
                </a:cxn>
                <a:cxn ang="0">
                  <a:pos x="634" y="774"/>
                </a:cxn>
                <a:cxn ang="0">
                  <a:pos x="642" y="851"/>
                </a:cxn>
                <a:cxn ang="0">
                  <a:pos x="646" y="930"/>
                </a:cxn>
                <a:cxn ang="0">
                  <a:pos x="643" y="1011"/>
                </a:cxn>
                <a:cxn ang="0">
                  <a:pos x="636" y="1086"/>
                </a:cxn>
                <a:cxn ang="0">
                  <a:pos x="623" y="1160"/>
                </a:cxn>
                <a:cxn ang="0">
                  <a:pos x="607" y="1230"/>
                </a:cxn>
                <a:cxn ang="0">
                  <a:pos x="585" y="1297"/>
                </a:cxn>
                <a:cxn ang="0">
                  <a:pos x="561" y="1361"/>
                </a:cxn>
                <a:cxn ang="0">
                  <a:pos x="533" y="1421"/>
                </a:cxn>
                <a:cxn ang="0">
                  <a:pos x="500" y="1478"/>
                </a:cxn>
                <a:cxn ang="0">
                  <a:pos x="466" y="1532"/>
                </a:cxn>
                <a:cxn ang="0">
                  <a:pos x="428" y="1582"/>
                </a:cxn>
                <a:cxn ang="0">
                  <a:pos x="388" y="1627"/>
                </a:cxn>
                <a:cxn ang="0">
                  <a:pos x="345" y="1670"/>
                </a:cxn>
                <a:cxn ang="0">
                  <a:pos x="301" y="1709"/>
                </a:cxn>
                <a:cxn ang="0">
                  <a:pos x="254" y="1744"/>
                </a:cxn>
                <a:cxn ang="0">
                  <a:pos x="205" y="1776"/>
                </a:cxn>
                <a:cxn ang="0">
                  <a:pos x="156" y="1803"/>
                </a:cxn>
                <a:cxn ang="0">
                  <a:pos x="104" y="1826"/>
                </a:cxn>
                <a:cxn ang="0">
                  <a:pos x="53" y="1846"/>
                </a:cxn>
                <a:cxn ang="0">
                  <a:pos x="0" y="1861"/>
                </a:cxn>
                <a:cxn ang="0">
                  <a:pos x="0" y="0"/>
                </a:cxn>
              </a:cxnLst>
              <a:rect l="0" t="0" r="r" b="b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40293" name="Freeform 5"/>
            <p:cNvSpPr>
              <a:spLocks/>
            </p:cNvSpPr>
            <p:nvPr/>
          </p:nvSpPr>
          <p:spPr bwMode="gray">
            <a:xfrm rot="5461794">
              <a:off x="1859" y="1577"/>
              <a:ext cx="725" cy="2089"/>
            </a:xfrm>
            <a:custGeom>
              <a:avLst/>
              <a:gdLst>
                <a:gd name="T0" fmla="*/ 0 w 646"/>
                <a:gd name="T1" fmla="*/ 0 h 1861"/>
                <a:gd name="T2" fmla="*/ 68 w 646"/>
                <a:gd name="T3" fmla="*/ 20 h 1861"/>
                <a:gd name="T4" fmla="*/ 138 w 646"/>
                <a:gd name="T5" fmla="*/ 45 h 1861"/>
                <a:gd name="T6" fmla="*/ 208 w 646"/>
                <a:gd name="T7" fmla="*/ 76 h 1861"/>
                <a:gd name="T8" fmla="*/ 276 w 646"/>
                <a:gd name="T9" fmla="*/ 114 h 1861"/>
                <a:gd name="T10" fmla="*/ 342 w 646"/>
                <a:gd name="T11" fmla="*/ 157 h 1861"/>
                <a:gd name="T12" fmla="*/ 407 w 646"/>
                <a:gd name="T13" fmla="*/ 208 h 1861"/>
                <a:gd name="T14" fmla="*/ 471 w 646"/>
                <a:gd name="T15" fmla="*/ 262 h 1861"/>
                <a:gd name="T16" fmla="*/ 533 w 646"/>
                <a:gd name="T17" fmla="*/ 322 h 1861"/>
                <a:gd name="T18" fmla="*/ 590 w 646"/>
                <a:gd name="T19" fmla="*/ 390 h 1861"/>
                <a:gd name="T20" fmla="*/ 646 w 646"/>
                <a:gd name="T21" fmla="*/ 460 h 1861"/>
                <a:gd name="T22" fmla="*/ 697 w 646"/>
                <a:gd name="T23" fmla="*/ 535 h 1861"/>
                <a:gd name="T24" fmla="*/ 743 w 646"/>
                <a:gd name="T25" fmla="*/ 619 h 1861"/>
                <a:gd name="T26" fmla="*/ 784 w 646"/>
                <a:gd name="T27" fmla="*/ 703 h 1861"/>
                <a:gd name="T28" fmla="*/ 823 w 646"/>
                <a:gd name="T29" fmla="*/ 795 h 1861"/>
                <a:gd name="T30" fmla="*/ 854 w 646"/>
                <a:gd name="T31" fmla="*/ 891 h 1861"/>
                <a:gd name="T32" fmla="*/ 878 w 646"/>
                <a:gd name="T33" fmla="*/ 990 h 1861"/>
                <a:gd name="T34" fmla="*/ 897 w 646"/>
                <a:gd name="T35" fmla="*/ 1094 h 1861"/>
                <a:gd name="T36" fmla="*/ 908 w 646"/>
                <a:gd name="T37" fmla="*/ 1203 h 1861"/>
                <a:gd name="T38" fmla="*/ 914 w 646"/>
                <a:gd name="T39" fmla="*/ 1316 h 1861"/>
                <a:gd name="T40" fmla="*/ 909 w 646"/>
                <a:gd name="T41" fmla="*/ 1430 h 1861"/>
                <a:gd name="T42" fmla="*/ 899 w 646"/>
                <a:gd name="T43" fmla="*/ 1536 h 1861"/>
                <a:gd name="T44" fmla="*/ 880 w 646"/>
                <a:gd name="T45" fmla="*/ 1641 h 1861"/>
                <a:gd name="T46" fmla="*/ 857 w 646"/>
                <a:gd name="T47" fmla="*/ 1740 h 1861"/>
                <a:gd name="T48" fmla="*/ 827 w 646"/>
                <a:gd name="T49" fmla="*/ 1834 h 1861"/>
                <a:gd name="T50" fmla="*/ 793 w 646"/>
                <a:gd name="T51" fmla="*/ 1925 h 1861"/>
                <a:gd name="T52" fmla="*/ 753 w 646"/>
                <a:gd name="T53" fmla="*/ 2009 h 1861"/>
                <a:gd name="T54" fmla="*/ 707 w 646"/>
                <a:gd name="T55" fmla="*/ 2090 h 1861"/>
                <a:gd name="T56" fmla="*/ 659 w 646"/>
                <a:gd name="T57" fmla="*/ 2168 h 1861"/>
                <a:gd name="T58" fmla="*/ 605 w 646"/>
                <a:gd name="T59" fmla="*/ 2238 h 1861"/>
                <a:gd name="T60" fmla="*/ 548 w 646"/>
                <a:gd name="T61" fmla="*/ 2301 h 1861"/>
                <a:gd name="T62" fmla="*/ 487 w 646"/>
                <a:gd name="T63" fmla="*/ 2363 h 1861"/>
                <a:gd name="T64" fmla="*/ 425 w 646"/>
                <a:gd name="T65" fmla="*/ 2417 h 1861"/>
                <a:gd name="T66" fmla="*/ 359 w 646"/>
                <a:gd name="T67" fmla="*/ 2467 h 1861"/>
                <a:gd name="T68" fmla="*/ 290 w 646"/>
                <a:gd name="T69" fmla="*/ 2512 h 1861"/>
                <a:gd name="T70" fmla="*/ 220 w 646"/>
                <a:gd name="T71" fmla="*/ 2550 h 1861"/>
                <a:gd name="T72" fmla="*/ 147 w 646"/>
                <a:gd name="T73" fmla="*/ 2583 h 1861"/>
                <a:gd name="T74" fmla="*/ 74 w 646"/>
                <a:gd name="T75" fmla="*/ 2611 h 1861"/>
                <a:gd name="T76" fmla="*/ 0 w 646"/>
                <a:gd name="T77" fmla="*/ 2632 h 1861"/>
                <a:gd name="T78" fmla="*/ 0 w 646"/>
                <a:gd name="T79" fmla="*/ 0 h 18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46"/>
                <a:gd name="T121" fmla="*/ 0 h 1861"/>
                <a:gd name="T122" fmla="*/ 646 w 646"/>
                <a:gd name="T123" fmla="*/ 1861 h 186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6600"/>
                </a:gs>
              </a:gsLst>
              <a:lin ang="0" scaled="1"/>
            </a:gra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0294" name="Freeform 6"/>
            <p:cNvSpPr>
              <a:spLocks/>
            </p:cNvSpPr>
            <p:nvPr/>
          </p:nvSpPr>
          <p:spPr bwMode="gray">
            <a:xfrm rot="-7471624">
              <a:off x="3024" y="614"/>
              <a:ext cx="725" cy="2090"/>
            </a:xfrm>
            <a:custGeom>
              <a:avLst/>
              <a:gdLst>
                <a:gd name="T0" fmla="*/ 0 w 646"/>
                <a:gd name="T1" fmla="*/ 0 h 1861"/>
                <a:gd name="T2" fmla="*/ 68 w 646"/>
                <a:gd name="T3" fmla="*/ 20 h 1861"/>
                <a:gd name="T4" fmla="*/ 138 w 646"/>
                <a:gd name="T5" fmla="*/ 45 h 1861"/>
                <a:gd name="T6" fmla="*/ 208 w 646"/>
                <a:gd name="T7" fmla="*/ 77 h 1861"/>
                <a:gd name="T8" fmla="*/ 276 w 646"/>
                <a:gd name="T9" fmla="*/ 115 h 1861"/>
                <a:gd name="T10" fmla="*/ 342 w 646"/>
                <a:gd name="T11" fmla="*/ 157 h 1861"/>
                <a:gd name="T12" fmla="*/ 407 w 646"/>
                <a:gd name="T13" fmla="*/ 208 h 1861"/>
                <a:gd name="T14" fmla="*/ 471 w 646"/>
                <a:gd name="T15" fmla="*/ 263 h 1861"/>
                <a:gd name="T16" fmla="*/ 533 w 646"/>
                <a:gd name="T17" fmla="*/ 323 h 1861"/>
                <a:gd name="T18" fmla="*/ 590 w 646"/>
                <a:gd name="T19" fmla="*/ 390 h 1861"/>
                <a:gd name="T20" fmla="*/ 646 w 646"/>
                <a:gd name="T21" fmla="*/ 460 h 1861"/>
                <a:gd name="T22" fmla="*/ 697 w 646"/>
                <a:gd name="T23" fmla="*/ 537 h 1861"/>
                <a:gd name="T24" fmla="*/ 743 w 646"/>
                <a:gd name="T25" fmla="*/ 619 h 1861"/>
                <a:gd name="T26" fmla="*/ 784 w 646"/>
                <a:gd name="T27" fmla="*/ 704 h 1861"/>
                <a:gd name="T28" fmla="*/ 823 w 646"/>
                <a:gd name="T29" fmla="*/ 796 h 1861"/>
                <a:gd name="T30" fmla="*/ 854 w 646"/>
                <a:gd name="T31" fmla="*/ 893 h 1861"/>
                <a:gd name="T32" fmla="*/ 878 w 646"/>
                <a:gd name="T33" fmla="*/ 992 h 1861"/>
                <a:gd name="T34" fmla="*/ 897 w 646"/>
                <a:gd name="T35" fmla="*/ 1096 h 1861"/>
                <a:gd name="T36" fmla="*/ 908 w 646"/>
                <a:gd name="T37" fmla="*/ 1206 h 1861"/>
                <a:gd name="T38" fmla="*/ 914 w 646"/>
                <a:gd name="T39" fmla="*/ 1316 h 1861"/>
                <a:gd name="T40" fmla="*/ 909 w 646"/>
                <a:gd name="T41" fmla="*/ 1432 h 1861"/>
                <a:gd name="T42" fmla="*/ 899 w 646"/>
                <a:gd name="T43" fmla="*/ 1539 h 1861"/>
                <a:gd name="T44" fmla="*/ 880 w 646"/>
                <a:gd name="T45" fmla="*/ 1643 h 1861"/>
                <a:gd name="T46" fmla="*/ 857 w 646"/>
                <a:gd name="T47" fmla="*/ 1742 h 1861"/>
                <a:gd name="T48" fmla="*/ 827 w 646"/>
                <a:gd name="T49" fmla="*/ 1837 h 1861"/>
                <a:gd name="T50" fmla="*/ 793 w 646"/>
                <a:gd name="T51" fmla="*/ 1927 h 1861"/>
                <a:gd name="T52" fmla="*/ 753 w 646"/>
                <a:gd name="T53" fmla="*/ 2013 h 1861"/>
                <a:gd name="T54" fmla="*/ 707 w 646"/>
                <a:gd name="T55" fmla="*/ 2093 h 1861"/>
                <a:gd name="T56" fmla="*/ 659 w 646"/>
                <a:gd name="T57" fmla="*/ 2171 h 1861"/>
                <a:gd name="T58" fmla="*/ 605 w 646"/>
                <a:gd name="T59" fmla="*/ 2242 h 1861"/>
                <a:gd name="T60" fmla="*/ 548 w 646"/>
                <a:gd name="T61" fmla="*/ 2305 h 1861"/>
                <a:gd name="T62" fmla="*/ 487 w 646"/>
                <a:gd name="T63" fmla="*/ 2365 h 1861"/>
                <a:gd name="T64" fmla="*/ 425 w 646"/>
                <a:gd name="T65" fmla="*/ 2420 h 1861"/>
                <a:gd name="T66" fmla="*/ 359 w 646"/>
                <a:gd name="T67" fmla="*/ 2471 h 1861"/>
                <a:gd name="T68" fmla="*/ 290 w 646"/>
                <a:gd name="T69" fmla="*/ 2516 h 1861"/>
                <a:gd name="T70" fmla="*/ 220 w 646"/>
                <a:gd name="T71" fmla="*/ 2554 h 1861"/>
                <a:gd name="T72" fmla="*/ 147 w 646"/>
                <a:gd name="T73" fmla="*/ 2586 h 1861"/>
                <a:gd name="T74" fmla="*/ 74 w 646"/>
                <a:gd name="T75" fmla="*/ 2614 h 1861"/>
                <a:gd name="T76" fmla="*/ 0 w 646"/>
                <a:gd name="T77" fmla="*/ 2636 h 1861"/>
                <a:gd name="T78" fmla="*/ 0 w 646"/>
                <a:gd name="T79" fmla="*/ 0 h 18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46"/>
                <a:gd name="T121" fmla="*/ 0 h 1861"/>
                <a:gd name="T122" fmla="*/ 646 w 646"/>
                <a:gd name="T123" fmla="*/ 1861 h 186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5326AC"/>
                </a:gs>
              </a:gsLst>
              <a:lin ang="0" scaled="1"/>
            </a:gra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177" y="1440"/>
              <a:ext cx="3335" cy="2571"/>
              <a:chOff x="768" y="1104"/>
              <a:chExt cx="3984" cy="3072"/>
            </a:xfrm>
          </p:grpSpPr>
          <p:sp>
            <p:nvSpPr>
              <p:cNvPr id="140303" name="Freeform 8"/>
              <p:cNvSpPr>
                <a:spLocks/>
              </p:cNvSpPr>
              <p:nvPr/>
            </p:nvSpPr>
            <p:spPr bwMode="gray">
              <a:xfrm>
                <a:off x="2784" y="1680"/>
                <a:ext cx="866" cy="2496"/>
              </a:xfrm>
              <a:custGeom>
                <a:avLst/>
                <a:gdLst>
                  <a:gd name="T0" fmla="*/ 0 w 646"/>
                  <a:gd name="T1" fmla="*/ 0 h 1861"/>
                  <a:gd name="T2" fmla="*/ 115 w 646"/>
                  <a:gd name="T3" fmla="*/ 34 h 1861"/>
                  <a:gd name="T4" fmla="*/ 236 w 646"/>
                  <a:gd name="T5" fmla="*/ 78 h 1861"/>
                  <a:gd name="T6" fmla="*/ 354 w 646"/>
                  <a:gd name="T7" fmla="*/ 130 h 1861"/>
                  <a:gd name="T8" fmla="*/ 469 w 646"/>
                  <a:gd name="T9" fmla="*/ 196 h 1861"/>
                  <a:gd name="T10" fmla="*/ 582 w 646"/>
                  <a:gd name="T11" fmla="*/ 268 h 1861"/>
                  <a:gd name="T12" fmla="*/ 693 w 646"/>
                  <a:gd name="T13" fmla="*/ 354 h 1861"/>
                  <a:gd name="T14" fmla="*/ 802 w 646"/>
                  <a:gd name="T15" fmla="*/ 447 h 1861"/>
                  <a:gd name="T16" fmla="*/ 908 w 646"/>
                  <a:gd name="T17" fmla="*/ 550 h 1861"/>
                  <a:gd name="T18" fmla="*/ 1007 w 646"/>
                  <a:gd name="T19" fmla="*/ 664 h 1861"/>
                  <a:gd name="T20" fmla="*/ 1102 w 646"/>
                  <a:gd name="T21" fmla="*/ 785 h 1861"/>
                  <a:gd name="T22" fmla="*/ 1188 w 646"/>
                  <a:gd name="T23" fmla="*/ 913 h 1861"/>
                  <a:gd name="T24" fmla="*/ 1267 w 646"/>
                  <a:gd name="T25" fmla="*/ 1054 h 1861"/>
                  <a:gd name="T26" fmla="*/ 1337 w 646"/>
                  <a:gd name="T27" fmla="*/ 1200 h 1861"/>
                  <a:gd name="T28" fmla="*/ 1402 w 646"/>
                  <a:gd name="T29" fmla="*/ 1356 h 1861"/>
                  <a:gd name="T30" fmla="*/ 1456 w 646"/>
                  <a:gd name="T31" fmla="*/ 1520 h 1861"/>
                  <a:gd name="T32" fmla="*/ 1495 w 646"/>
                  <a:gd name="T33" fmla="*/ 1689 h 1861"/>
                  <a:gd name="T34" fmla="*/ 1527 w 646"/>
                  <a:gd name="T35" fmla="*/ 1867 h 1861"/>
                  <a:gd name="T36" fmla="*/ 1547 w 646"/>
                  <a:gd name="T37" fmla="*/ 2052 h 1861"/>
                  <a:gd name="T38" fmla="*/ 1556 w 646"/>
                  <a:gd name="T39" fmla="*/ 2243 h 1861"/>
                  <a:gd name="T40" fmla="*/ 1550 w 646"/>
                  <a:gd name="T41" fmla="*/ 2440 h 1861"/>
                  <a:gd name="T42" fmla="*/ 1532 w 646"/>
                  <a:gd name="T43" fmla="*/ 2621 h 1861"/>
                  <a:gd name="T44" fmla="*/ 1500 w 646"/>
                  <a:gd name="T45" fmla="*/ 2799 h 1861"/>
                  <a:gd name="T46" fmla="*/ 1463 w 646"/>
                  <a:gd name="T47" fmla="*/ 2968 h 1861"/>
                  <a:gd name="T48" fmla="*/ 1409 w 646"/>
                  <a:gd name="T49" fmla="*/ 3130 h 1861"/>
                  <a:gd name="T50" fmla="*/ 1351 w 646"/>
                  <a:gd name="T51" fmla="*/ 3283 h 1861"/>
                  <a:gd name="T52" fmla="*/ 1284 w 646"/>
                  <a:gd name="T53" fmla="*/ 3428 h 1861"/>
                  <a:gd name="T54" fmla="*/ 1204 w 646"/>
                  <a:gd name="T55" fmla="*/ 3565 h 1861"/>
                  <a:gd name="T56" fmla="*/ 1123 w 646"/>
                  <a:gd name="T57" fmla="*/ 3696 h 1861"/>
                  <a:gd name="T58" fmla="*/ 1031 w 646"/>
                  <a:gd name="T59" fmla="*/ 3817 h 1861"/>
                  <a:gd name="T60" fmla="*/ 934 w 646"/>
                  <a:gd name="T61" fmla="*/ 3926 h 1861"/>
                  <a:gd name="T62" fmla="*/ 830 w 646"/>
                  <a:gd name="T63" fmla="*/ 4029 h 1861"/>
                  <a:gd name="T64" fmla="*/ 727 w 646"/>
                  <a:gd name="T65" fmla="*/ 4123 h 1861"/>
                  <a:gd name="T66" fmla="*/ 613 w 646"/>
                  <a:gd name="T67" fmla="*/ 4207 h 1861"/>
                  <a:gd name="T68" fmla="*/ 495 w 646"/>
                  <a:gd name="T69" fmla="*/ 4285 h 1861"/>
                  <a:gd name="T70" fmla="*/ 375 w 646"/>
                  <a:gd name="T71" fmla="*/ 4350 h 1861"/>
                  <a:gd name="T72" fmla="*/ 249 w 646"/>
                  <a:gd name="T73" fmla="*/ 4406 h 1861"/>
                  <a:gd name="T74" fmla="*/ 127 w 646"/>
                  <a:gd name="T75" fmla="*/ 4454 h 1861"/>
                  <a:gd name="T76" fmla="*/ 0 w 646"/>
                  <a:gd name="T77" fmla="*/ 4490 h 1861"/>
                  <a:gd name="T78" fmla="*/ 0 w 646"/>
                  <a:gd name="T79" fmla="*/ 0 h 186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46"/>
                  <a:gd name="T121" fmla="*/ 0 h 1861"/>
                  <a:gd name="T122" fmla="*/ 646 w 646"/>
                  <a:gd name="T123" fmla="*/ 1861 h 186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46" h="1861">
                    <a:moveTo>
                      <a:pt x="0" y="0"/>
                    </a:moveTo>
                    <a:lnTo>
                      <a:pt x="48" y="14"/>
                    </a:lnTo>
                    <a:lnTo>
                      <a:pt x="98" y="32"/>
                    </a:lnTo>
                    <a:lnTo>
                      <a:pt x="147" y="54"/>
                    </a:lnTo>
                    <a:lnTo>
                      <a:pt x="195" y="81"/>
                    </a:lnTo>
                    <a:lnTo>
                      <a:pt x="242" y="111"/>
                    </a:lnTo>
                    <a:lnTo>
                      <a:pt x="288" y="147"/>
                    </a:lnTo>
                    <a:lnTo>
                      <a:pt x="333" y="185"/>
                    </a:lnTo>
                    <a:lnTo>
                      <a:pt x="377" y="228"/>
                    </a:lnTo>
                    <a:lnTo>
                      <a:pt x="418" y="275"/>
                    </a:lnTo>
                    <a:lnTo>
                      <a:pt x="457" y="325"/>
                    </a:lnTo>
                    <a:lnTo>
                      <a:pt x="493" y="379"/>
                    </a:lnTo>
                    <a:lnTo>
                      <a:pt x="526" y="437"/>
                    </a:lnTo>
                    <a:lnTo>
                      <a:pt x="555" y="497"/>
                    </a:lnTo>
                    <a:lnTo>
                      <a:pt x="582" y="562"/>
                    </a:lnTo>
                    <a:lnTo>
                      <a:pt x="604" y="630"/>
                    </a:lnTo>
                    <a:lnTo>
                      <a:pt x="621" y="700"/>
                    </a:lnTo>
                    <a:lnTo>
                      <a:pt x="634" y="774"/>
                    </a:lnTo>
                    <a:lnTo>
                      <a:pt x="642" y="851"/>
                    </a:lnTo>
                    <a:lnTo>
                      <a:pt x="646" y="930"/>
                    </a:lnTo>
                    <a:lnTo>
                      <a:pt x="643" y="1011"/>
                    </a:lnTo>
                    <a:lnTo>
                      <a:pt x="636" y="1086"/>
                    </a:lnTo>
                    <a:lnTo>
                      <a:pt x="623" y="1160"/>
                    </a:lnTo>
                    <a:lnTo>
                      <a:pt x="607" y="1230"/>
                    </a:lnTo>
                    <a:lnTo>
                      <a:pt x="585" y="1297"/>
                    </a:lnTo>
                    <a:lnTo>
                      <a:pt x="561" y="1361"/>
                    </a:lnTo>
                    <a:lnTo>
                      <a:pt x="533" y="1421"/>
                    </a:lnTo>
                    <a:lnTo>
                      <a:pt x="500" y="1478"/>
                    </a:lnTo>
                    <a:lnTo>
                      <a:pt x="466" y="1532"/>
                    </a:lnTo>
                    <a:lnTo>
                      <a:pt x="428" y="1582"/>
                    </a:lnTo>
                    <a:lnTo>
                      <a:pt x="388" y="1627"/>
                    </a:lnTo>
                    <a:lnTo>
                      <a:pt x="345" y="1670"/>
                    </a:lnTo>
                    <a:lnTo>
                      <a:pt x="301" y="1709"/>
                    </a:lnTo>
                    <a:lnTo>
                      <a:pt x="254" y="1744"/>
                    </a:lnTo>
                    <a:lnTo>
                      <a:pt x="205" y="1776"/>
                    </a:lnTo>
                    <a:lnTo>
                      <a:pt x="156" y="1803"/>
                    </a:lnTo>
                    <a:lnTo>
                      <a:pt x="104" y="1826"/>
                    </a:lnTo>
                    <a:lnTo>
                      <a:pt x="53" y="1846"/>
                    </a:lnTo>
                    <a:lnTo>
                      <a:pt x="0" y="1861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99CCFF"/>
                  </a:gs>
                </a:gsLst>
                <a:lin ang="0" scaled="1"/>
              </a:gra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304" name="Freeform 9"/>
              <p:cNvSpPr>
                <a:spLocks/>
              </p:cNvSpPr>
              <p:nvPr/>
            </p:nvSpPr>
            <p:spPr bwMode="gray">
              <a:xfrm rot="6256290">
                <a:off x="1583" y="1153"/>
                <a:ext cx="866" cy="2496"/>
              </a:xfrm>
              <a:custGeom>
                <a:avLst/>
                <a:gdLst>
                  <a:gd name="T0" fmla="*/ 0 w 646"/>
                  <a:gd name="T1" fmla="*/ 0 h 1861"/>
                  <a:gd name="T2" fmla="*/ 115 w 646"/>
                  <a:gd name="T3" fmla="*/ 34 h 1861"/>
                  <a:gd name="T4" fmla="*/ 236 w 646"/>
                  <a:gd name="T5" fmla="*/ 78 h 1861"/>
                  <a:gd name="T6" fmla="*/ 354 w 646"/>
                  <a:gd name="T7" fmla="*/ 130 h 1861"/>
                  <a:gd name="T8" fmla="*/ 469 w 646"/>
                  <a:gd name="T9" fmla="*/ 196 h 1861"/>
                  <a:gd name="T10" fmla="*/ 582 w 646"/>
                  <a:gd name="T11" fmla="*/ 268 h 1861"/>
                  <a:gd name="T12" fmla="*/ 693 w 646"/>
                  <a:gd name="T13" fmla="*/ 354 h 1861"/>
                  <a:gd name="T14" fmla="*/ 802 w 646"/>
                  <a:gd name="T15" fmla="*/ 447 h 1861"/>
                  <a:gd name="T16" fmla="*/ 908 w 646"/>
                  <a:gd name="T17" fmla="*/ 550 h 1861"/>
                  <a:gd name="T18" fmla="*/ 1007 w 646"/>
                  <a:gd name="T19" fmla="*/ 664 h 1861"/>
                  <a:gd name="T20" fmla="*/ 1102 w 646"/>
                  <a:gd name="T21" fmla="*/ 785 h 1861"/>
                  <a:gd name="T22" fmla="*/ 1188 w 646"/>
                  <a:gd name="T23" fmla="*/ 913 h 1861"/>
                  <a:gd name="T24" fmla="*/ 1267 w 646"/>
                  <a:gd name="T25" fmla="*/ 1054 h 1861"/>
                  <a:gd name="T26" fmla="*/ 1337 w 646"/>
                  <a:gd name="T27" fmla="*/ 1200 h 1861"/>
                  <a:gd name="T28" fmla="*/ 1402 w 646"/>
                  <a:gd name="T29" fmla="*/ 1356 h 1861"/>
                  <a:gd name="T30" fmla="*/ 1456 w 646"/>
                  <a:gd name="T31" fmla="*/ 1520 h 1861"/>
                  <a:gd name="T32" fmla="*/ 1495 w 646"/>
                  <a:gd name="T33" fmla="*/ 1689 h 1861"/>
                  <a:gd name="T34" fmla="*/ 1527 w 646"/>
                  <a:gd name="T35" fmla="*/ 1867 h 1861"/>
                  <a:gd name="T36" fmla="*/ 1547 w 646"/>
                  <a:gd name="T37" fmla="*/ 2052 h 1861"/>
                  <a:gd name="T38" fmla="*/ 1556 w 646"/>
                  <a:gd name="T39" fmla="*/ 2243 h 1861"/>
                  <a:gd name="T40" fmla="*/ 1550 w 646"/>
                  <a:gd name="T41" fmla="*/ 2440 h 1861"/>
                  <a:gd name="T42" fmla="*/ 1532 w 646"/>
                  <a:gd name="T43" fmla="*/ 2621 h 1861"/>
                  <a:gd name="T44" fmla="*/ 1500 w 646"/>
                  <a:gd name="T45" fmla="*/ 2799 h 1861"/>
                  <a:gd name="T46" fmla="*/ 1463 w 646"/>
                  <a:gd name="T47" fmla="*/ 2968 h 1861"/>
                  <a:gd name="T48" fmla="*/ 1409 w 646"/>
                  <a:gd name="T49" fmla="*/ 3130 h 1861"/>
                  <a:gd name="T50" fmla="*/ 1351 w 646"/>
                  <a:gd name="T51" fmla="*/ 3283 h 1861"/>
                  <a:gd name="T52" fmla="*/ 1284 w 646"/>
                  <a:gd name="T53" fmla="*/ 3428 h 1861"/>
                  <a:gd name="T54" fmla="*/ 1204 w 646"/>
                  <a:gd name="T55" fmla="*/ 3565 h 1861"/>
                  <a:gd name="T56" fmla="*/ 1123 w 646"/>
                  <a:gd name="T57" fmla="*/ 3696 h 1861"/>
                  <a:gd name="T58" fmla="*/ 1031 w 646"/>
                  <a:gd name="T59" fmla="*/ 3817 h 1861"/>
                  <a:gd name="T60" fmla="*/ 934 w 646"/>
                  <a:gd name="T61" fmla="*/ 3926 h 1861"/>
                  <a:gd name="T62" fmla="*/ 830 w 646"/>
                  <a:gd name="T63" fmla="*/ 4029 h 1861"/>
                  <a:gd name="T64" fmla="*/ 727 w 646"/>
                  <a:gd name="T65" fmla="*/ 4123 h 1861"/>
                  <a:gd name="T66" fmla="*/ 613 w 646"/>
                  <a:gd name="T67" fmla="*/ 4207 h 1861"/>
                  <a:gd name="T68" fmla="*/ 495 w 646"/>
                  <a:gd name="T69" fmla="*/ 4285 h 1861"/>
                  <a:gd name="T70" fmla="*/ 375 w 646"/>
                  <a:gd name="T71" fmla="*/ 4350 h 1861"/>
                  <a:gd name="T72" fmla="*/ 249 w 646"/>
                  <a:gd name="T73" fmla="*/ 4406 h 1861"/>
                  <a:gd name="T74" fmla="*/ 127 w 646"/>
                  <a:gd name="T75" fmla="*/ 4454 h 1861"/>
                  <a:gd name="T76" fmla="*/ 0 w 646"/>
                  <a:gd name="T77" fmla="*/ 4490 h 1861"/>
                  <a:gd name="T78" fmla="*/ 0 w 646"/>
                  <a:gd name="T79" fmla="*/ 0 h 186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46"/>
                  <a:gd name="T121" fmla="*/ 0 h 1861"/>
                  <a:gd name="T122" fmla="*/ 646 w 646"/>
                  <a:gd name="T123" fmla="*/ 1861 h 186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46" h="1861">
                    <a:moveTo>
                      <a:pt x="0" y="0"/>
                    </a:moveTo>
                    <a:lnTo>
                      <a:pt x="48" y="14"/>
                    </a:lnTo>
                    <a:lnTo>
                      <a:pt x="98" y="32"/>
                    </a:lnTo>
                    <a:lnTo>
                      <a:pt x="147" y="54"/>
                    </a:lnTo>
                    <a:lnTo>
                      <a:pt x="195" y="81"/>
                    </a:lnTo>
                    <a:lnTo>
                      <a:pt x="242" y="111"/>
                    </a:lnTo>
                    <a:lnTo>
                      <a:pt x="288" y="147"/>
                    </a:lnTo>
                    <a:lnTo>
                      <a:pt x="333" y="185"/>
                    </a:lnTo>
                    <a:lnTo>
                      <a:pt x="377" y="228"/>
                    </a:lnTo>
                    <a:lnTo>
                      <a:pt x="418" y="275"/>
                    </a:lnTo>
                    <a:lnTo>
                      <a:pt x="457" y="325"/>
                    </a:lnTo>
                    <a:lnTo>
                      <a:pt x="493" y="379"/>
                    </a:lnTo>
                    <a:lnTo>
                      <a:pt x="526" y="437"/>
                    </a:lnTo>
                    <a:lnTo>
                      <a:pt x="555" y="497"/>
                    </a:lnTo>
                    <a:lnTo>
                      <a:pt x="582" y="562"/>
                    </a:lnTo>
                    <a:lnTo>
                      <a:pt x="604" y="630"/>
                    </a:lnTo>
                    <a:lnTo>
                      <a:pt x="621" y="700"/>
                    </a:lnTo>
                    <a:lnTo>
                      <a:pt x="634" y="774"/>
                    </a:lnTo>
                    <a:lnTo>
                      <a:pt x="642" y="851"/>
                    </a:lnTo>
                    <a:lnTo>
                      <a:pt x="646" y="930"/>
                    </a:lnTo>
                    <a:lnTo>
                      <a:pt x="643" y="1011"/>
                    </a:lnTo>
                    <a:lnTo>
                      <a:pt x="636" y="1086"/>
                    </a:lnTo>
                    <a:lnTo>
                      <a:pt x="623" y="1160"/>
                    </a:lnTo>
                    <a:lnTo>
                      <a:pt x="607" y="1230"/>
                    </a:lnTo>
                    <a:lnTo>
                      <a:pt x="585" y="1297"/>
                    </a:lnTo>
                    <a:lnTo>
                      <a:pt x="561" y="1361"/>
                    </a:lnTo>
                    <a:lnTo>
                      <a:pt x="533" y="1421"/>
                    </a:lnTo>
                    <a:lnTo>
                      <a:pt x="500" y="1478"/>
                    </a:lnTo>
                    <a:lnTo>
                      <a:pt x="466" y="1532"/>
                    </a:lnTo>
                    <a:lnTo>
                      <a:pt x="428" y="1582"/>
                    </a:lnTo>
                    <a:lnTo>
                      <a:pt x="388" y="1627"/>
                    </a:lnTo>
                    <a:lnTo>
                      <a:pt x="345" y="1670"/>
                    </a:lnTo>
                    <a:lnTo>
                      <a:pt x="301" y="1709"/>
                    </a:lnTo>
                    <a:lnTo>
                      <a:pt x="254" y="1744"/>
                    </a:lnTo>
                    <a:lnTo>
                      <a:pt x="205" y="1776"/>
                    </a:lnTo>
                    <a:lnTo>
                      <a:pt x="156" y="1803"/>
                    </a:lnTo>
                    <a:lnTo>
                      <a:pt x="104" y="1826"/>
                    </a:lnTo>
                    <a:lnTo>
                      <a:pt x="53" y="1846"/>
                    </a:lnTo>
                    <a:lnTo>
                      <a:pt x="0" y="1861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99CCFF"/>
                  </a:gs>
                </a:gsLst>
                <a:lin ang="0" scaled="1"/>
              </a:gra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305" name="Freeform 10"/>
              <p:cNvSpPr>
                <a:spLocks/>
              </p:cNvSpPr>
              <p:nvPr/>
            </p:nvSpPr>
            <p:spPr bwMode="gray">
              <a:xfrm rot="-6677128">
                <a:off x="3071" y="289"/>
                <a:ext cx="866" cy="2496"/>
              </a:xfrm>
              <a:custGeom>
                <a:avLst/>
                <a:gdLst>
                  <a:gd name="T0" fmla="*/ 0 w 646"/>
                  <a:gd name="T1" fmla="*/ 0 h 1861"/>
                  <a:gd name="T2" fmla="*/ 115 w 646"/>
                  <a:gd name="T3" fmla="*/ 34 h 1861"/>
                  <a:gd name="T4" fmla="*/ 236 w 646"/>
                  <a:gd name="T5" fmla="*/ 78 h 1861"/>
                  <a:gd name="T6" fmla="*/ 354 w 646"/>
                  <a:gd name="T7" fmla="*/ 130 h 1861"/>
                  <a:gd name="T8" fmla="*/ 469 w 646"/>
                  <a:gd name="T9" fmla="*/ 196 h 1861"/>
                  <a:gd name="T10" fmla="*/ 582 w 646"/>
                  <a:gd name="T11" fmla="*/ 268 h 1861"/>
                  <a:gd name="T12" fmla="*/ 693 w 646"/>
                  <a:gd name="T13" fmla="*/ 354 h 1861"/>
                  <a:gd name="T14" fmla="*/ 802 w 646"/>
                  <a:gd name="T15" fmla="*/ 447 h 1861"/>
                  <a:gd name="T16" fmla="*/ 908 w 646"/>
                  <a:gd name="T17" fmla="*/ 550 h 1861"/>
                  <a:gd name="T18" fmla="*/ 1007 w 646"/>
                  <a:gd name="T19" fmla="*/ 664 h 1861"/>
                  <a:gd name="T20" fmla="*/ 1102 w 646"/>
                  <a:gd name="T21" fmla="*/ 785 h 1861"/>
                  <a:gd name="T22" fmla="*/ 1188 w 646"/>
                  <a:gd name="T23" fmla="*/ 913 h 1861"/>
                  <a:gd name="T24" fmla="*/ 1267 w 646"/>
                  <a:gd name="T25" fmla="*/ 1054 h 1861"/>
                  <a:gd name="T26" fmla="*/ 1337 w 646"/>
                  <a:gd name="T27" fmla="*/ 1200 h 1861"/>
                  <a:gd name="T28" fmla="*/ 1402 w 646"/>
                  <a:gd name="T29" fmla="*/ 1356 h 1861"/>
                  <a:gd name="T30" fmla="*/ 1456 w 646"/>
                  <a:gd name="T31" fmla="*/ 1520 h 1861"/>
                  <a:gd name="T32" fmla="*/ 1495 w 646"/>
                  <a:gd name="T33" fmla="*/ 1689 h 1861"/>
                  <a:gd name="T34" fmla="*/ 1527 w 646"/>
                  <a:gd name="T35" fmla="*/ 1867 h 1861"/>
                  <a:gd name="T36" fmla="*/ 1547 w 646"/>
                  <a:gd name="T37" fmla="*/ 2052 h 1861"/>
                  <a:gd name="T38" fmla="*/ 1556 w 646"/>
                  <a:gd name="T39" fmla="*/ 2243 h 1861"/>
                  <a:gd name="T40" fmla="*/ 1550 w 646"/>
                  <a:gd name="T41" fmla="*/ 2440 h 1861"/>
                  <a:gd name="T42" fmla="*/ 1532 w 646"/>
                  <a:gd name="T43" fmla="*/ 2621 h 1861"/>
                  <a:gd name="T44" fmla="*/ 1500 w 646"/>
                  <a:gd name="T45" fmla="*/ 2799 h 1861"/>
                  <a:gd name="T46" fmla="*/ 1463 w 646"/>
                  <a:gd name="T47" fmla="*/ 2968 h 1861"/>
                  <a:gd name="T48" fmla="*/ 1409 w 646"/>
                  <a:gd name="T49" fmla="*/ 3130 h 1861"/>
                  <a:gd name="T50" fmla="*/ 1351 w 646"/>
                  <a:gd name="T51" fmla="*/ 3283 h 1861"/>
                  <a:gd name="T52" fmla="*/ 1284 w 646"/>
                  <a:gd name="T53" fmla="*/ 3428 h 1861"/>
                  <a:gd name="T54" fmla="*/ 1204 w 646"/>
                  <a:gd name="T55" fmla="*/ 3565 h 1861"/>
                  <a:gd name="T56" fmla="*/ 1123 w 646"/>
                  <a:gd name="T57" fmla="*/ 3696 h 1861"/>
                  <a:gd name="T58" fmla="*/ 1031 w 646"/>
                  <a:gd name="T59" fmla="*/ 3817 h 1861"/>
                  <a:gd name="T60" fmla="*/ 934 w 646"/>
                  <a:gd name="T61" fmla="*/ 3926 h 1861"/>
                  <a:gd name="T62" fmla="*/ 830 w 646"/>
                  <a:gd name="T63" fmla="*/ 4029 h 1861"/>
                  <a:gd name="T64" fmla="*/ 727 w 646"/>
                  <a:gd name="T65" fmla="*/ 4123 h 1861"/>
                  <a:gd name="T66" fmla="*/ 613 w 646"/>
                  <a:gd name="T67" fmla="*/ 4207 h 1861"/>
                  <a:gd name="T68" fmla="*/ 495 w 646"/>
                  <a:gd name="T69" fmla="*/ 4285 h 1861"/>
                  <a:gd name="T70" fmla="*/ 375 w 646"/>
                  <a:gd name="T71" fmla="*/ 4350 h 1861"/>
                  <a:gd name="T72" fmla="*/ 249 w 646"/>
                  <a:gd name="T73" fmla="*/ 4406 h 1861"/>
                  <a:gd name="T74" fmla="*/ 127 w 646"/>
                  <a:gd name="T75" fmla="*/ 4454 h 1861"/>
                  <a:gd name="T76" fmla="*/ 0 w 646"/>
                  <a:gd name="T77" fmla="*/ 4490 h 1861"/>
                  <a:gd name="T78" fmla="*/ 0 w 646"/>
                  <a:gd name="T79" fmla="*/ 0 h 186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46"/>
                  <a:gd name="T121" fmla="*/ 0 h 1861"/>
                  <a:gd name="T122" fmla="*/ 646 w 646"/>
                  <a:gd name="T123" fmla="*/ 1861 h 186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46" h="1861">
                    <a:moveTo>
                      <a:pt x="0" y="0"/>
                    </a:moveTo>
                    <a:lnTo>
                      <a:pt x="48" y="14"/>
                    </a:lnTo>
                    <a:lnTo>
                      <a:pt x="98" y="32"/>
                    </a:lnTo>
                    <a:lnTo>
                      <a:pt x="147" y="54"/>
                    </a:lnTo>
                    <a:lnTo>
                      <a:pt x="195" y="81"/>
                    </a:lnTo>
                    <a:lnTo>
                      <a:pt x="242" y="111"/>
                    </a:lnTo>
                    <a:lnTo>
                      <a:pt x="288" y="147"/>
                    </a:lnTo>
                    <a:lnTo>
                      <a:pt x="333" y="185"/>
                    </a:lnTo>
                    <a:lnTo>
                      <a:pt x="377" y="228"/>
                    </a:lnTo>
                    <a:lnTo>
                      <a:pt x="418" y="275"/>
                    </a:lnTo>
                    <a:lnTo>
                      <a:pt x="457" y="325"/>
                    </a:lnTo>
                    <a:lnTo>
                      <a:pt x="493" y="379"/>
                    </a:lnTo>
                    <a:lnTo>
                      <a:pt x="526" y="437"/>
                    </a:lnTo>
                    <a:lnTo>
                      <a:pt x="555" y="497"/>
                    </a:lnTo>
                    <a:lnTo>
                      <a:pt x="582" y="562"/>
                    </a:lnTo>
                    <a:lnTo>
                      <a:pt x="604" y="630"/>
                    </a:lnTo>
                    <a:lnTo>
                      <a:pt x="621" y="700"/>
                    </a:lnTo>
                    <a:lnTo>
                      <a:pt x="634" y="774"/>
                    </a:lnTo>
                    <a:lnTo>
                      <a:pt x="642" y="851"/>
                    </a:lnTo>
                    <a:lnTo>
                      <a:pt x="646" y="930"/>
                    </a:lnTo>
                    <a:lnTo>
                      <a:pt x="643" y="1011"/>
                    </a:lnTo>
                    <a:lnTo>
                      <a:pt x="636" y="1086"/>
                    </a:lnTo>
                    <a:lnTo>
                      <a:pt x="623" y="1160"/>
                    </a:lnTo>
                    <a:lnTo>
                      <a:pt x="607" y="1230"/>
                    </a:lnTo>
                    <a:lnTo>
                      <a:pt x="585" y="1297"/>
                    </a:lnTo>
                    <a:lnTo>
                      <a:pt x="561" y="1361"/>
                    </a:lnTo>
                    <a:lnTo>
                      <a:pt x="533" y="1421"/>
                    </a:lnTo>
                    <a:lnTo>
                      <a:pt x="500" y="1478"/>
                    </a:lnTo>
                    <a:lnTo>
                      <a:pt x="466" y="1532"/>
                    </a:lnTo>
                    <a:lnTo>
                      <a:pt x="428" y="1582"/>
                    </a:lnTo>
                    <a:lnTo>
                      <a:pt x="388" y="1627"/>
                    </a:lnTo>
                    <a:lnTo>
                      <a:pt x="345" y="1670"/>
                    </a:lnTo>
                    <a:lnTo>
                      <a:pt x="301" y="1709"/>
                    </a:lnTo>
                    <a:lnTo>
                      <a:pt x="254" y="1744"/>
                    </a:lnTo>
                    <a:lnTo>
                      <a:pt x="205" y="1776"/>
                    </a:lnTo>
                    <a:lnTo>
                      <a:pt x="156" y="1803"/>
                    </a:lnTo>
                    <a:lnTo>
                      <a:pt x="104" y="1826"/>
                    </a:lnTo>
                    <a:lnTo>
                      <a:pt x="53" y="1846"/>
                    </a:lnTo>
                    <a:lnTo>
                      <a:pt x="0" y="1861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99CCFF"/>
                  </a:gs>
                </a:gsLst>
                <a:lin ang="0" scaled="1"/>
              </a:gra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2543" y="1899"/>
              <a:ext cx="844" cy="843"/>
              <a:chOff x="2016" y="1920"/>
              <a:chExt cx="1680" cy="1680"/>
            </a:xfrm>
          </p:grpSpPr>
          <p:sp>
            <p:nvSpPr>
              <p:cNvPr id="140301" name="Oval 12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14343"/>
                  </a:gs>
                  <a:gs pos="100000">
                    <a:srgbClr val="922929"/>
                  </a:gs>
                </a:gsLst>
                <a:lin ang="5400000" scaled="1"/>
              </a:gradFill>
              <a:ln w="254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0302" name="Freeform 13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228 w 1321"/>
                  <a:gd name="T1" fmla="*/ 283 h 712"/>
                  <a:gd name="T2" fmla="*/ 1244 w 1321"/>
                  <a:gd name="T3" fmla="*/ 313 h 712"/>
                  <a:gd name="T4" fmla="*/ 1247 w 1321"/>
                  <a:gd name="T5" fmla="*/ 339 h 712"/>
                  <a:gd name="T6" fmla="*/ 1242 w 1321"/>
                  <a:gd name="T7" fmla="*/ 364 h 712"/>
                  <a:gd name="T8" fmla="*/ 1225 w 1321"/>
                  <a:gd name="T9" fmla="*/ 388 h 712"/>
                  <a:gd name="T10" fmla="*/ 1201 w 1321"/>
                  <a:gd name="T11" fmla="*/ 409 h 712"/>
                  <a:gd name="T12" fmla="*/ 1170 w 1321"/>
                  <a:gd name="T13" fmla="*/ 427 h 712"/>
                  <a:gd name="T14" fmla="*/ 1129 w 1321"/>
                  <a:gd name="T15" fmla="*/ 443 h 712"/>
                  <a:gd name="T16" fmla="*/ 1083 w 1321"/>
                  <a:gd name="T17" fmla="*/ 459 h 712"/>
                  <a:gd name="T18" fmla="*/ 1031 w 1321"/>
                  <a:gd name="T19" fmla="*/ 471 h 712"/>
                  <a:gd name="T20" fmla="*/ 973 w 1321"/>
                  <a:gd name="T21" fmla="*/ 482 h 712"/>
                  <a:gd name="T22" fmla="*/ 913 w 1321"/>
                  <a:gd name="T23" fmla="*/ 490 h 712"/>
                  <a:gd name="T24" fmla="*/ 846 w 1321"/>
                  <a:gd name="T25" fmla="*/ 497 h 712"/>
                  <a:gd name="T26" fmla="*/ 778 w 1321"/>
                  <a:gd name="T27" fmla="*/ 501 h 712"/>
                  <a:gd name="T28" fmla="*/ 751 w 1321"/>
                  <a:gd name="T29" fmla="*/ 503 h 712"/>
                  <a:gd name="T30" fmla="*/ 449 w 1321"/>
                  <a:gd name="T31" fmla="*/ 503 h 712"/>
                  <a:gd name="T32" fmla="*/ 445 w 1321"/>
                  <a:gd name="T33" fmla="*/ 503 h 712"/>
                  <a:gd name="T34" fmla="*/ 386 w 1321"/>
                  <a:gd name="T35" fmla="*/ 500 h 712"/>
                  <a:gd name="T36" fmla="*/ 329 w 1321"/>
                  <a:gd name="T37" fmla="*/ 497 h 712"/>
                  <a:gd name="T38" fmla="*/ 275 w 1321"/>
                  <a:gd name="T39" fmla="*/ 492 h 712"/>
                  <a:gd name="T40" fmla="*/ 223 w 1321"/>
                  <a:gd name="T41" fmla="*/ 487 h 712"/>
                  <a:gd name="T42" fmla="*/ 176 w 1321"/>
                  <a:gd name="T43" fmla="*/ 478 h 712"/>
                  <a:gd name="T44" fmla="*/ 132 w 1321"/>
                  <a:gd name="T45" fmla="*/ 467 h 712"/>
                  <a:gd name="T46" fmla="*/ 96 w 1321"/>
                  <a:gd name="T47" fmla="*/ 458 h 712"/>
                  <a:gd name="T48" fmla="*/ 64 w 1321"/>
                  <a:gd name="T49" fmla="*/ 445 h 712"/>
                  <a:gd name="T50" fmla="*/ 36 w 1321"/>
                  <a:gd name="T51" fmla="*/ 429 h 712"/>
                  <a:gd name="T52" fmla="*/ 18 w 1321"/>
                  <a:gd name="T53" fmla="*/ 411 h 712"/>
                  <a:gd name="T54" fmla="*/ 6 w 1321"/>
                  <a:gd name="T55" fmla="*/ 391 h 712"/>
                  <a:gd name="T56" fmla="*/ 0 w 1321"/>
                  <a:gd name="T57" fmla="*/ 370 h 712"/>
                  <a:gd name="T58" fmla="*/ 0 w 1321"/>
                  <a:gd name="T59" fmla="*/ 367 h 712"/>
                  <a:gd name="T60" fmla="*/ 4 w 1321"/>
                  <a:gd name="T61" fmla="*/ 344 h 712"/>
                  <a:gd name="T62" fmla="*/ 16 w 1321"/>
                  <a:gd name="T63" fmla="*/ 315 h 712"/>
                  <a:gd name="T64" fmla="*/ 48 w 1321"/>
                  <a:gd name="T65" fmla="*/ 261 h 712"/>
                  <a:gd name="T66" fmla="*/ 88 w 1321"/>
                  <a:gd name="T67" fmla="*/ 211 h 712"/>
                  <a:gd name="T68" fmla="*/ 138 w 1321"/>
                  <a:gd name="T69" fmla="*/ 166 h 712"/>
                  <a:gd name="T70" fmla="*/ 192 w 1321"/>
                  <a:gd name="T71" fmla="*/ 125 h 712"/>
                  <a:gd name="T72" fmla="*/ 255 w 1321"/>
                  <a:gd name="T73" fmla="*/ 88 h 712"/>
                  <a:gd name="T74" fmla="*/ 323 w 1321"/>
                  <a:gd name="T75" fmla="*/ 58 h 712"/>
                  <a:gd name="T76" fmla="*/ 391 w 1321"/>
                  <a:gd name="T77" fmla="*/ 33 h 712"/>
                  <a:gd name="T78" fmla="*/ 470 w 1321"/>
                  <a:gd name="T79" fmla="*/ 15 h 712"/>
                  <a:gd name="T80" fmla="*/ 548 w 1321"/>
                  <a:gd name="T81" fmla="*/ 4 h 712"/>
                  <a:gd name="T82" fmla="*/ 630 w 1321"/>
                  <a:gd name="T83" fmla="*/ 0 h 712"/>
                  <a:gd name="T84" fmla="*/ 630 w 1321"/>
                  <a:gd name="T85" fmla="*/ 0 h 712"/>
                  <a:gd name="T86" fmla="*/ 717 w 1321"/>
                  <a:gd name="T87" fmla="*/ 4 h 712"/>
                  <a:gd name="T88" fmla="*/ 800 w 1321"/>
                  <a:gd name="T89" fmla="*/ 16 h 712"/>
                  <a:gd name="T90" fmla="*/ 880 w 1321"/>
                  <a:gd name="T91" fmla="*/ 37 h 712"/>
                  <a:gd name="T92" fmla="*/ 954 w 1321"/>
                  <a:gd name="T93" fmla="*/ 63 h 712"/>
                  <a:gd name="T94" fmla="*/ 1022 w 1321"/>
                  <a:gd name="T95" fmla="*/ 97 h 712"/>
                  <a:gd name="T96" fmla="*/ 1085 w 1321"/>
                  <a:gd name="T97" fmla="*/ 137 h 712"/>
                  <a:gd name="T98" fmla="*/ 1141 w 1321"/>
                  <a:gd name="T99" fmla="*/ 181 h 712"/>
                  <a:gd name="T100" fmla="*/ 1188 w 1321"/>
                  <a:gd name="T101" fmla="*/ 229 h 712"/>
                  <a:gd name="T102" fmla="*/ 1228 w 1321"/>
                  <a:gd name="T103" fmla="*/ 283 h 712"/>
                  <a:gd name="T104" fmla="*/ 1228 w 1321"/>
                  <a:gd name="T105" fmla="*/ 283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3300"/>
                  </a:gs>
                </a:gsLst>
                <a:lin ang="54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31438" name="Text Box 14"/>
            <p:cNvSpPr txBox="1">
              <a:spLocks noChangeArrowheads="1"/>
            </p:cNvSpPr>
            <p:nvPr/>
          </p:nvSpPr>
          <p:spPr bwMode="gray">
            <a:xfrm>
              <a:off x="2506" y="2196"/>
              <a:ext cx="913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zh-CN" altLang="en-US" sz="2000" b="1" dirty="0" smtClean="0"/>
                <a:t>流媒体技术</a:t>
              </a:r>
              <a:endPara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endParaRPr>
            </a:p>
          </p:txBody>
        </p:sp>
        <p:sp>
          <p:nvSpPr>
            <p:cNvPr id="140298" name="Text Box 15"/>
            <p:cNvSpPr txBox="1">
              <a:spLocks noChangeArrowheads="1"/>
            </p:cNvSpPr>
            <p:nvPr/>
          </p:nvSpPr>
          <p:spPr bwMode="auto">
            <a:xfrm>
              <a:off x="1426" y="2313"/>
              <a:ext cx="1086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zh-CN" altLang="en-US" sz="2000" b="1" dirty="0" smtClean="0"/>
                <a:t>网络</a:t>
              </a:r>
              <a:r>
                <a:rPr lang="zh-CN" altLang="en-US" sz="2000" b="1" dirty="0" smtClean="0"/>
                <a:t>同步课堂</a:t>
              </a:r>
              <a:endParaRPr lang="en-US" altLang="zh-CN" sz="2000" b="1" dirty="0"/>
            </a:p>
          </p:txBody>
        </p:sp>
        <p:sp>
          <p:nvSpPr>
            <p:cNvPr id="140299" name="Text Box 16"/>
            <p:cNvSpPr txBox="1">
              <a:spLocks noChangeArrowheads="1"/>
            </p:cNvSpPr>
            <p:nvPr/>
          </p:nvSpPr>
          <p:spPr bwMode="auto">
            <a:xfrm>
              <a:off x="2821" y="1593"/>
              <a:ext cx="1894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000" b="1" dirty="0" smtClean="0"/>
                <a:t>学生相互“同化”、“顺应”</a:t>
              </a:r>
              <a:endParaRPr lang="en-US" altLang="zh-CN" sz="2000" b="1" dirty="0"/>
            </a:p>
          </p:txBody>
        </p:sp>
        <p:sp>
          <p:nvSpPr>
            <p:cNvPr id="140300" name="Text Box 17"/>
            <p:cNvSpPr txBox="1">
              <a:spLocks noChangeArrowheads="1"/>
            </p:cNvSpPr>
            <p:nvPr/>
          </p:nvSpPr>
          <p:spPr bwMode="auto">
            <a:xfrm>
              <a:off x="2582" y="3078"/>
              <a:ext cx="1409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zh-CN" altLang="en-US" sz="2000" b="1" dirty="0" smtClean="0"/>
                <a:t>共同建构共同进步</a:t>
              </a:r>
              <a:endParaRPr lang="en-US" altLang="zh-CN" sz="2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218238" y="1516063"/>
            <a:ext cx="1187450" cy="876300"/>
            <a:chOff x="803" y="1519"/>
            <a:chExt cx="937" cy="692"/>
          </a:xfrm>
        </p:grpSpPr>
        <p:sp>
          <p:nvSpPr>
            <p:cNvPr id="181292" name="AutoShape 4"/>
            <p:cNvSpPr>
              <a:spLocks noChangeArrowheads="1"/>
            </p:cNvSpPr>
            <p:nvPr/>
          </p:nvSpPr>
          <p:spPr bwMode="gray">
            <a:xfrm>
              <a:off x="803" y="1519"/>
              <a:ext cx="937" cy="6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600 w 21600"/>
                <a:gd name="T13" fmla="*/ 10800 h 21600"/>
                <a:gd name="T14" fmla="*/ 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1434" y="10800"/>
                  </a:moveTo>
                  <a:cubicBezTo>
                    <a:pt x="11434" y="11150"/>
                    <a:pt x="11150" y="11434"/>
                    <a:pt x="10800" y="11434"/>
                  </a:cubicBezTo>
                  <a:cubicBezTo>
                    <a:pt x="10449" y="11434"/>
                    <a:pt x="10166" y="11150"/>
                    <a:pt x="10166" y="10800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2346"/>
                </a:gs>
                <a:gs pos="50000">
                  <a:srgbClr val="001121"/>
                </a:gs>
                <a:gs pos="100000">
                  <a:srgbClr val="002346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1293" name="Oval 5"/>
            <p:cNvSpPr>
              <a:spLocks noChangeArrowheads="1"/>
            </p:cNvSpPr>
            <p:nvPr/>
          </p:nvSpPr>
          <p:spPr bwMode="gray">
            <a:xfrm>
              <a:off x="803" y="1798"/>
              <a:ext cx="937" cy="145"/>
            </a:xfrm>
            <a:prstGeom prst="ellipse">
              <a:avLst/>
            </a:prstGeom>
            <a:gradFill rotWithShape="1">
              <a:gsLst>
                <a:gs pos="0">
                  <a:srgbClr val="002346"/>
                </a:gs>
                <a:gs pos="100000">
                  <a:srgbClr val="435D77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81252" name="Text Box 6"/>
          <p:cNvSpPr txBox="1">
            <a:spLocks noChangeArrowheads="1"/>
          </p:cNvSpPr>
          <p:nvPr/>
        </p:nvSpPr>
        <p:spPr bwMode="gray">
          <a:xfrm>
            <a:off x="6429388" y="1785926"/>
            <a:ext cx="857256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 smtClean="0">
                <a:solidFill>
                  <a:srgbClr val="FFFFFF"/>
                </a:solidFill>
              </a:rPr>
              <a:t>课题研究</a:t>
            </a:r>
            <a:endParaRPr lang="en-US" altLang="zh-CN" sz="2000" b="1" dirty="0">
              <a:solidFill>
                <a:srgbClr val="FFFFFF"/>
              </a:solidFill>
            </a:endParaRPr>
          </a:p>
        </p:txBody>
      </p:sp>
      <p:pic>
        <p:nvPicPr>
          <p:cNvPr id="181253" name="Picture 7" descr="shadow_1_m"/>
          <p:cNvPicPr>
            <a:picLocks noChangeAspect="1" noChangeArrowheads="1"/>
          </p:cNvPicPr>
          <p:nvPr/>
        </p:nvPicPr>
        <p:blipFill>
          <a:blip r:embed="rId2">
            <a:lum bright="-12000"/>
          </a:blip>
          <a:srcRect/>
          <a:stretch>
            <a:fillRect/>
          </a:stretch>
        </p:blipFill>
        <p:spPr bwMode="gray">
          <a:xfrm>
            <a:off x="6478588" y="2400300"/>
            <a:ext cx="668337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1254" name="Oval 8"/>
          <p:cNvSpPr>
            <a:spLocks noChangeArrowheads="1"/>
          </p:cNvSpPr>
          <p:nvPr/>
        </p:nvSpPr>
        <p:spPr bwMode="gray">
          <a:xfrm rot="3125284" flipH="1">
            <a:off x="6307138" y="2160587"/>
            <a:ext cx="96838" cy="42863"/>
          </a:xfrm>
          <a:prstGeom prst="ellipse">
            <a:avLst/>
          </a:prstGeom>
          <a:gradFill rotWithShape="1">
            <a:gsLst>
              <a:gs pos="0">
                <a:srgbClr val="161F26"/>
              </a:gs>
              <a:gs pos="50000">
                <a:srgbClr val="6E99C0"/>
              </a:gs>
              <a:gs pos="100000">
                <a:srgbClr val="161F26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1255" name="Freeform 9"/>
          <p:cNvSpPr>
            <a:spLocks/>
          </p:cNvSpPr>
          <p:nvPr/>
        </p:nvSpPr>
        <p:spPr bwMode="gray">
          <a:xfrm rot="-6881602">
            <a:off x="5594350" y="1708150"/>
            <a:ext cx="98425" cy="1577975"/>
          </a:xfrm>
          <a:custGeom>
            <a:avLst/>
            <a:gdLst>
              <a:gd name="T0" fmla="*/ 0 w 291"/>
              <a:gd name="T1" fmla="*/ 0 h 1199"/>
              <a:gd name="T2" fmla="*/ 2147483647 w 291"/>
              <a:gd name="T3" fmla="*/ 0 h 1199"/>
              <a:gd name="T4" fmla="*/ 2147483647 w 291"/>
              <a:gd name="T5" fmla="*/ 2147483647 h 1199"/>
              <a:gd name="T6" fmla="*/ 2147483647 w 291"/>
              <a:gd name="T7" fmla="*/ 2147483647 h 1199"/>
              <a:gd name="T8" fmla="*/ 0 w 291"/>
              <a:gd name="T9" fmla="*/ 0 h 11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1"/>
              <a:gd name="T16" fmla="*/ 0 h 1199"/>
              <a:gd name="T17" fmla="*/ 291 w 291"/>
              <a:gd name="T18" fmla="*/ 1199 h 11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1" h="1199">
                <a:moveTo>
                  <a:pt x="0" y="0"/>
                </a:moveTo>
                <a:lnTo>
                  <a:pt x="291" y="0"/>
                </a:lnTo>
                <a:lnTo>
                  <a:pt x="180" y="1199"/>
                </a:lnTo>
                <a:lnTo>
                  <a:pt x="81" y="119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506F8B"/>
              </a:gs>
              <a:gs pos="50000">
                <a:srgbClr val="6E99C0"/>
              </a:gs>
              <a:gs pos="100000">
                <a:srgbClr val="506F8B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246438" y="1936750"/>
            <a:ext cx="1816100" cy="1452563"/>
            <a:chOff x="803" y="1519"/>
            <a:chExt cx="937" cy="692"/>
          </a:xfrm>
        </p:grpSpPr>
        <p:sp>
          <p:nvSpPr>
            <p:cNvPr id="181290" name="AutoShape 11"/>
            <p:cNvSpPr>
              <a:spLocks noChangeArrowheads="1"/>
            </p:cNvSpPr>
            <p:nvPr/>
          </p:nvSpPr>
          <p:spPr bwMode="gray">
            <a:xfrm>
              <a:off x="803" y="1519"/>
              <a:ext cx="937" cy="6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600 w 21600"/>
                <a:gd name="T13" fmla="*/ 10800 h 21600"/>
                <a:gd name="T14" fmla="*/ 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1434" y="10800"/>
                  </a:moveTo>
                  <a:cubicBezTo>
                    <a:pt x="11434" y="11150"/>
                    <a:pt x="11150" y="11434"/>
                    <a:pt x="10800" y="11434"/>
                  </a:cubicBezTo>
                  <a:cubicBezTo>
                    <a:pt x="10449" y="11434"/>
                    <a:pt x="10166" y="11150"/>
                    <a:pt x="10166" y="10800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689D"/>
                </a:gs>
                <a:gs pos="50000">
                  <a:srgbClr val="18314A"/>
                </a:gs>
                <a:gs pos="100000">
                  <a:srgbClr val="33689D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1291" name="Oval 12"/>
            <p:cNvSpPr>
              <a:spLocks noChangeArrowheads="1"/>
            </p:cNvSpPr>
            <p:nvPr/>
          </p:nvSpPr>
          <p:spPr bwMode="gray">
            <a:xfrm>
              <a:off x="803" y="1798"/>
              <a:ext cx="937" cy="145"/>
            </a:xfrm>
            <a:prstGeom prst="ellipse">
              <a:avLst/>
            </a:prstGeom>
            <a:gradFill rotWithShape="1">
              <a:gsLst>
                <a:gs pos="0">
                  <a:srgbClr val="33689D"/>
                </a:gs>
                <a:gs pos="100000">
                  <a:srgbClr val="6990B7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81257" name="Text Box 13"/>
          <p:cNvSpPr txBox="1">
            <a:spLocks noChangeArrowheads="1"/>
          </p:cNvSpPr>
          <p:nvPr/>
        </p:nvSpPr>
        <p:spPr bwMode="gray">
          <a:xfrm>
            <a:off x="3428992" y="2500306"/>
            <a:ext cx="1624017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 smtClean="0">
                <a:solidFill>
                  <a:schemeClr val="bg1"/>
                </a:solidFill>
              </a:rPr>
              <a:t>部分学校安装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校际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网络教室</a:t>
            </a:r>
            <a:endParaRPr lang="en-US" altLang="zh-CN" sz="2000" b="1" dirty="0">
              <a:solidFill>
                <a:schemeClr val="bg1"/>
              </a:solidFill>
            </a:endParaRPr>
          </a:p>
        </p:txBody>
      </p:sp>
      <p:pic>
        <p:nvPicPr>
          <p:cNvPr id="181258" name="Picture 14" descr="shadow_1_m"/>
          <p:cNvPicPr>
            <a:picLocks noChangeAspect="1" noChangeArrowheads="1"/>
          </p:cNvPicPr>
          <p:nvPr/>
        </p:nvPicPr>
        <p:blipFill>
          <a:blip r:embed="rId3">
            <a:lum bright="36000"/>
          </a:blip>
          <a:srcRect/>
          <a:stretch>
            <a:fillRect/>
          </a:stretch>
        </p:blipFill>
        <p:spPr bwMode="gray">
          <a:xfrm>
            <a:off x="3649663" y="3441700"/>
            <a:ext cx="101282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1259" name="Oval 15"/>
          <p:cNvSpPr>
            <a:spLocks noChangeArrowheads="1"/>
          </p:cNvSpPr>
          <p:nvPr/>
        </p:nvSpPr>
        <p:spPr bwMode="gray">
          <a:xfrm rot="3125284">
            <a:off x="3431382" y="3086893"/>
            <a:ext cx="177800" cy="42863"/>
          </a:xfrm>
          <a:prstGeom prst="ellipse">
            <a:avLst/>
          </a:prstGeom>
          <a:gradFill rotWithShape="1">
            <a:gsLst>
              <a:gs pos="0">
                <a:srgbClr val="161F26"/>
              </a:gs>
              <a:gs pos="50000">
                <a:srgbClr val="6E99C0"/>
              </a:gs>
              <a:gs pos="100000">
                <a:srgbClr val="161F26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1260" name="Freeform 16"/>
          <p:cNvSpPr>
            <a:spLocks/>
          </p:cNvSpPr>
          <p:nvPr/>
        </p:nvSpPr>
        <p:spPr bwMode="gray">
          <a:xfrm rot="-8595127">
            <a:off x="2640013" y="2841625"/>
            <a:ext cx="327025" cy="2379663"/>
          </a:xfrm>
          <a:custGeom>
            <a:avLst/>
            <a:gdLst>
              <a:gd name="T0" fmla="*/ 0 w 291"/>
              <a:gd name="T1" fmla="*/ 0 h 1199"/>
              <a:gd name="T2" fmla="*/ 2147483647 w 291"/>
              <a:gd name="T3" fmla="*/ 0 h 1199"/>
              <a:gd name="T4" fmla="*/ 2147483647 w 291"/>
              <a:gd name="T5" fmla="*/ 2147483647 h 1199"/>
              <a:gd name="T6" fmla="*/ 2147483647 w 291"/>
              <a:gd name="T7" fmla="*/ 2147483647 h 1199"/>
              <a:gd name="T8" fmla="*/ 0 w 291"/>
              <a:gd name="T9" fmla="*/ 0 h 11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1"/>
              <a:gd name="T16" fmla="*/ 0 h 1199"/>
              <a:gd name="T17" fmla="*/ 291 w 291"/>
              <a:gd name="T18" fmla="*/ 1199 h 11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1" h="1199">
                <a:moveTo>
                  <a:pt x="0" y="0"/>
                </a:moveTo>
                <a:lnTo>
                  <a:pt x="291" y="0"/>
                </a:lnTo>
                <a:lnTo>
                  <a:pt x="180" y="1199"/>
                </a:lnTo>
                <a:lnTo>
                  <a:pt x="81" y="119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506F8B"/>
              </a:gs>
              <a:gs pos="50000">
                <a:srgbClr val="6E99C0"/>
              </a:gs>
              <a:gs pos="100000">
                <a:srgbClr val="506F8B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776288" y="3965575"/>
            <a:ext cx="2628900" cy="2092325"/>
            <a:chOff x="803" y="1519"/>
            <a:chExt cx="937" cy="692"/>
          </a:xfrm>
        </p:grpSpPr>
        <p:sp>
          <p:nvSpPr>
            <p:cNvPr id="181288" name="AutoShape 18"/>
            <p:cNvSpPr>
              <a:spLocks noChangeArrowheads="1"/>
            </p:cNvSpPr>
            <p:nvPr/>
          </p:nvSpPr>
          <p:spPr bwMode="gray">
            <a:xfrm>
              <a:off x="803" y="1519"/>
              <a:ext cx="937" cy="6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600 w 21600"/>
                <a:gd name="T13" fmla="*/ 10800 h 21600"/>
                <a:gd name="T14" fmla="*/ 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1434" y="10800"/>
                  </a:moveTo>
                  <a:cubicBezTo>
                    <a:pt x="11434" y="11150"/>
                    <a:pt x="11150" y="11434"/>
                    <a:pt x="10800" y="11434"/>
                  </a:cubicBezTo>
                  <a:cubicBezTo>
                    <a:pt x="10449" y="11434"/>
                    <a:pt x="10166" y="11150"/>
                    <a:pt x="10166" y="10800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99CC"/>
                </a:gs>
                <a:gs pos="50000">
                  <a:srgbClr val="004961"/>
                </a:gs>
                <a:gs pos="100000">
                  <a:srgbClr val="0099CC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1289" name="Oval 19"/>
            <p:cNvSpPr>
              <a:spLocks noChangeArrowheads="1"/>
            </p:cNvSpPr>
            <p:nvPr/>
          </p:nvSpPr>
          <p:spPr bwMode="gray">
            <a:xfrm>
              <a:off x="803" y="1798"/>
              <a:ext cx="937" cy="145"/>
            </a:xfrm>
            <a:prstGeom prst="ellipse">
              <a:avLst/>
            </a:prstGeom>
            <a:gradFill rotWithShape="1">
              <a:gsLst>
                <a:gs pos="0">
                  <a:srgbClr val="0099CC"/>
                </a:gs>
                <a:gs pos="100000">
                  <a:srgbClr val="76C8E4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81262" name="Text Box 20"/>
          <p:cNvSpPr txBox="1">
            <a:spLocks noChangeArrowheads="1"/>
          </p:cNvSpPr>
          <p:nvPr/>
        </p:nvSpPr>
        <p:spPr bwMode="gray">
          <a:xfrm>
            <a:off x="1265238" y="5026895"/>
            <a:ext cx="162718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FFFFFF"/>
                </a:solidFill>
              </a:rPr>
              <a:t>“三通两平台”建设</a:t>
            </a:r>
            <a:endParaRPr lang="en-US" altLang="zh-CN" sz="2400" b="1" dirty="0">
              <a:solidFill>
                <a:srgbClr val="FFFFFF"/>
              </a:solidFill>
            </a:endParaRPr>
          </a:p>
        </p:txBody>
      </p:sp>
      <p:sp>
        <p:nvSpPr>
          <p:cNvPr id="181263" name="AutoShape 21"/>
          <p:cNvSpPr>
            <a:spLocks noChangeArrowheads="1"/>
          </p:cNvSpPr>
          <p:nvPr/>
        </p:nvSpPr>
        <p:spPr bwMode="gray">
          <a:xfrm flipH="1">
            <a:off x="2374900" y="4140200"/>
            <a:ext cx="828675" cy="596900"/>
          </a:xfrm>
          <a:prstGeom prst="curvedRightArrow">
            <a:avLst>
              <a:gd name="adj1" fmla="val 19583"/>
              <a:gd name="adj2" fmla="val 44676"/>
              <a:gd name="adj3" fmla="val 39194"/>
            </a:avLst>
          </a:prstGeom>
          <a:gradFill rotWithShape="1">
            <a:gsLst>
              <a:gs pos="0">
                <a:srgbClr val="FFBE93"/>
              </a:gs>
              <a:gs pos="100000">
                <a:srgbClr val="FF66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81264" name="Picture 22" descr="shadow_1_m"/>
          <p:cNvPicPr>
            <a:picLocks noChangeAspect="1" noChangeArrowheads="1"/>
          </p:cNvPicPr>
          <p:nvPr/>
        </p:nvPicPr>
        <p:blipFill>
          <a:blip r:embed="rId4">
            <a:lum bright="54000"/>
          </a:blip>
          <a:srcRect/>
          <a:stretch>
            <a:fillRect/>
          </a:stretch>
        </p:blipFill>
        <p:spPr bwMode="gray">
          <a:xfrm>
            <a:off x="1325563" y="6145213"/>
            <a:ext cx="1484312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29"/>
          <p:cNvGrpSpPr>
            <a:grpSpLocks/>
          </p:cNvGrpSpPr>
          <p:nvPr/>
        </p:nvGrpSpPr>
        <p:grpSpPr bwMode="auto">
          <a:xfrm rot="291726">
            <a:off x="1493838" y="3500438"/>
            <a:ext cx="1270000" cy="1571625"/>
            <a:chOff x="1971" y="2318"/>
            <a:chExt cx="482" cy="596"/>
          </a:xfrm>
        </p:grpSpPr>
        <p:sp>
          <p:nvSpPr>
            <p:cNvPr id="181286" name="Oval 30"/>
            <p:cNvSpPr>
              <a:spLocks noChangeArrowheads="1"/>
            </p:cNvSpPr>
            <p:nvPr/>
          </p:nvSpPr>
          <p:spPr bwMode="gray">
            <a:xfrm>
              <a:off x="2149" y="2318"/>
              <a:ext cx="126" cy="123"/>
            </a:xfrm>
            <a:prstGeom prst="ellipse">
              <a:avLst/>
            </a:prstGeom>
            <a:solidFill>
              <a:srgbClr val="FEE3AC"/>
            </a:solidFill>
            <a:ln w="9525">
              <a:round/>
              <a:headEnd/>
              <a:tailEnd/>
            </a:ln>
            <a:scene3d>
              <a:camera prst="legacyPerspectiveFront">
                <a:rot lat="20099993" lon="1500000" rev="0"/>
              </a:camera>
              <a:lightRig rig="legacyFlat2" dir="t"/>
            </a:scene3d>
            <a:sp3d extrusionH="87300" prstMaterial="legacyMetal">
              <a:bevelT w="13500" h="13500" prst="angle"/>
              <a:bevelB w="13500" h="13500" prst="angle"/>
              <a:extrusionClr>
                <a:srgbClr val="FFB219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en-US"/>
            </a:p>
          </p:txBody>
        </p:sp>
        <p:sp>
          <p:nvSpPr>
            <p:cNvPr id="181287" name="Freeform 31"/>
            <p:cNvSpPr>
              <a:spLocks/>
            </p:cNvSpPr>
            <p:nvPr/>
          </p:nvSpPr>
          <p:spPr bwMode="gray">
            <a:xfrm>
              <a:off x="1971" y="2336"/>
              <a:ext cx="482" cy="578"/>
            </a:xfrm>
            <a:custGeom>
              <a:avLst/>
              <a:gdLst>
                <a:gd name="T0" fmla="*/ 4 w 3312"/>
                <a:gd name="T1" fmla="*/ 2 h 3962"/>
                <a:gd name="T2" fmla="*/ 5 w 3312"/>
                <a:gd name="T3" fmla="*/ 3 h 3962"/>
                <a:gd name="T4" fmla="*/ 6 w 3312"/>
                <a:gd name="T5" fmla="*/ 2 h 3962"/>
                <a:gd name="T6" fmla="*/ 9 w 3312"/>
                <a:gd name="T7" fmla="*/ 0 h 3962"/>
                <a:gd name="T8" fmla="*/ 10 w 3312"/>
                <a:gd name="T9" fmla="*/ 0 h 3962"/>
                <a:gd name="T10" fmla="*/ 9 w 3312"/>
                <a:gd name="T11" fmla="*/ 1 h 3962"/>
                <a:gd name="T12" fmla="*/ 7 w 3312"/>
                <a:gd name="T13" fmla="*/ 3 h 3962"/>
                <a:gd name="T14" fmla="*/ 8 w 3312"/>
                <a:gd name="T15" fmla="*/ 7 h 3962"/>
                <a:gd name="T16" fmla="*/ 7 w 3312"/>
                <a:gd name="T17" fmla="*/ 8 h 3962"/>
                <a:gd name="T18" fmla="*/ 8 w 3312"/>
                <a:gd name="T19" fmla="*/ 11 h 3962"/>
                <a:gd name="T20" fmla="*/ 8 w 3312"/>
                <a:gd name="T21" fmla="*/ 12 h 3962"/>
                <a:gd name="T22" fmla="*/ 7 w 3312"/>
                <a:gd name="T23" fmla="*/ 11 h 3962"/>
                <a:gd name="T24" fmla="*/ 6 w 3312"/>
                <a:gd name="T25" fmla="*/ 8 h 3962"/>
                <a:gd name="T26" fmla="*/ 4 w 3312"/>
                <a:gd name="T27" fmla="*/ 8 h 3962"/>
                <a:gd name="T28" fmla="*/ 3 w 3312"/>
                <a:gd name="T29" fmla="*/ 11 h 3962"/>
                <a:gd name="T30" fmla="*/ 2 w 3312"/>
                <a:gd name="T31" fmla="*/ 12 h 3962"/>
                <a:gd name="T32" fmla="*/ 2 w 3312"/>
                <a:gd name="T33" fmla="*/ 11 h 3962"/>
                <a:gd name="T34" fmla="*/ 3 w 3312"/>
                <a:gd name="T35" fmla="*/ 8 h 3962"/>
                <a:gd name="T36" fmla="*/ 2 w 3312"/>
                <a:gd name="T37" fmla="*/ 7 h 3962"/>
                <a:gd name="T38" fmla="*/ 3 w 3312"/>
                <a:gd name="T39" fmla="*/ 3 h 3962"/>
                <a:gd name="T40" fmla="*/ 0 w 3312"/>
                <a:gd name="T41" fmla="*/ 2 h 3962"/>
                <a:gd name="T42" fmla="*/ 0 w 3312"/>
                <a:gd name="T43" fmla="*/ 1 h 3962"/>
                <a:gd name="T44" fmla="*/ 1 w 3312"/>
                <a:gd name="T45" fmla="*/ 1 h 3962"/>
                <a:gd name="T46" fmla="*/ 4 w 3312"/>
                <a:gd name="T47" fmla="*/ 2 h 396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312"/>
                <a:gd name="T73" fmla="*/ 0 h 3962"/>
                <a:gd name="T74" fmla="*/ 3312 w 3312"/>
                <a:gd name="T75" fmla="*/ 3962 h 396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312" h="3962">
                  <a:moveTo>
                    <a:pt x="1376" y="696"/>
                  </a:moveTo>
                  <a:cubicBezTo>
                    <a:pt x="1401" y="795"/>
                    <a:pt x="1489" y="920"/>
                    <a:pt x="1639" y="920"/>
                  </a:cubicBezTo>
                  <a:cubicBezTo>
                    <a:pt x="1801" y="920"/>
                    <a:pt x="1876" y="795"/>
                    <a:pt x="1926" y="708"/>
                  </a:cubicBezTo>
                  <a:lnTo>
                    <a:pt x="2940" y="66"/>
                  </a:lnTo>
                  <a:cubicBezTo>
                    <a:pt x="3042" y="0"/>
                    <a:pt x="3142" y="16"/>
                    <a:pt x="3204" y="78"/>
                  </a:cubicBezTo>
                  <a:cubicBezTo>
                    <a:pt x="3267" y="140"/>
                    <a:pt x="3312" y="264"/>
                    <a:pt x="3072" y="444"/>
                  </a:cubicBezTo>
                  <a:lnTo>
                    <a:pt x="2139" y="1081"/>
                  </a:lnTo>
                  <a:lnTo>
                    <a:pt x="2476" y="2372"/>
                  </a:lnTo>
                  <a:lnTo>
                    <a:pt x="2251" y="2435"/>
                  </a:lnTo>
                  <a:lnTo>
                    <a:pt x="2614" y="3589"/>
                  </a:lnTo>
                  <a:cubicBezTo>
                    <a:pt x="2651" y="3751"/>
                    <a:pt x="2639" y="3863"/>
                    <a:pt x="2539" y="3925"/>
                  </a:cubicBezTo>
                  <a:cubicBezTo>
                    <a:pt x="2401" y="3962"/>
                    <a:pt x="2289" y="3863"/>
                    <a:pt x="2226" y="3689"/>
                  </a:cubicBezTo>
                  <a:cubicBezTo>
                    <a:pt x="2101" y="3453"/>
                    <a:pt x="1876" y="2720"/>
                    <a:pt x="1789" y="2534"/>
                  </a:cubicBezTo>
                  <a:lnTo>
                    <a:pt x="1414" y="2534"/>
                  </a:lnTo>
                  <a:cubicBezTo>
                    <a:pt x="1339" y="2770"/>
                    <a:pt x="1151" y="3465"/>
                    <a:pt x="1051" y="3689"/>
                  </a:cubicBezTo>
                  <a:cubicBezTo>
                    <a:pt x="1001" y="3838"/>
                    <a:pt x="914" y="3950"/>
                    <a:pt x="789" y="3925"/>
                  </a:cubicBezTo>
                  <a:cubicBezTo>
                    <a:pt x="714" y="3875"/>
                    <a:pt x="614" y="3838"/>
                    <a:pt x="676" y="3577"/>
                  </a:cubicBezTo>
                  <a:lnTo>
                    <a:pt x="1001" y="2459"/>
                  </a:lnTo>
                  <a:lnTo>
                    <a:pt x="751" y="2397"/>
                  </a:lnTo>
                  <a:lnTo>
                    <a:pt x="1126" y="1081"/>
                  </a:lnTo>
                  <a:lnTo>
                    <a:pt x="139" y="497"/>
                  </a:lnTo>
                  <a:cubicBezTo>
                    <a:pt x="54" y="402"/>
                    <a:pt x="0" y="342"/>
                    <a:pt x="60" y="180"/>
                  </a:cubicBezTo>
                  <a:cubicBezTo>
                    <a:pt x="186" y="102"/>
                    <a:pt x="214" y="112"/>
                    <a:pt x="389" y="162"/>
                  </a:cubicBezTo>
                  <a:lnTo>
                    <a:pt x="1376" y="696"/>
                  </a:lnTo>
                  <a:close/>
                </a:path>
              </a:pathLst>
            </a:custGeom>
            <a:solidFill>
              <a:srgbClr val="FEE3AC"/>
            </a:solidFill>
            <a:ln w="9525">
              <a:miter lim="800000"/>
              <a:headEnd/>
              <a:tailEnd/>
            </a:ln>
            <a:scene3d>
              <a:camera prst="legacyPerspectiveFront">
                <a:rot lat="20099993" lon="1500000" rev="0"/>
              </a:camera>
              <a:lightRig rig="legacyFlat2" dir="t"/>
            </a:scene3d>
            <a:sp3d extrusionH="87300" prstMaterial="legacyMetal">
              <a:bevelT w="13500" h="13500" prst="angle"/>
              <a:bevelB w="13500" h="13500" prst="angle"/>
              <a:extrusionClr>
                <a:srgbClr val="FFB219"/>
              </a:extrusionClr>
            </a:sp3d>
          </p:spPr>
          <p:txBody>
            <a:bodyPr>
              <a:flatTx/>
            </a:bodyPr>
            <a:lstStyle/>
            <a:p>
              <a:endParaRPr lang="zh-CN" altLang="en-US"/>
            </a:p>
          </p:txBody>
        </p:sp>
      </p:grpSp>
      <p:grpSp>
        <p:nvGrpSpPr>
          <p:cNvPr id="6" name="Group 32"/>
          <p:cNvGrpSpPr>
            <a:grpSpLocks/>
          </p:cNvGrpSpPr>
          <p:nvPr/>
        </p:nvGrpSpPr>
        <p:grpSpPr bwMode="auto">
          <a:xfrm rot="291726">
            <a:off x="3803650" y="1782763"/>
            <a:ext cx="714375" cy="882650"/>
            <a:chOff x="1971" y="2318"/>
            <a:chExt cx="482" cy="596"/>
          </a:xfrm>
        </p:grpSpPr>
        <p:sp>
          <p:nvSpPr>
            <p:cNvPr id="181284" name="Oval 33"/>
            <p:cNvSpPr>
              <a:spLocks noChangeArrowheads="1"/>
            </p:cNvSpPr>
            <p:nvPr/>
          </p:nvSpPr>
          <p:spPr bwMode="gray">
            <a:xfrm>
              <a:off x="2149" y="2318"/>
              <a:ext cx="126" cy="123"/>
            </a:xfrm>
            <a:prstGeom prst="ellipse">
              <a:avLst/>
            </a:prstGeom>
            <a:solidFill>
              <a:srgbClr val="FFCC00"/>
            </a:solidFill>
            <a:ln w="9525">
              <a:round/>
              <a:headEnd/>
              <a:tailEnd/>
            </a:ln>
            <a:scene3d>
              <a:camera prst="legacyPerspectiveFront">
                <a:rot lat="20099993" lon="1500000" rev="0"/>
              </a:camera>
              <a:lightRig rig="legacyFlat2" dir="t"/>
            </a:scene3d>
            <a:sp3d extrusionH="36500" prstMaterial="legacyMatte">
              <a:bevelT w="13500" h="13500" prst="angle"/>
              <a:bevelB w="13500" h="13500" prst="angle"/>
              <a:extrusionClr>
                <a:srgbClr val="FFB219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en-US"/>
            </a:p>
          </p:txBody>
        </p:sp>
        <p:sp>
          <p:nvSpPr>
            <p:cNvPr id="181285" name="Freeform 34"/>
            <p:cNvSpPr>
              <a:spLocks/>
            </p:cNvSpPr>
            <p:nvPr/>
          </p:nvSpPr>
          <p:spPr bwMode="gray">
            <a:xfrm>
              <a:off x="1971" y="2336"/>
              <a:ext cx="482" cy="578"/>
            </a:xfrm>
            <a:custGeom>
              <a:avLst/>
              <a:gdLst>
                <a:gd name="T0" fmla="*/ 4 w 3312"/>
                <a:gd name="T1" fmla="*/ 2 h 3962"/>
                <a:gd name="T2" fmla="*/ 5 w 3312"/>
                <a:gd name="T3" fmla="*/ 3 h 3962"/>
                <a:gd name="T4" fmla="*/ 6 w 3312"/>
                <a:gd name="T5" fmla="*/ 2 h 3962"/>
                <a:gd name="T6" fmla="*/ 9 w 3312"/>
                <a:gd name="T7" fmla="*/ 0 h 3962"/>
                <a:gd name="T8" fmla="*/ 10 w 3312"/>
                <a:gd name="T9" fmla="*/ 0 h 3962"/>
                <a:gd name="T10" fmla="*/ 9 w 3312"/>
                <a:gd name="T11" fmla="*/ 1 h 3962"/>
                <a:gd name="T12" fmla="*/ 7 w 3312"/>
                <a:gd name="T13" fmla="*/ 3 h 3962"/>
                <a:gd name="T14" fmla="*/ 8 w 3312"/>
                <a:gd name="T15" fmla="*/ 7 h 3962"/>
                <a:gd name="T16" fmla="*/ 7 w 3312"/>
                <a:gd name="T17" fmla="*/ 8 h 3962"/>
                <a:gd name="T18" fmla="*/ 8 w 3312"/>
                <a:gd name="T19" fmla="*/ 11 h 3962"/>
                <a:gd name="T20" fmla="*/ 8 w 3312"/>
                <a:gd name="T21" fmla="*/ 12 h 3962"/>
                <a:gd name="T22" fmla="*/ 7 w 3312"/>
                <a:gd name="T23" fmla="*/ 11 h 3962"/>
                <a:gd name="T24" fmla="*/ 6 w 3312"/>
                <a:gd name="T25" fmla="*/ 8 h 3962"/>
                <a:gd name="T26" fmla="*/ 4 w 3312"/>
                <a:gd name="T27" fmla="*/ 8 h 3962"/>
                <a:gd name="T28" fmla="*/ 3 w 3312"/>
                <a:gd name="T29" fmla="*/ 11 h 3962"/>
                <a:gd name="T30" fmla="*/ 2 w 3312"/>
                <a:gd name="T31" fmla="*/ 12 h 3962"/>
                <a:gd name="T32" fmla="*/ 2 w 3312"/>
                <a:gd name="T33" fmla="*/ 11 h 3962"/>
                <a:gd name="T34" fmla="*/ 3 w 3312"/>
                <a:gd name="T35" fmla="*/ 8 h 3962"/>
                <a:gd name="T36" fmla="*/ 2 w 3312"/>
                <a:gd name="T37" fmla="*/ 7 h 3962"/>
                <a:gd name="T38" fmla="*/ 3 w 3312"/>
                <a:gd name="T39" fmla="*/ 3 h 3962"/>
                <a:gd name="T40" fmla="*/ 0 w 3312"/>
                <a:gd name="T41" fmla="*/ 2 h 3962"/>
                <a:gd name="T42" fmla="*/ 0 w 3312"/>
                <a:gd name="T43" fmla="*/ 1 h 3962"/>
                <a:gd name="T44" fmla="*/ 1 w 3312"/>
                <a:gd name="T45" fmla="*/ 1 h 3962"/>
                <a:gd name="T46" fmla="*/ 4 w 3312"/>
                <a:gd name="T47" fmla="*/ 2 h 396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312"/>
                <a:gd name="T73" fmla="*/ 0 h 3962"/>
                <a:gd name="T74" fmla="*/ 3312 w 3312"/>
                <a:gd name="T75" fmla="*/ 3962 h 396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312" h="3962">
                  <a:moveTo>
                    <a:pt x="1376" y="696"/>
                  </a:moveTo>
                  <a:cubicBezTo>
                    <a:pt x="1401" y="795"/>
                    <a:pt x="1489" y="920"/>
                    <a:pt x="1639" y="920"/>
                  </a:cubicBezTo>
                  <a:cubicBezTo>
                    <a:pt x="1801" y="920"/>
                    <a:pt x="1876" y="795"/>
                    <a:pt x="1926" y="708"/>
                  </a:cubicBezTo>
                  <a:lnTo>
                    <a:pt x="2940" y="66"/>
                  </a:lnTo>
                  <a:cubicBezTo>
                    <a:pt x="3042" y="0"/>
                    <a:pt x="3142" y="16"/>
                    <a:pt x="3204" y="78"/>
                  </a:cubicBezTo>
                  <a:cubicBezTo>
                    <a:pt x="3267" y="140"/>
                    <a:pt x="3312" y="264"/>
                    <a:pt x="3072" y="444"/>
                  </a:cubicBezTo>
                  <a:lnTo>
                    <a:pt x="2139" y="1081"/>
                  </a:lnTo>
                  <a:lnTo>
                    <a:pt x="2476" y="2372"/>
                  </a:lnTo>
                  <a:lnTo>
                    <a:pt x="2251" y="2435"/>
                  </a:lnTo>
                  <a:lnTo>
                    <a:pt x="2614" y="3589"/>
                  </a:lnTo>
                  <a:cubicBezTo>
                    <a:pt x="2651" y="3751"/>
                    <a:pt x="2639" y="3863"/>
                    <a:pt x="2539" y="3925"/>
                  </a:cubicBezTo>
                  <a:cubicBezTo>
                    <a:pt x="2401" y="3962"/>
                    <a:pt x="2289" y="3863"/>
                    <a:pt x="2226" y="3689"/>
                  </a:cubicBezTo>
                  <a:cubicBezTo>
                    <a:pt x="2101" y="3453"/>
                    <a:pt x="1876" y="2720"/>
                    <a:pt x="1789" y="2534"/>
                  </a:cubicBezTo>
                  <a:lnTo>
                    <a:pt x="1414" y="2534"/>
                  </a:lnTo>
                  <a:cubicBezTo>
                    <a:pt x="1339" y="2770"/>
                    <a:pt x="1151" y="3465"/>
                    <a:pt x="1051" y="3689"/>
                  </a:cubicBezTo>
                  <a:cubicBezTo>
                    <a:pt x="1001" y="3838"/>
                    <a:pt x="914" y="3950"/>
                    <a:pt x="789" y="3925"/>
                  </a:cubicBezTo>
                  <a:cubicBezTo>
                    <a:pt x="714" y="3875"/>
                    <a:pt x="614" y="3838"/>
                    <a:pt x="676" y="3577"/>
                  </a:cubicBezTo>
                  <a:lnTo>
                    <a:pt x="1001" y="2459"/>
                  </a:lnTo>
                  <a:lnTo>
                    <a:pt x="751" y="2397"/>
                  </a:lnTo>
                  <a:lnTo>
                    <a:pt x="1126" y="1081"/>
                  </a:lnTo>
                  <a:lnTo>
                    <a:pt x="139" y="497"/>
                  </a:lnTo>
                  <a:cubicBezTo>
                    <a:pt x="54" y="402"/>
                    <a:pt x="0" y="342"/>
                    <a:pt x="60" y="180"/>
                  </a:cubicBezTo>
                  <a:cubicBezTo>
                    <a:pt x="186" y="102"/>
                    <a:pt x="214" y="112"/>
                    <a:pt x="389" y="162"/>
                  </a:cubicBezTo>
                  <a:lnTo>
                    <a:pt x="1376" y="696"/>
                  </a:lnTo>
                  <a:close/>
                </a:path>
              </a:pathLst>
            </a:custGeom>
            <a:solidFill>
              <a:srgbClr val="FFCC00"/>
            </a:solidFill>
            <a:ln w="9525">
              <a:miter lim="800000"/>
              <a:headEnd/>
              <a:tailEnd/>
            </a:ln>
            <a:scene3d>
              <a:camera prst="legacyPerspectiveFront">
                <a:rot lat="20099993" lon="1500000" rev="0"/>
              </a:camera>
              <a:lightRig rig="legacyFlat2" dir="t"/>
            </a:scene3d>
            <a:sp3d extrusionH="36500" prstMaterial="legacyMatte">
              <a:bevelT w="13500" h="13500" prst="angle"/>
              <a:bevelB w="13500" h="13500" prst="angle"/>
              <a:extrusionClr>
                <a:srgbClr val="FFB219"/>
              </a:extrusionClr>
            </a:sp3d>
          </p:spPr>
          <p:txBody>
            <a:bodyPr>
              <a:flatTx/>
            </a:bodyPr>
            <a:lstStyle/>
            <a:p>
              <a:endParaRPr lang="zh-CN" altLang="en-US"/>
            </a:p>
          </p:txBody>
        </p:sp>
      </p:grpSp>
      <p:sp>
        <p:nvSpPr>
          <p:cNvPr id="181273" name="AutoShape 35"/>
          <p:cNvSpPr>
            <a:spLocks noChangeArrowheads="1"/>
          </p:cNvSpPr>
          <p:nvPr/>
        </p:nvSpPr>
        <p:spPr bwMode="gray">
          <a:xfrm>
            <a:off x="996950" y="4154488"/>
            <a:ext cx="828675" cy="596900"/>
          </a:xfrm>
          <a:prstGeom prst="curvedRightArrow">
            <a:avLst>
              <a:gd name="adj1" fmla="val 16542"/>
              <a:gd name="adj2" fmla="val 38977"/>
              <a:gd name="adj3" fmla="val 39419"/>
            </a:avLst>
          </a:prstGeom>
          <a:gradFill rotWithShape="1">
            <a:gsLst>
              <a:gs pos="0">
                <a:srgbClr val="FFBE93"/>
              </a:gs>
              <a:gs pos="100000">
                <a:srgbClr val="FF66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" name="Group 36"/>
          <p:cNvGrpSpPr>
            <a:grpSpLocks/>
          </p:cNvGrpSpPr>
          <p:nvPr/>
        </p:nvGrpSpPr>
        <p:grpSpPr bwMode="auto">
          <a:xfrm rot="363836">
            <a:off x="6642100" y="1487488"/>
            <a:ext cx="368300" cy="454025"/>
            <a:chOff x="1971" y="2318"/>
            <a:chExt cx="482" cy="596"/>
          </a:xfrm>
        </p:grpSpPr>
        <p:sp>
          <p:nvSpPr>
            <p:cNvPr id="181282" name="Oval 37"/>
            <p:cNvSpPr>
              <a:spLocks noChangeArrowheads="1"/>
            </p:cNvSpPr>
            <p:nvPr/>
          </p:nvSpPr>
          <p:spPr bwMode="gray">
            <a:xfrm>
              <a:off x="2149" y="2318"/>
              <a:ext cx="126" cy="123"/>
            </a:xfrm>
            <a:prstGeom prst="ellipse">
              <a:avLst/>
            </a:prstGeom>
            <a:solidFill>
              <a:srgbClr val="CC9900"/>
            </a:solidFill>
            <a:ln w="9525">
              <a:round/>
              <a:headEnd/>
              <a:tailEnd/>
            </a:ln>
            <a:scene3d>
              <a:camera prst="legacyPerspectiveFront">
                <a:rot lat="20099993" lon="1500000" rev="0"/>
              </a:camera>
              <a:lightRig rig="legacyNormal2" dir="t"/>
            </a:scene3d>
            <a:sp3d extrusionH="11100" prstMaterial="legacyMatte">
              <a:bevelT w="13500" h="13500" prst="angle"/>
              <a:bevelB w="13500" h="13500" prst="angle"/>
              <a:extrusionClr>
                <a:srgbClr val="FFB219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en-US"/>
            </a:p>
          </p:txBody>
        </p:sp>
        <p:sp>
          <p:nvSpPr>
            <p:cNvPr id="181283" name="Freeform 38"/>
            <p:cNvSpPr>
              <a:spLocks/>
            </p:cNvSpPr>
            <p:nvPr/>
          </p:nvSpPr>
          <p:spPr bwMode="gray">
            <a:xfrm>
              <a:off x="1971" y="2336"/>
              <a:ext cx="482" cy="578"/>
            </a:xfrm>
            <a:custGeom>
              <a:avLst/>
              <a:gdLst>
                <a:gd name="T0" fmla="*/ 4 w 3312"/>
                <a:gd name="T1" fmla="*/ 2 h 3962"/>
                <a:gd name="T2" fmla="*/ 5 w 3312"/>
                <a:gd name="T3" fmla="*/ 3 h 3962"/>
                <a:gd name="T4" fmla="*/ 6 w 3312"/>
                <a:gd name="T5" fmla="*/ 2 h 3962"/>
                <a:gd name="T6" fmla="*/ 9 w 3312"/>
                <a:gd name="T7" fmla="*/ 0 h 3962"/>
                <a:gd name="T8" fmla="*/ 10 w 3312"/>
                <a:gd name="T9" fmla="*/ 0 h 3962"/>
                <a:gd name="T10" fmla="*/ 9 w 3312"/>
                <a:gd name="T11" fmla="*/ 1 h 3962"/>
                <a:gd name="T12" fmla="*/ 7 w 3312"/>
                <a:gd name="T13" fmla="*/ 3 h 3962"/>
                <a:gd name="T14" fmla="*/ 8 w 3312"/>
                <a:gd name="T15" fmla="*/ 7 h 3962"/>
                <a:gd name="T16" fmla="*/ 7 w 3312"/>
                <a:gd name="T17" fmla="*/ 8 h 3962"/>
                <a:gd name="T18" fmla="*/ 8 w 3312"/>
                <a:gd name="T19" fmla="*/ 11 h 3962"/>
                <a:gd name="T20" fmla="*/ 8 w 3312"/>
                <a:gd name="T21" fmla="*/ 12 h 3962"/>
                <a:gd name="T22" fmla="*/ 7 w 3312"/>
                <a:gd name="T23" fmla="*/ 11 h 3962"/>
                <a:gd name="T24" fmla="*/ 6 w 3312"/>
                <a:gd name="T25" fmla="*/ 8 h 3962"/>
                <a:gd name="T26" fmla="*/ 4 w 3312"/>
                <a:gd name="T27" fmla="*/ 8 h 3962"/>
                <a:gd name="T28" fmla="*/ 3 w 3312"/>
                <a:gd name="T29" fmla="*/ 11 h 3962"/>
                <a:gd name="T30" fmla="*/ 2 w 3312"/>
                <a:gd name="T31" fmla="*/ 12 h 3962"/>
                <a:gd name="T32" fmla="*/ 2 w 3312"/>
                <a:gd name="T33" fmla="*/ 11 h 3962"/>
                <a:gd name="T34" fmla="*/ 3 w 3312"/>
                <a:gd name="T35" fmla="*/ 8 h 3962"/>
                <a:gd name="T36" fmla="*/ 2 w 3312"/>
                <a:gd name="T37" fmla="*/ 7 h 3962"/>
                <a:gd name="T38" fmla="*/ 3 w 3312"/>
                <a:gd name="T39" fmla="*/ 3 h 3962"/>
                <a:gd name="T40" fmla="*/ 0 w 3312"/>
                <a:gd name="T41" fmla="*/ 2 h 3962"/>
                <a:gd name="T42" fmla="*/ 0 w 3312"/>
                <a:gd name="T43" fmla="*/ 1 h 3962"/>
                <a:gd name="T44" fmla="*/ 1 w 3312"/>
                <a:gd name="T45" fmla="*/ 1 h 3962"/>
                <a:gd name="T46" fmla="*/ 4 w 3312"/>
                <a:gd name="T47" fmla="*/ 2 h 396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312"/>
                <a:gd name="T73" fmla="*/ 0 h 3962"/>
                <a:gd name="T74" fmla="*/ 3312 w 3312"/>
                <a:gd name="T75" fmla="*/ 3962 h 396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312" h="3962">
                  <a:moveTo>
                    <a:pt x="1376" y="696"/>
                  </a:moveTo>
                  <a:cubicBezTo>
                    <a:pt x="1401" y="795"/>
                    <a:pt x="1489" y="920"/>
                    <a:pt x="1639" y="920"/>
                  </a:cubicBezTo>
                  <a:cubicBezTo>
                    <a:pt x="1801" y="920"/>
                    <a:pt x="1876" y="795"/>
                    <a:pt x="1926" y="708"/>
                  </a:cubicBezTo>
                  <a:lnTo>
                    <a:pt x="2940" y="66"/>
                  </a:lnTo>
                  <a:cubicBezTo>
                    <a:pt x="3042" y="0"/>
                    <a:pt x="3142" y="16"/>
                    <a:pt x="3204" y="78"/>
                  </a:cubicBezTo>
                  <a:cubicBezTo>
                    <a:pt x="3267" y="140"/>
                    <a:pt x="3312" y="264"/>
                    <a:pt x="3072" y="444"/>
                  </a:cubicBezTo>
                  <a:lnTo>
                    <a:pt x="2139" y="1081"/>
                  </a:lnTo>
                  <a:lnTo>
                    <a:pt x="2476" y="2372"/>
                  </a:lnTo>
                  <a:lnTo>
                    <a:pt x="2251" y="2435"/>
                  </a:lnTo>
                  <a:lnTo>
                    <a:pt x="2614" y="3589"/>
                  </a:lnTo>
                  <a:cubicBezTo>
                    <a:pt x="2651" y="3751"/>
                    <a:pt x="2639" y="3863"/>
                    <a:pt x="2539" y="3925"/>
                  </a:cubicBezTo>
                  <a:cubicBezTo>
                    <a:pt x="2401" y="3962"/>
                    <a:pt x="2289" y="3863"/>
                    <a:pt x="2226" y="3689"/>
                  </a:cubicBezTo>
                  <a:cubicBezTo>
                    <a:pt x="2101" y="3453"/>
                    <a:pt x="1876" y="2720"/>
                    <a:pt x="1789" y="2534"/>
                  </a:cubicBezTo>
                  <a:lnTo>
                    <a:pt x="1414" y="2534"/>
                  </a:lnTo>
                  <a:cubicBezTo>
                    <a:pt x="1339" y="2770"/>
                    <a:pt x="1151" y="3465"/>
                    <a:pt x="1051" y="3689"/>
                  </a:cubicBezTo>
                  <a:cubicBezTo>
                    <a:pt x="1001" y="3838"/>
                    <a:pt x="914" y="3950"/>
                    <a:pt x="789" y="3925"/>
                  </a:cubicBezTo>
                  <a:cubicBezTo>
                    <a:pt x="714" y="3875"/>
                    <a:pt x="614" y="3838"/>
                    <a:pt x="676" y="3577"/>
                  </a:cubicBezTo>
                  <a:lnTo>
                    <a:pt x="1001" y="2459"/>
                  </a:lnTo>
                  <a:lnTo>
                    <a:pt x="751" y="2397"/>
                  </a:lnTo>
                  <a:lnTo>
                    <a:pt x="1126" y="1081"/>
                  </a:lnTo>
                  <a:lnTo>
                    <a:pt x="139" y="497"/>
                  </a:lnTo>
                  <a:cubicBezTo>
                    <a:pt x="54" y="402"/>
                    <a:pt x="0" y="342"/>
                    <a:pt x="60" y="180"/>
                  </a:cubicBezTo>
                  <a:cubicBezTo>
                    <a:pt x="186" y="102"/>
                    <a:pt x="214" y="112"/>
                    <a:pt x="389" y="162"/>
                  </a:cubicBezTo>
                  <a:lnTo>
                    <a:pt x="1376" y="696"/>
                  </a:lnTo>
                  <a:close/>
                </a:path>
              </a:pathLst>
            </a:custGeom>
            <a:solidFill>
              <a:srgbClr val="CC9900"/>
            </a:solidFill>
            <a:ln w="9525">
              <a:miter lim="800000"/>
              <a:headEnd/>
              <a:tailEnd/>
            </a:ln>
            <a:scene3d>
              <a:camera prst="legacyPerspectiveFront">
                <a:rot lat="20099993" lon="1500000" rev="0"/>
              </a:camera>
              <a:lightRig rig="legacyNormal2" dir="t"/>
            </a:scene3d>
            <a:sp3d extrusionH="11100" prstMaterial="legacyMatte">
              <a:bevelT w="13500" h="13500" prst="angle"/>
              <a:bevelB w="13500" h="13500" prst="angle"/>
              <a:extrusionClr>
                <a:srgbClr val="FFB219"/>
              </a:extrusionClr>
            </a:sp3d>
          </p:spPr>
          <p:txBody>
            <a:bodyPr>
              <a:flatTx/>
            </a:bodyPr>
            <a:lstStyle/>
            <a:p>
              <a:endParaRPr lang="zh-CN" altLang="en-US"/>
            </a:p>
          </p:txBody>
        </p:sp>
      </p:grpSp>
      <p:grpSp>
        <p:nvGrpSpPr>
          <p:cNvPr id="8" name="Group 39"/>
          <p:cNvGrpSpPr>
            <a:grpSpLocks/>
          </p:cNvGrpSpPr>
          <p:nvPr/>
        </p:nvGrpSpPr>
        <p:grpSpPr bwMode="auto">
          <a:xfrm>
            <a:off x="3436938" y="2097088"/>
            <a:ext cx="1463675" cy="379412"/>
            <a:chOff x="724" y="2704"/>
            <a:chExt cx="1390" cy="350"/>
          </a:xfrm>
        </p:grpSpPr>
        <p:sp>
          <p:nvSpPr>
            <p:cNvPr id="181280" name="AutoShape 40"/>
            <p:cNvSpPr>
              <a:spLocks noChangeArrowheads="1"/>
            </p:cNvSpPr>
            <p:nvPr/>
          </p:nvSpPr>
          <p:spPr bwMode="gray">
            <a:xfrm flipH="1">
              <a:off x="1592" y="2704"/>
              <a:ext cx="522" cy="341"/>
            </a:xfrm>
            <a:prstGeom prst="curvedRightArrow">
              <a:avLst>
                <a:gd name="adj1" fmla="val 19583"/>
                <a:gd name="adj2" fmla="val 44676"/>
                <a:gd name="adj3" fmla="val 43217"/>
              </a:avLst>
            </a:prstGeom>
            <a:gradFill rotWithShape="1">
              <a:gsLst>
                <a:gs pos="0">
                  <a:srgbClr val="FFBE93"/>
                </a:gs>
                <a:gs pos="100000">
                  <a:srgbClr val="FF66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1281" name="AutoShape 41"/>
            <p:cNvSpPr>
              <a:spLocks noChangeArrowheads="1"/>
            </p:cNvSpPr>
            <p:nvPr/>
          </p:nvSpPr>
          <p:spPr bwMode="gray">
            <a:xfrm>
              <a:off x="724" y="2713"/>
              <a:ext cx="522" cy="341"/>
            </a:xfrm>
            <a:prstGeom prst="curvedRightArrow">
              <a:avLst>
                <a:gd name="adj1" fmla="val 16542"/>
                <a:gd name="adj2" fmla="val 38977"/>
                <a:gd name="adj3" fmla="val 43465"/>
              </a:avLst>
            </a:prstGeom>
            <a:gradFill rotWithShape="1">
              <a:gsLst>
                <a:gs pos="0">
                  <a:srgbClr val="FFBE93"/>
                </a:gs>
                <a:gs pos="100000">
                  <a:srgbClr val="FF66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9" name="Group 42"/>
          <p:cNvGrpSpPr>
            <a:grpSpLocks/>
          </p:cNvGrpSpPr>
          <p:nvPr/>
        </p:nvGrpSpPr>
        <p:grpSpPr bwMode="auto">
          <a:xfrm>
            <a:off x="6343650" y="1641475"/>
            <a:ext cx="979488" cy="204788"/>
            <a:chOff x="724" y="2704"/>
            <a:chExt cx="1390" cy="350"/>
          </a:xfrm>
        </p:grpSpPr>
        <p:sp>
          <p:nvSpPr>
            <p:cNvPr id="181278" name="AutoShape 43"/>
            <p:cNvSpPr>
              <a:spLocks noChangeArrowheads="1"/>
            </p:cNvSpPr>
            <p:nvPr/>
          </p:nvSpPr>
          <p:spPr bwMode="gray">
            <a:xfrm flipH="1">
              <a:off x="1592" y="2704"/>
              <a:ext cx="522" cy="341"/>
            </a:xfrm>
            <a:prstGeom prst="curvedRightArrow">
              <a:avLst>
                <a:gd name="adj1" fmla="val 19583"/>
                <a:gd name="adj2" fmla="val 44676"/>
                <a:gd name="adj3" fmla="val 43217"/>
              </a:avLst>
            </a:prstGeom>
            <a:gradFill rotWithShape="1">
              <a:gsLst>
                <a:gs pos="0">
                  <a:srgbClr val="FFBE93"/>
                </a:gs>
                <a:gs pos="100000">
                  <a:srgbClr val="FF66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1279" name="AutoShape 44"/>
            <p:cNvSpPr>
              <a:spLocks noChangeArrowheads="1"/>
            </p:cNvSpPr>
            <p:nvPr/>
          </p:nvSpPr>
          <p:spPr bwMode="gray">
            <a:xfrm>
              <a:off x="724" y="2713"/>
              <a:ext cx="522" cy="341"/>
            </a:xfrm>
            <a:prstGeom prst="curvedRightArrow">
              <a:avLst>
                <a:gd name="adj1" fmla="val 16542"/>
                <a:gd name="adj2" fmla="val 38977"/>
                <a:gd name="adj3" fmla="val 43465"/>
              </a:avLst>
            </a:prstGeom>
            <a:gradFill rotWithShape="1">
              <a:gsLst>
                <a:gs pos="0">
                  <a:srgbClr val="FFBE93"/>
                </a:gs>
                <a:gs pos="100000">
                  <a:srgbClr val="FF66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41341" name="Rectangle 4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b="1" i="0" dirty="0" smtClean="0"/>
              <a:t>选题的意义及研究价值</a:t>
            </a:r>
            <a:endParaRPr lang="en-US" altLang="zh-CN" b="1" i="0" dirty="0" smtClean="0"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00034" y="714356"/>
            <a:ext cx="81439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+mn-ea"/>
                <a:ea typeface="+mn-ea"/>
              </a:rPr>
              <a:t>    </a:t>
            </a:r>
            <a:r>
              <a:rPr lang="zh-CN" altLang="en-US" sz="2000" b="1" dirty="0" smtClean="0">
                <a:solidFill>
                  <a:schemeClr val="bg1"/>
                </a:solidFill>
                <a:latin typeface="+mn-ea"/>
                <a:ea typeface="+mn-ea"/>
              </a:rPr>
              <a:t>首先</a:t>
            </a:r>
            <a:r>
              <a:rPr lang="zh-CN" altLang="en-US" sz="2000" b="1" dirty="0" smtClean="0">
                <a:solidFill>
                  <a:schemeClr val="bg1"/>
                </a:solidFill>
                <a:latin typeface="+mn-ea"/>
                <a:ea typeface="+mn-ea"/>
              </a:rPr>
              <a:t>，跨区域网络同步教研，能有效地解决部分学校因研究条件差、骨干教师缺、班级少、同年级教师单一、独立开展校本教研活动较困难等矛盾。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latin typeface="+mn-ea"/>
                <a:ea typeface="+mn-ea"/>
              </a:rPr>
              <a:t>    其次</a:t>
            </a:r>
            <a:r>
              <a:rPr lang="zh-CN" altLang="en-US" sz="2000" b="1" dirty="0" smtClean="0">
                <a:solidFill>
                  <a:schemeClr val="bg1"/>
                </a:solidFill>
                <a:latin typeface="+mn-ea"/>
                <a:ea typeface="+mn-ea"/>
              </a:rPr>
              <a:t>，跨区域网络同步教研，为教师专业发展提供了丰富的交流平台，使各校教师在教研活动中，能够经常地进行专业切磋、协调、合作，探讨问题，互相学习，彼此支持，共享经验，共同成长。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latin typeface="+mn-ea"/>
                <a:ea typeface="+mn-ea"/>
              </a:rPr>
              <a:t>    第三</a:t>
            </a:r>
            <a:r>
              <a:rPr lang="zh-CN" altLang="en-US" sz="2000" b="1" dirty="0" smtClean="0">
                <a:solidFill>
                  <a:schemeClr val="bg1"/>
                </a:solidFill>
                <a:latin typeface="+mn-ea"/>
                <a:ea typeface="+mn-ea"/>
              </a:rPr>
              <a:t>，跨区域网络同步教研，能充分挖掘各校内部的教科研资源，形成在学校层面发现问题、研究问题、解决问题的工作机制，使每一所学校成为促进教师个人的实践与反思。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latin typeface="+mn-ea"/>
                <a:ea typeface="+mn-ea"/>
              </a:rPr>
              <a:t>    第四</a:t>
            </a:r>
            <a:r>
              <a:rPr lang="zh-CN" altLang="en-US" sz="2000" b="1" dirty="0" smtClean="0">
                <a:solidFill>
                  <a:schemeClr val="bg1"/>
                </a:solidFill>
                <a:latin typeface="+mn-ea"/>
                <a:ea typeface="+mn-ea"/>
              </a:rPr>
              <a:t>，跨区域网络同步教研，能发挥骨干示范学校的作用，将他们的探索经验辐射到每一所学校，以带动各校的校本教研水平迈上新的台阶。</a:t>
            </a:r>
            <a:endParaRPr lang="zh-CN" altLang="en-US" sz="20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42910" y="928670"/>
            <a:ext cx="792961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+mn-ea"/>
                <a:ea typeface="+mn-ea"/>
              </a:rPr>
              <a:t>研究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  <a:ea typeface="+mn-ea"/>
              </a:rPr>
              <a:t>目标：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+mn-ea"/>
                <a:ea typeface="+mn-ea"/>
              </a:rPr>
              <a:t>    通过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  <a:ea typeface="+mn-ea"/>
              </a:rPr>
              <a:t>本课题的研究和实验，提高广大教师的创新意识、科研能力和教学水平，建设起一支具有较新教育理念、较强创新意识和较高教育教学水平的中小学教师队伍，科学合理利用现有教学设备，提升我区教师信息化应用水平，进而全面提高我区的教育教学水平。</a:t>
            </a:r>
            <a:endParaRPr lang="zh-CN" altLang="en-US" sz="28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 algn="ctr">
          <a:noFill/>
          <a:miter lim="800000"/>
          <a:headEnd/>
          <a:tailEnd/>
        </a:ln>
        <a:effectLst>
          <a:outerShdw dist="28398" dir="3806097" algn="ctr" rotWithShape="0">
            <a:schemeClr val="bg1">
              <a:alpha val="50000"/>
            </a:schemeClr>
          </a:outerShdw>
        </a:effectLst>
      </a:spPr>
      <a:bodyPr>
        <a:spAutoFit/>
      </a:bodyPr>
      <a:lstStyle>
        <a:defPPr algn="ctr">
          <a:defRPr sz="2400" dirty="0">
            <a:solidFill>
              <a:schemeClr val="bg1"/>
            </a:solidFill>
            <a:latin typeface="Arial Black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pptkorea</Template>
  <TotalTime>1759</TotalTime>
  <Words>698</Words>
  <Application>Microsoft Office PowerPoint</Application>
  <PresentationFormat>全屏显示(4:3)</PresentationFormat>
  <Paragraphs>64</Paragraphs>
  <Slides>17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5</vt:i4>
      </vt:variant>
      <vt:variant>
        <vt:lpstr>幻灯片标题</vt:lpstr>
      </vt:variant>
      <vt:variant>
        <vt:i4>17</vt:i4>
      </vt:variant>
    </vt:vector>
  </HeadingPairs>
  <TitlesOfParts>
    <vt:vector size="22" baseType="lpstr">
      <vt:lpstr>디자인 사용자 지정</vt:lpstr>
      <vt:lpstr>1_디자인 사용자 지정</vt:lpstr>
      <vt:lpstr>2_디자인 사용자 지정</vt:lpstr>
      <vt:lpstr>3_디자인 사용자 지정</vt:lpstr>
      <vt:lpstr>5_디자인 사용자 지정</vt:lpstr>
      <vt:lpstr>跨区域网络同步教研模式的设计与应用研究 </vt:lpstr>
      <vt:lpstr>幻灯片 2</vt:lpstr>
      <vt:lpstr>幻灯片 3</vt:lpstr>
      <vt:lpstr>跨区域网络同步教研模式</vt:lpstr>
      <vt:lpstr>概念界定</vt:lpstr>
      <vt:lpstr>国内外研究现状</vt:lpstr>
      <vt:lpstr>选题的意义及研究价值</vt:lpstr>
      <vt:lpstr>幻灯片 8</vt:lpstr>
      <vt:lpstr>幻灯片 9</vt:lpstr>
      <vt:lpstr>幻灯片 10</vt:lpstr>
      <vt:lpstr>幻灯片 11</vt:lpstr>
      <vt:lpstr>研究思路</vt:lpstr>
      <vt:lpstr>研究方法</vt:lpstr>
      <vt:lpstr>幻灯片 14</vt:lpstr>
      <vt:lpstr>幻灯片 15</vt:lpstr>
      <vt:lpstr>幻灯片 16</vt:lpstr>
      <vt:lpstr>幻灯片 17</vt:lpstr>
    </vt:vector>
  </TitlesOfParts>
  <Company>mik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P.P.TEMPLATE  KOREA</dc:title>
  <dc:creator>sookhyun1004</dc:creator>
  <cp:lastModifiedBy>user</cp:lastModifiedBy>
  <cp:revision>259</cp:revision>
  <dcterms:created xsi:type="dcterms:W3CDTF">2009-01-21T04:29:03Z</dcterms:created>
  <dcterms:modified xsi:type="dcterms:W3CDTF">2017-06-14T06:13:01Z</dcterms:modified>
</cp:coreProperties>
</file>