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14" r:id="rId4"/>
    <p:sldId id="324" r:id="rId5"/>
    <p:sldId id="317" r:id="rId6"/>
    <p:sldId id="322" r:id="rId7"/>
    <p:sldId id="326" r:id="rId8"/>
    <p:sldId id="274" r:id="rId9"/>
    <p:sldId id="328" r:id="rId10"/>
    <p:sldId id="320" r:id="rId11"/>
    <p:sldId id="327" r:id="rId12"/>
    <p:sldId id="300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94660"/>
  </p:normalViewPr>
  <p:slideViewPr>
    <p:cSldViewPr>
      <p:cViewPr varScale="1">
        <p:scale>
          <a:sx n="67" d="100"/>
          <a:sy n="67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D01D-75E2-43DF-BE35-1E4CDB0CC559}" type="datetimeFigureOut">
              <a:rPr lang="zh-CN" altLang="en-US" smtClean="0"/>
              <a:pPr/>
              <a:t>2013-7-8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C3904-B397-4940-AF50-D64C6997B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42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3904-B397-4940-AF50-D64C6997BAB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3904-B397-4940-AF50-D64C6997BAB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9" descr="artplus_nature_naturalcity42_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8" descr="artplus_nature_naturalcity42_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1" descr="artplus_nature_naturalcity42_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2011.03.01</a:t>
            </a:r>
            <a:endParaRPr lang="en-US" altLang="zh-CN" dirty="0"/>
          </a:p>
        </p:txBody>
      </p:sp>
      <p:sp>
        <p:nvSpPr>
          <p:cNvPr id="12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2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CF5B6FB-4731-47C3-BE2A-81DB2607DDD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6" name="Rectangle 5"/>
          <p:cNvSpPr txBox="1">
            <a:spLocks noChangeArrowheads="1"/>
          </p:cNvSpPr>
          <p:nvPr userDrawn="1"/>
        </p:nvSpPr>
        <p:spPr bwMode="auto">
          <a:xfrm>
            <a:off x="6629400" y="64770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www.MaZenTop.com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CBCC-B1FC-471B-89E3-C6DBD351E2F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42EC2-7728-4F67-8C34-E200F39122E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5D13-16A9-4231-B75B-A4270DB128C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477000" y="64770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www.MaZenTop.com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6002-2F33-4CCE-96DF-357908C051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57BD-6523-4000-9338-DE5CDFAF848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0A69-9377-4EFE-B0D7-448D52BDB0E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E3198-4068-4B31-9093-B454F951FD4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AE99-CCE4-436D-B7C7-7A8D4C34772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8C29-7F3F-4155-A019-64F23D20A9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D67E-4FE9-4382-A2B7-A302255F9A2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4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6CA362C-66F1-4C36-BECA-6C73BC0D8B5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ingpurchase.com/" TargetMode="External"/><Relationship Id="rId4" Type="http://schemas.openxmlformats.org/officeDocument/2006/relationships/hyperlink" Target="http://www.reverobemarie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4290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zh-CN" sz="4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楷体_GB2312" pitchFamily="49" charset="-122"/>
                <a:ea typeface="楷体_GB2312" pitchFamily="49" charset="-122"/>
              </a:rPr>
              <a:t>Zen Cart</a:t>
            </a:r>
            <a:r>
              <a:rPr lang="zh-CN" altLang="en-US" sz="4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建站</a:t>
            </a:r>
            <a:endParaRPr lang="en-US" altLang="zh-CN" sz="4800" i="0" dirty="0" smtClean="0">
              <a:solidFill>
                <a:schemeClr val="accent4">
                  <a:lumMod val="75000"/>
                  <a:lumOff val="2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6400800" cy="381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Shenzhen Mazentop Network Technology Co.,Ltd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2011.03.01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3"/>
          </a:xfrm>
        </p:spPr>
        <p:txBody>
          <a:bodyPr/>
          <a:lstStyle/>
          <a:p>
            <a:pPr algn="l"/>
            <a:r>
              <a:rPr lang="en-US" altLang="zh-CN" sz="3200" b="0" i="0" dirty="0" err="1" smtClean="0">
                <a:latin typeface="华文中宋" pitchFamily="2" charset="-122"/>
                <a:ea typeface="华文中宋" pitchFamily="2" charset="-122"/>
              </a:rPr>
              <a:t>Mazentop</a:t>
            </a:r>
            <a:r>
              <a:rPr lang="zh-CN" altLang="en-US" sz="3200" b="0" i="0" dirty="0" smtClean="0">
                <a:latin typeface="华文中宋" pitchFamily="2" charset="-122"/>
                <a:ea typeface="华文中宋" pitchFamily="2" charset="-122"/>
              </a:rPr>
              <a:t>为你提供定期培训</a:t>
            </a:r>
            <a:endParaRPr lang="zh-CN" altLang="en-US" sz="3200" b="0" i="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181600"/>
          </a:xfrm>
        </p:spPr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124200" y="5105400"/>
            <a:ext cx="3048000" cy="6096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kumimoji="1" lang="zh-CN" altLang="zh-CN" sz="1200" b="1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flipV="1">
            <a:off x="1905000" y="2971800"/>
            <a:ext cx="5486400" cy="2133600"/>
          </a:xfrm>
          <a:custGeom>
            <a:avLst/>
            <a:gdLst>
              <a:gd name="T0" fmla="*/ 817740279 w 21600"/>
              <a:gd name="T1" fmla="*/ 0 h 21600"/>
              <a:gd name="T2" fmla="*/ 204435070 w 21600"/>
              <a:gd name="T3" fmla="*/ 90860023 h 21600"/>
              <a:gd name="T4" fmla="*/ 817740279 w 21600"/>
              <a:gd name="T5" fmla="*/ 45430012 h 21600"/>
              <a:gd name="T6" fmla="*/ 1431045007 w 21600"/>
              <a:gd name="T7" fmla="*/ 908600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kumimoji="1" lang="zh-CN" altLang="zh-CN" sz="1200" b="1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295400" y="3581400"/>
            <a:ext cx="2667000" cy="381000"/>
          </a:xfrm>
          <a:custGeom>
            <a:avLst/>
            <a:gdLst>
              <a:gd name="T0" fmla="*/ 338161844 w 21600"/>
              <a:gd name="T1" fmla="*/ 2150533 h 21600"/>
              <a:gd name="T2" fmla="*/ 193235311 w 21600"/>
              <a:gd name="T3" fmla="*/ 4301067 h 21600"/>
              <a:gd name="T4" fmla="*/ 48308794 w 21600"/>
              <a:gd name="T5" fmla="*/ 2150533 h 21600"/>
              <a:gd name="T6" fmla="*/ 19323531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kumimoji="1" lang="zh-CN" altLang="zh-CN" sz="1200" b="1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600200" y="1676400"/>
            <a:ext cx="1828800" cy="1828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2000" dirty="0" smtClean="0">
                <a:latin typeface="华文中宋" pitchFamily="2" charset="-122"/>
                <a:ea typeface="华文中宋" pitchFamily="2" charset="-122"/>
              </a:rPr>
              <a:t>线上培训</a:t>
            </a:r>
            <a:endParaRPr kumimoji="1" lang="zh-CN" altLang="zh-CN" sz="20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334000" y="3581400"/>
            <a:ext cx="2667000" cy="381000"/>
          </a:xfrm>
          <a:custGeom>
            <a:avLst/>
            <a:gdLst>
              <a:gd name="T0" fmla="*/ 338161844 w 21600"/>
              <a:gd name="T1" fmla="*/ 2150533 h 21600"/>
              <a:gd name="T2" fmla="*/ 193235311 w 21600"/>
              <a:gd name="T3" fmla="*/ 4301067 h 21600"/>
              <a:gd name="T4" fmla="*/ 48308794 w 21600"/>
              <a:gd name="T5" fmla="*/ 2150533 h 21600"/>
              <a:gd name="T6" fmla="*/ 19323531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kumimoji="1" lang="zh-CN" altLang="zh-CN" sz="1200" b="1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791200" y="1676400"/>
            <a:ext cx="1828800" cy="1828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2000" dirty="0" smtClean="0">
                <a:latin typeface="华文中宋" pitchFamily="2" charset="-122"/>
                <a:ea typeface="华文中宋" pitchFamily="2" charset="-122"/>
              </a:rPr>
              <a:t>现场培训</a:t>
            </a:r>
            <a:endParaRPr kumimoji="1" lang="zh-CN" altLang="zh-CN" sz="20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2400"/>
            <a:ext cx="7239000" cy="533400"/>
          </a:xfrm>
        </p:spPr>
        <p:txBody>
          <a:bodyPr/>
          <a:lstStyle/>
          <a:p>
            <a:pPr algn="l"/>
            <a:r>
              <a:rPr lang="zh-CN" altLang="en-US" sz="3200" b="0" i="0" dirty="0" smtClean="0">
                <a:latin typeface="华文中宋" pitchFamily="2" charset="-122"/>
                <a:ea typeface="华文中宋" pitchFamily="2" charset="-122"/>
              </a:rPr>
              <a:t>定期培训</a:t>
            </a:r>
            <a:endParaRPr lang="zh-CN" altLang="en-US" sz="3200" b="0" i="0" dirty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2000" y="914400"/>
          <a:ext cx="7772405" cy="2895600"/>
        </p:xfrm>
        <a:graphic>
          <a:graphicData uri="http://schemas.openxmlformats.org/drawingml/2006/table">
            <a:tbl>
              <a:tblPr/>
              <a:tblGrid>
                <a:gridCol w="668698"/>
                <a:gridCol w="591168"/>
                <a:gridCol w="591168"/>
                <a:gridCol w="591168"/>
                <a:gridCol w="591168"/>
                <a:gridCol w="591168"/>
                <a:gridCol w="591168"/>
                <a:gridCol w="591168"/>
                <a:gridCol w="591168"/>
                <a:gridCol w="591168"/>
                <a:gridCol w="591168"/>
                <a:gridCol w="600859"/>
                <a:gridCol w="591168"/>
              </a:tblGrid>
              <a:tr h="737061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953735"/>
                          </a:solidFill>
                          <a:latin typeface="黑体"/>
                        </a:rPr>
                        <a:t>美赞拓</a:t>
                      </a:r>
                      <a:r>
                        <a:rPr lang="en-US" altLang="zh-CN" sz="1800" b="1" i="0" u="none" strike="noStrike" dirty="0">
                          <a:solidFill>
                            <a:srgbClr val="953735"/>
                          </a:solidFill>
                          <a:latin typeface="黑体"/>
                        </a:rPr>
                        <a:t>2011</a:t>
                      </a:r>
                      <a:r>
                        <a:rPr lang="zh-CN" altLang="en-US" sz="1800" b="1" i="0" u="none" strike="noStrike" dirty="0">
                          <a:solidFill>
                            <a:srgbClr val="953735"/>
                          </a:solidFill>
                          <a:latin typeface="黑体"/>
                        </a:rPr>
                        <a:t>年客户培训计划表</a:t>
                      </a:r>
                    </a:p>
                  </a:txBody>
                  <a:tcPr marL="7557" marR="7557" marT="7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64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培训方式</a:t>
                      </a:r>
                    </a:p>
                  </a:txBody>
                  <a:tcPr marL="7557" marR="7557" marT="7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培训主题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1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黑体"/>
                        </a:rPr>
                        <a:t>zencart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后台使用培训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LT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版本后台使用培训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SEO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黑体"/>
                        </a:rPr>
                        <a:t>知识培训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13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线上会议</a:t>
                      </a:r>
                    </a:p>
                  </a:txBody>
                  <a:tcPr marL="7557" marR="7557" marT="7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13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21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29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latin typeface="黑体"/>
                        </a:rPr>
                        <a:t>现场会议</a:t>
                      </a:r>
                    </a:p>
                  </a:txBody>
                  <a:tcPr marL="7557" marR="7557" marT="7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18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19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0" y="4267200"/>
            <a:ext cx="9144000" cy="1304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2011</a:t>
            </a:r>
            <a:r>
              <a:rPr lang="zh-CN" altLang="en-US" sz="1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年客户培训方案为每个月安排一场线上培训，每个季度安排一场现场培训；</a:t>
            </a:r>
            <a:endParaRPr lang="en-US" altLang="zh-CN" sz="14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注：针对</a:t>
            </a:r>
            <a:r>
              <a:rPr lang="en-US" altLang="zh-CN" sz="1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2011</a:t>
            </a:r>
            <a:r>
              <a:rPr lang="zh-CN" altLang="en-US" sz="1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年客户培训计划表目前安排如上，具体时间可能会根据实际情况做相应的调整并做提前的通知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i="0" dirty="0" smtClean="0">
                <a:latin typeface="宋体" pitchFamily="2" charset="-122"/>
                <a:ea typeface="宋体" pitchFamily="2" charset="-122"/>
              </a:rPr>
              <a:t>携手 互惠 共赢</a:t>
            </a:r>
          </a:p>
        </p:txBody>
      </p:sp>
      <p:pic>
        <p:nvPicPr>
          <p:cNvPr id="5" name="Picture 8" descr="{E4876C55-001C-498A-8011-84A1231D57D6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4722813" cy="4240213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981200" y="1524000"/>
            <a:ext cx="2006613" cy="1473471"/>
            <a:chOff x="1981200" y="1524000"/>
            <a:chExt cx="2006613" cy="1473471"/>
          </a:xfrm>
        </p:grpSpPr>
        <p:pic>
          <p:nvPicPr>
            <p:cNvPr id="4" name="图片 3" descr="20070819223125376 拷贝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1524000"/>
              <a:ext cx="2006613" cy="14734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09800" y="18288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华文中宋" pitchFamily="2" charset="-122"/>
                  <a:ea typeface="华文中宋" pitchFamily="2" charset="-122"/>
                </a:rPr>
                <a:t>我们的宗旨？</a:t>
              </a:r>
              <a:endParaRPr lang="zh-CN" altLang="en-US" sz="2000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15000" y="1447800"/>
            <a:ext cx="2006613" cy="1473471"/>
            <a:chOff x="1981200" y="1524000"/>
            <a:chExt cx="2006613" cy="1473471"/>
          </a:xfrm>
        </p:grpSpPr>
        <p:pic>
          <p:nvPicPr>
            <p:cNvPr id="9" name="图片 8" descr="20070819223125376 拷贝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1524000"/>
              <a:ext cx="2006613" cy="14734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0" y="1676400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华文中宋" pitchFamily="2" charset="-122"/>
                  <a:ea typeface="华文中宋" pitchFamily="2" charset="-122"/>
                </a:rPr>
                <a:t>Zen Cart logo</a:t>
              </a:r>
              <a:r>
                <a:rPr lang="zh-CN" altLang="en-US" sz="2000" dirty="0" smtClean="0">
                  <a:latin typeface="华文中宋" pitchFamily="2" charset="-122"/>
                  <a:ea typeface="华文中宋" pitchFamily="2" charset="-122"/>
                </a:rPr>
                <a:t>含义？</a:t>
              </a:r>
              <a:endParaRPr lang="zh-CN" altLang="en-US" sz="2000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www.mazentop.com</a:t>
            </a:r>
          </a:p>
        </p:txBody>
      </p:sp>
      <p:sp>
        <p:nvSpPr>
          <p:cNvPr id="44034" name="WordArt 2"/>
          <p:cNvSpPr>
            <a:spLocks noChangeArrowheads="1" noChangeShapeType="1" noTextEdit="1"/>
          </p:cNvSpPr>
          <p:nvPr/>
        </p:nvSpPr>
        <p:spPr bwMode="gray">
          <a:xfrm>
            <a:off x="457200" y="342900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cs typeface="Arial"/>
              </a:rPr>
              <a:t>Thank You 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楷体_GB2312" pitchFamily="49" charset="-122"/>
              <a:ea typeface="楷体_GB2312" pitchFamily="49" charset="-122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5638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Shenzhen Mazentop Network Technology Co.,Ltd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2"/>
          <p:cNvSpPr>
            <a:spLocks noChangeShapeType="1"/>
          </p:cNvSpPr>
          <p:nvPr/>
        </p:nvSpPr>
        <p:spPr bwMode="auto">
          <a:xfrm flipV="1">
            <a:off x="2368550" y="16002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2" name="Line 3"/>
          <p:cNvSpPr>
            <a:spLocks noChangeShapeType="1"/>
          </p:cNvSpPr>
          <p:nvPr/>
        </p:nvSpPr>
        <p:spPr bwMode="auto">
          <a:xfrm>
            <a:off x="2292350" y="42672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2749550" y="1600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2749550" y="45720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2673350" y="2362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2749550" y="3124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V="1">
            <a:off x="2673350" y="38100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304800" y="17478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+mn-ea"/>
              </a:endParaRPr>
            </a:p>
          </p:txBody>
        </p:sp>
        <p:sp>
          <p:nvSpPr>
            <p:cNvPr id="15387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388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5389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5390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5391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15392" name="Picture 19" descr="mar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3716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Arial" charset="0"/>
              <a:ea typeface="+mn-ea"/>
            </a:endParaRPr>
          </a:p>
        </p:txBody>
      </p:sp>
      <p:sp>
        <p:nvSpPr>
          <p:cNvPr id="15370" name="Rectangle 21"/>
          <p:cNvSpPr>
            <a:spLocks noChangeArrowheads="1"/>
          </p:cNvSpPr>
          <p:nvPr/>
        </p:nvSpPr>
        <p:spPr bwMode="auto">
          <a:xfrm>
            <a:off x="4267200" y="1447800"/>
            <a:ext cx="2005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000000"/>
                </a:solidFill>
              </a:rPr>
              <a:t>Zen Cart</a:t>
            </a:r>
            <a:r>
              <a:rPr lang="zh-CN" altLang="en-US" dirty="0" smtClean="0">
                <a:solidFill>
                  <a:srgbClr val="000000"/>
                </a:solidFill>
              </a:rPr>
              <a:t>是什么？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21209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4267200" y="2133600"/>
            <a:ext cx="2236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000000"/>
                </a:solidFill>
              </a:rPr>
              <a:t>Zen Cart</a:t>
            </a:r>
            <a:r>
              <a:rPr lang="zh-CN" altLang="en-US" dirty="0" smtClean="0">
                <a:solidFill>
                  <a:srgbClr val="000000"/>
                </a:solidFill>
              </a:rPr>
              <a:t>优势何在？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28638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4890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2542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0099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52800" y="35956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15378" name="Rectangle 30"/>
          <p:cNvSpPr>
            <a:spLocks noChangeArrowheads="1"/>
          </p:cNvSpPr>
          <p:nvPr/>
        </p:nvSpPr>
        <p:spPr bwMode="auto">
          <a:xfrm>
            <a:off x="4267200" y="2895600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000000"/>
                </a:solidFill>
              </a:rPr>
              <a:t>如何建站？建站流程？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3733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52800" y="43846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15381" name="Rectangle 33"/>
          <p:cNvSpPr>
            <a:spLocks noChangeArrowheads="1"/>
          </p:cNvSpPr>
          <p:nvPr/>
        </p:nvSpPr>
        <p:spPr bwMode="auto">
          <a:xfrm>
            <a:off x="4267200" y="4419600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000000"/>
                </a:solidFill>
              </a:rPr>
              <a:t>携手、互惠、共赢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5180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4267200" y="36576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000000"/>
                </a:solidFill>
              </a:rPr>
              <a:t>为何选择美赞拓？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5963"/>
          </a:xfrm>
        </p:spPr>
        <p:txBody>
          <a:bodyPr/>
          <a:lstStyle/>
          <a:p>
            <a:pPr algn="l"/>
            <a:r>
              <a:rPr lang="en-US" altLang="zh-CN" sz="3200" b="0" i="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Zen Cart</a:t>
            </a:r>
            <a:r>
              <a:rPr lang="zh-CN" altLang="en-US" sz="3200" b="0" i="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购物车系统介绍</a:t>
            </a:r>
            <a:endParaRPr lang="zh-CN" altLang="en-US" sz="3200" b="0" i="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838200"/>
            <a:ext cx="8153400" cy="1676400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/>
              <a:t>            </a:t>
            </a:r>
          </a:p>
          <a:p>
            <a:pPr>
              <a:buNone/>
            </a:pPr>
            <a:r>
              <a:rPr lang="en-US" altLang="zh-CN" sz="2000" dirty="0" smtClean="0"/>
              <a:t>            Zen Cart</a:t>
            </a:r>
            <a:r>
              <a:rPr lang="zh-CN" altLang="en-US" sz="2000" dirty="0" smtClean="0"/>
              <a:t>是目前的主流网店系统，是一个免费、界面友好，开放式源码的购物车软件。用于建立自己的网上商店，为网上销售商而设计。采用流行的</a:t>
            </a:r>
            <a:r>
              <a:rPr lang="en-US" altLang="zh-CN" sz="2000" dirty="0" smtClean="0"/>
              <a:t>PHP</a:t>
            </a:r>
            <a:r>
              <a:rPr lang="zh-CN" altLang="en-US" sz="2000" dirty="0" smtClean="0"/>
              <a:t>和</a:t>
            </a:r>
            <a:r>
              <a:rPr lang="en-US" altLang="zh-CN" sz="2000" dirty="0" err="1" smtClean="0"/>
              <a:t>MySQL</a:t>
            </a:r>
            <a:r>
              <a:rPr lang="zh-CN" altLang="en-US" sz="2000" dirty="0" smtClean="0"/>
              <a:t>技术搭建的系统。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zh-CN" altLang="en-US" sz="2000" dirty="0"/>
          </a:p>
        </p:txBody>
      </p:sp>
      <p:grpSp>
        <p:nvGrpSpPr>
          <p:cNvPr id="10" name="Group 344"/>
          <p:cNvGrpSpPr>
            <a:grpSpLocks/>
          </p:cNvGrpSpPr>
          <p:nvPr/>
        </p:nvGrpSpPr>
        <p:grpSpPr bwMode="auto">
          <a:xfrm>
            <a:off x="0" y="3429000"/>
            <a:ext cx="3352800" cy="2731296"/>
            <a:chOff x="3191" y="928"/>
            <a:chExt cx="618" cy="552"/>
          </a:xfrm>
        </p:grpSpPr>
        <p:sp>
          <p:nvSpPr>
            <p:cNvPr id="11" name="Freeform 345"/>
            <p:cNvSpPr>
              <a:spLocks/>
            </p:cNvSpPr>
            <p:nvPr/>
          </p:nvSpPr>
          <p:spPr bwMode="auto">
            <a:xfrm>
              <a:off x="3376" y="1122"/>
              <a:ext cx="216" cy="105"/>
            </a:xfrm>
            <a:custGeom>
              <a:avLst/>
              <a:gdLst>
                <a:gd name="T0" fmla="*/ 5 w 863"/>
                <a:gd name="T1" fmla="*/ 0 h 525"/>
                <a:gd name="T2" fmla="*/ 0 w 863"/>
                <a:gd name="T3" fmla="*/ 30 h 525"/>
                <a:gd name="T4" fmla="*/ 12 w 863"/>
                <a:gd name="T5" fmla="*/ 62 h 525"/>
                <a:gd name="T6" fmla="*/ 211 w 863"/>
                <a:gd name="T7" fmla="*/ 105 h 525"/>
                <a:gd name="T8" fmla="*/ 216 w 863"/>
                <a:gd name="T9" fmla="*/ 82 h 525"/>
                <a:gd name="T10" fmla="*/ 141 w 863"/>
                <a:gd name="T11" fmla="*/ 47 h 525"/>
                <a:gd name="T12" fmla="*/ 41 w 863"/>
                <a:gd name="T13" fmla="*/ 56 h 525"/>
                <a:gd name="T14" fmla="*/ 36 w 863"/>
                <a:gd name="T15" fmla="*/ 49 h 525"/>
                <a:gd name="T16" fmla="*/ 45 w 863"/>
                <a:gd name="T17" fmla="*/ 40 h 525"/>
                <a:gd name="T18" fmla="*/ 26 w 863"/>
                <a:gd name="T19" fmla="*/ 33 h 525"/>
                <a:gd name="T20" fmla="*/ 16 w 863"/>
                <a:gd name="T21" fmla="*/ 12 h 525"/>
                <a:gd name="T22" fmla="*/ 5 w 863"/>
                <a:gd name="T23" fmla="*/ 0 h 525"/>
                <a:gd name="T24" fmla="*/ 5 w 863"/>
                <a:gd name="T25" fmla="*/ 0 h 5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525"/>
                <a:gd name="T41" fmla="*/ 863 w 863"/>
                <a:gd name="T42" fmla="*/ 525 h 5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525">
                  <a:moveTo>
                    <a:pt x="21" y="0"/>
                  </a:moveTo>
                  <a:lnTo>
                    <a:pt x="0" y="150"/>
                  </a:lnTo>
                  <a:lnTo>
                    <a:pt x="49" y="309"/>
                  </a:lnTo>
                  <a:lnTo>
                    <a:pt x="842" y="525"/>
                  </a:lnTo>
                  <a:lnTo>
                    <a:pt x="863" y="410"/>
                  </a:lnTo>
                  <a:lnTo>
                    <a:pt x="562" y="237"/>
                  </a:lnTo>
                  <a:lnTo>
                    <a:pt x="165" y="281"/>
                  </a:lnTo>
                  <a:lnTo>
                    <a:pt x="144" y="244"/>
                  </a:lnTo>
                  <a:lnTo>
                    <a:pt x="178" y="202"/>
                  </a:lnTo>
                  <a:lnTo>
                    <a:pt x="104" y="165"/>
                  </a:lnTo>
                  <a:lnTo>
                    <a:pt x="62" y="5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2" name="Freeform 346"/>
            <p:cNvSpPr>
              <a:spLocks/>
            </p:cNvSpPr>
            <p:nvPr/>
          </p:nvSpPr>
          <p:spPr bwMode="auto">
            <a:xfrm>
              <a:off x="3392" y="1176"/>
              <a:ext cx="123" cy="127"/>
            </a:xfrm>
            <a:custGeom>
              <a:avLst/>
              <a:gdLst>
                <a:gd name="T0" fmla="*/ 0 w 493"/>
                <a:gd name="T1" fmla="*/ 7 h 632"/>
                <a:gd name="T2" fmla="*/ 14 w 493"/>
                <a:gd name="T3" fmla="*/ 127 h 632"/>
                <a:gd name="T4" fmla="*/ 123 w 493"/>
                <a:gd name="T5" fmla="*/ 117 h 632"/>
                <a:gd name="T6" fmla="*/ 29 w 493"/>
                <a:gd name="T7" fmla="*/ 0 h 632"/>
                <a:gd name="T8" fmla="*/ 14 w 493"/>
                <a:gd name="T9" fmla="*/ 10 h 632"/>
                <a:gd name="T10" fmla="*/ 0 w 493"/>
                <a:gd name="T11" fmla="*/ 7 h 632"/>
                <a:gd name="T12" fmla="*/ 0 w 493"/>
                <a:gd name="T13" fmla="*/ 7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3"/>
                <a:gd name="T22" fmla="*/ 0 h 632"/>
                <a:gd name="T23" fmla="*/ 493 w 493"/>
                <a:gd name="T24" fmla="*/ 632 h 6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3" h="632">
                  <a:moveTo>
                    <a:pt x="0" y="35"/>
                  </a:moveTo>
                  <a:lnTo>
                    <a:pt x="55" y="632"/>
                  </a:lnTo>
                  <a:lnTo>
                    <a:pt x="493" y="582"/>
                  </a:lnTo>
                  <a:lnTo>
                    <a:pt x="116" y="0"/>
                  </a:lnTo>
                  <a:lnTo>
                    <a:pt x="55" y="5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F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3" name="Freeform 347"/>
            <p:cNvSpPr>
              <a:spLocks/>
            </p:cNvSpPr>
            <p:nvPr/>
          </p:nvSpPr>
          <p:spPr bwMode="auto">
            <a:xfrm>
              <a:off x="3428" y="932"/>
              <a:ext cx="352" cy="354"/>
            </a:xfrm>
            <a:custGeom>
              <a:avLst/>
              <a:gdLst>
                <a:gd name="T0" fmla="*/ 282 w 1410"/>
                <a:gd name="T1" fmla="*/ 13 h 1769"/>
                <a:gd name="T2" fmla="*/ 200 w 1410"/>
                <a:gd name="T3" fmla="*/ 81 h 1769"/>
                <a:gd name="T4" fmla="*/ 147 w 1410"/>
                <a:gd name="T5" fmla="*/ 141 h 1769"/>
                <a:gd name="T6" fmla="*/ 123 w 1410"/>
                <a:gd name="T7" fmla="*/ 132 h 1769"/>
                <a:gd name="T8" fmla="*/ 102 w 1410"/>
                <a:gd name="T9" fmla="*/ 145 h 1769"/>
                <a:gd name="T10" fmla="*/ 91 w 1410"/>
                <a:gd name="T11" fmla="*/ 161 h 1769"/>
                <a:gd name="T12" fmla="*/ 65 w 1410"/>
                <a:gd name="T13" fmla="*/ 157 h 1769"/>
                <a:gd name="T14" fmla="*/ 34 w 1410"/>
                <a:gd name="T15" fmla="*/ 167 h 1769"/>
                <a:gd name="T16" fmla="*/ 5 w 1410"/>
                <a:gd name="T17" fmla="*/ 194 h 1769"/>
                <a:gd name="T18" fmla="*/ 3 w 1410"/>
                <a:gd name="T19" fmla="*/ 219 h 1769"/>
                <a:gd name="T20" fmla="*/ 0 w 1410"/>
                <a:gd name="T21" fmla="*/ 266 h 1769"/>
                <a:gd name="T22" fmla="*/ 29 w 1410"/>
                <a:gd name="T23" fmla="*/ 265 h 1769"/>
                <a:gd name="T24" fmla="*/ 66 w 1410"/>
                <a:gd name="T25" fmla="*/ 252 h 1769"/>
                <a:gd name="T26" fmla="*/ 91 w 1410"/>
                <a:gd name="T27" fmla="*/ 237 h 1769"/>
                <a:gd name="T28" fmla="*/ 101 w 1410"/>
                <a:gd name="T29" fmla="*/ 243 h 1769"/>
                <a:gd name="T30" fmla="*/ 84 w 1410"/>
                <a:gd name="T31" fmla="*/ 255 h 1769"/>
                <a:gd name="T32" fmla="*/ 80 w 1410"/>
                <a:gd name="T33" fmla="*/ 273 h 1769"/>
                <a:gd name="T34" fmla="*/ 51 w 1410"/>
                <a:gd name="T35" fmla="*/ 302 h 1769"/>
                <a:gd name="T36" fmla="*/ 27 w 1410"/>
                <a:gd name="T37" fmla="*/ 321 h 1769"/>
                <a:gd name="T38" fmla="*/ 48 w 1410"/>
                <a:gd name="T39" fmla="*/ 341 h 1769"/>
                <a:gd name="T40" fmla="*/ 75 w 1410"/>
                <a:gd name="T41" fmla="*/ 354 h 1769"/>
                <a:gd name="T42" fmla="*/ 104 w 1410"/>
                <a:gd name="T43" fmla="*/ 345 h 1769"/>
                <a:gd name="T44" fmla="*/ 130 w 1410"/>
                <a:gd name="T45" fmla="*/ 328 h 1769"/>
                <a:gd name="T46" fmla="*/ 159 w 1410"/>
                <a:gd name="T47" fmla="*/ 302 h 1769"/>
                <a:gd name="T48" fmla="*/ 166 w 1410"/>
                <a:gd name="T49" fmla="*/ 294 h 1769"/>
                <a:gd name="T50" fmla="*/ 145 w 1410"/>
                <a:gd name="T51" fmla="*/ 289 h 1769"/>
                <a:gd name="T52" fmla="*/ 143 w 1410"/>
                <a:gd name="T53" fmla="*/ 281 h 1769"/>
                <a:gd name="T54" fmla="*/ 150 w 1410"/>
                <a:gd name="T55" fmla="*/ 272 h 1769"/>
                <a:gd name="T56" fmla="*/ 162 w 1410"/>
                <a:gd name="T57" fmla="*/ 272 h 1769"/>
                <a:gd name="T58" fmla="*/ 162 w 1410"/>
                <a:gd name="T59" fmla="*/ 259 h 1769"/>
                <a:gd name="T60" fmla="*/ 166 w 1410"/>
                <a:gd name="T61" fmla="*/ 243 h 1769"/>
                <a:gd name="T62" fmla="*/ 179 w 1410"/>
                <a:gd name="T63" fmla="*/ 236 h 1769"/>
                <a:gd name="T64" fmla="*/ 174 w 1410"/>
                <a:gd name="T65" fmla="*/ 183 h 1769"/>
                <a:gd name="T66" fmla="*/ 210 w 1410"/>
                <a:gd name="T67" fmla="*/ 141 h 1769"/>
                <a:gd name="T68" fmla="*/ 232 w 1410"/>
                <a:gd name="T69" fmla="*/ 144 h 1769"/>
                <a:gd name="T70" fmla="*/ 242 w 1410"/>
                <a:gd name="T71" fmla="*/ 121 h 1769"/>
                <a:gd name="T72" fmla="*/ 263 w 1410"/>
                <a:gd name="T73" fmla="*/ 124 h 1769"/>
                <a:gd name="T74" fmla="*/ 275 w 1410"/>
                <a:gd name="T75" fmla="*/ 113 h 1769"/>
                <a:gd name="T76" fmla="*/ 279 w 1410"/>
                <a:gd name="T77" fmla="*/ 93 h 1769"/>
                <a:gd name="T78" fmla="*/ 294 w 1410"/>
                <a:gd name="T79" fmla="*/ 105 h 1769"/>
                <a:gd name="T80" fmla="*/ 323 w 1410"/>
                <a:gd name="T81" fmla="*/ 79 h 1769"/>
                <a:gd name="T82" fmla="*/ 352 w 1410"/>
                <a:gd name="T83" fmla="*/ 0 h 1769"/>
                <a:gd name="T84" fmla="*/ 282 w 1410"/>
                <a:gd name="T85" fmla="*/ 13 h 1769"/>
                <a:gd name="T86" fmla="*/ 282 w 1410"/>
                <a:gd name="T87" fmla="*/ 13 h 17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0"/>
                <a:gd name="T133" fmla="*/ 0 h 1769"/>
                <a:gd name="T134" fmla="*/ 1410 w 1410"/>
                <a:gd name="T135" fmla="*/ 1769 h 17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0" h="1769">
                  <a:moveTo>
                    <a:pt x="1128" y="65"/>
                  </a:moveTo>
                  <a:lnTo>
                    <a:pt x="801" y="403"/>
                  </a:lnTo>
                  <a:lnTo>
                    <a:pt x="588" y="704"/>
                  </a:lnTo>
                  <a:lnTo>
                    <a:pt x="493" y="661"/>
                  </a:lnTo>
                  <a:lnTo>
                    <a:pt x="410" y="726"/>
                  </a:lnTo>
                  <a:lnTo>
                    <a:pt x="363" y="805"/>
                  </a:lnTo>
                  <a:lnTo>
                    <a:pt x="260" y="783"/>
                  </a:lnTo>
                  <a:lnTo>
                    <a:pt x="137" y="833"/>
                  </a:lnTo>
                  <a:lnTo>
                    <a:pt x="21" y="970"/>
                  </a:lnTo>
                  <a:lnTo>
                    <a:pt x="14" y="1093"/>
                  </a:lnTo>
                  <a:lnTo>
                    <a:pt x="0" y="1330"/>
                  </a:lnTo>
                  <a:lnTo>
                    <a:pt x="116" y="1323"/>
                  </a:lnTo>
                  <a:lnTo>
                    <a:pt x="266" y="1258"/>
                  </a:lnTo>
                  <a:lnTo>
                    <a:pt x="363" y="1186"/>
                  </a:lnTo>
                  <a:lnTo>
                    <a:pt x="403" y="1215"/>
                  </a:lnTo>
                  <a:lnTo>
                    <a:pt x="335" y="1273"/>
                  </a:lnTo>
                  <a:lnTo>
                    <a:pt x="322" y="1365"/>
                  </a:lnTo>
                  <a:lnTo>
                    <a:pt x="206" y="1509"/>
                  </a:lnTo>
                  <a:lnTo>
                    <a:pt x="109" y="1603"/>
                  </a:lnTo>
                  <a:lnTo>
                    <a:pt x="192" y="1703"/>
                  </a:lnTo>
                  <a:lnTo>
                    <a:pt x="301" y="1769"/>
                  </a:lnTo>
                  <a:lnTo>
                    <a:pt x="417" y="1725"/>
                  </a:lnTo>
                  <a:lnTo>
                    <a:pt x="519" y="1640"/>
                  </a:lnTo>
                  <a:lnTo>
                    <a:pt x="636" y="1509"/>
                  </a:lnTo>
                  <a:lnTo>
                    <a:pt x="664" y="1467"/>
                  </a:lnTo>
                  <a:lnTo>
                    <a:pt x="581" y="1445"/>
                  </a:lnTo>
                  <a:lnTo>
                    <a:pt x="574" y="1402"/>
                  </a:lnTo>
                  <a:lnTo>
                    <a:pt x="602" y="1359"/>
                  </a:lnTo>
                  <a:lnTo>
                    <a:pt x="650" y="1359"/>
                  </a:lnTo>
                  <a:lnTo>
                    <a:pt x="650" y="1295"/>
                  </a:lnTo>
                  <a:lnTo>
                    <a:pt x="664" y="1215"/>
                  </a:lnTo>
                  <a:lnTo>
                    <a:pt x="718" y="1179"/>
                  </a:lnTo>
                  <a:lnTo>
                    <a:pt x="697" y="913"/>
                  </a:lnTo>
                  <a:lnTo>
                    <a:pt x="841" y="704"/>
                  </a:lnTo>
                  <a:lnTo>
                    <a:pt x="931" y="719"/>
                  </a:lnTo>
                  <a:lnTo>
                    <a:pt x="971" y="604"/>
                  </a:lnTo>
                  <a:lnTo>
                    <a:pt x="1053" y="619"/>
                  </a:lnTo>
                  <a:lnTo>
                    <a:pt x="1102" y="567"/>
                  </a:lnTo>
                  <a:lnTo>
                    <a:pt x="1116" y="467"/>
                  </a:lnTo>
                  <a:lnTo>
                    <a:pt x="1177" y="525"/>
                  </a:lnTo>
                  <a:lnTo>
                    <a:pt x="1293" y="395"/>
                  </a:lnTo>
                  <a:lnTo>
                    <a:pt x="1410" y="0"/>
                  </a:lnTo>
                  <a:lnTo>
                    <a:pt x="1128" y="65"/>
                  </a:lnTo>
                  <a:close/>
                </a:path>
              </a:pathLst>
            </a:custGeom>
            <a:solidFill>
              <a:srgbClr val="FFC2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4" name="Freeform 348"/>
            <p:cNvSpPr>
              <a:spLocks/>
            </p:cNvSpPr>
            <p:nvPr/>
          </p:nvSpPr>
          <p:spPr bwMode="auto">
            <a:xfrm>
              <a:off x="3555" y="955"/>
              <a:ext cx="206" cy="175"/>
            </a:xfrm>
            <a:custGeom>
              <a:avLst/>
              <a:gdLst>
                <a:gd name="T0" fmla="*/ 155 w 825"/>
                <a:gd name="T1" fmla="*/ 4 h 874"/>
                <a:gd name="T2" fmla="*/ 0 w 825"/>
                <a:gd name="T3" fmla="*/ 148 h 874"/>
                <a:gd name="T4" fmla="*/ 9 w 825"/>
                <a:gd name="T5" fmla="*/ 175 h 874"/>
                <a:gd name="T6" fmla="*/ 206 w 825"/>
                <a:gd name="T7" fmla="*/ 0 h 874"/>
                <a:gd name="T8" fmla="*/ 155 w 825"/>
                <a:gd name="T9" fmla="*/ 4 h 874"/>
                <a:gd name="T10" fmla="*/ 155 w 825"/>
                <a:gd name="T11" fmla="*/ 4 h 8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5"/>
                <a:gd name="T19" fmla="*/ 0 h 874"/>
                <a:gd name="T20" fmla="*/ 825 w 825"/>
                <a:gd name="T21" fmla="*/ 874 h 8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5" h="874">
                  <a:moveTo>
                    <a:pt x="622" y="20"/>
                  </a:moveTo>
                  <a:lnTo>
                    <a:pt x="0" y="738"/>
                  </a:lnTo>
                  <a:lnTo>
                    <a:pt x="36" y="874"/>
                  </a:lnTo>
                  <a:lnTo>
                    <a:pt x="825" y="0"/>
                  </a:lnTo>
                  <a:lnTo>
                    <a:pt x="622" y="20"/>
                  </a:lnTo>
                  <a:close/>
                </a:path>
              </a:pathLst>
            </a:custGeom>
            <a:solidFill>
              <a:srgbClr val="FFD6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5" name="Freeform 349"/>
            <p:cNvSpPr>
              <a:spLocks/>
            </p:cNvSpPr>
            <p:nvPr/>
          </p:nvSpPr>
          <p:spPr bwMode="auto">
            <a:xfrm>
              <a:off x="3226" y="1334"/>
              <a:ext cx="570" cy="141"/>
            </a:xfrm>
            <a:custGeom>
              <a:avLst/>
              <a:gdLst>
                <a:gd name="T0" fmla="*/ 26 w 2279"/>
                <a:gd name="T1" fmla="*/ 42 h 704"/>
                <a:gd name="T2" fmla="*/ 0 w 2279"/>
                <a:gd name="T3" fmla="*/ 50 h 704"/>
                <a:gd name="T4" fmla="*/ 35 w 2279"/>
                <a:gd name="T5" fmla="*/ 61 h 704"/>
                <a:gd name="T6" fmla="*/ 118 w 2279"/>
                <a:gd name="T7" fmla="*/ 78 h 704"/>
                <a:gd name="T8" fmla="*/ 168 w 2279"/>
                <a:gd name="T9" fmla="*/ 94 h 704"/>
                <a:gd name="T10" fmla="*/ 218 w 2279"/>
                <a:gd name="T11" fmla="*/ 118 h 704"/>
                <a:gd name="T12" fmla="*/ 250 w 2279"/>
                <a:gd name="T13" fmla="*/ 141 h 704"/>
                <a:gd name="T14" fmla="*/ 354 w 2279"/>
                <a:gd name="T15" fmla="*/ 111 h 704"/>
                <a:gd name="T16" fmla="*/ 435 w 2279"/>
                <a:gd name="T17" fmla="*/ 66 h 704"/>
                <a:gd name="T18" fmla="*/ 570 w 2279"/>
                <a:gd name="T19" fmla="*/ 7 h 704"/>
                <a:gd name="T20" fmla="*/ 544 w 2279"/>
                <a:gd name="T21" fmla="*/ 0 h 704"/>
                <a:gd name="T22" fmla="*/ 26 w 2279"/>
                <a:gd name="T23" fmla="*/ 42 h 704"/>
                <a:gd name="T24" fmla="*/ 26 w 2279"/>
                <a:gd name="T25" fmla="*/ 42 h 7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9"/>
                <a:gd name="T40" fmla="*/ 0 h 704"/>
                <a:gd name="T41" fmla="*/ 2279 w 2279"/>
                <a:gd name="T42" fmla="*/ 704 h 7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9" h="704">
                  <a:moveTo>
                    <a:pt x="104" y="209"/>
                  </a:moveTo>
                  <a:lnTo>
                    <a:pt x="0" y="252"/>
                  </a:lnTo>
                  <a:lnTo>
                    <a:pt x="138" y="303"/>
                  </a:lnTo>
                  <a:lnTo>
                    <a:pt x="472" y="388"/>
                  </a:lnTo>
                  <a:lnTo>
                    <a:pt x="671" y="467"/>
                  </a:lnTo>
                  <a:lnTo>
                    <a:pt x="870" y="590"/>
                  </a:lnTo>
                  <a:lnTo>
                    <a:pt x="1000" y="704"/>
                  </a:lnTo>
                  <a:lnTo>
                    <a:pt x="1417" y="554"/>
                  </a:lnTo>
                  <a:lnTo>
                    <a:pt x="1739" y="331"/>
                  </a:lnTo>
                  <a:lnTo>
                    <a:pt x="2279" y="36"/>
                  </a:lnTo>
                  <a:lnTo>
                    <a:pt x="2176" y="0"/>
                  </a:lnTo>
                  <a:lnTo>
                    <a:pt x="104" y="209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6" name="Freeform 350"/>
            <p:cNvSpPr>
              <a:spLocks/>
            </p:cNvSpPr>
            <p:nvPr/>
          </p:nvSpPr>
          <p:spPr bwMode="auto">
            <a:xfrm>
              <a:off x="3193" y="1288"/>
              <a:ext cx="606" cy="160"/>
            </a:xfrm>
            <a:custGeom>
              <a:avLst/>
              <a:gdLst>
                <a:gd name="T0" fmla="*/ 147 w 2422"/>
                <a:gd name="T1" fmla="*/ 30 h 799"/>
                <a:gd name="T2" fmla="*/ 0 w 2422"/>
                <a:gd name="T3" fmla="*/ 85 h 799"/>
                <a:gd name="T4" fmla="*/ 30 w 2422"/>
                <a:gd name="T5" fmla="*/ 85 h 799"/>
                <a:gd name="T6" fmla="*/ 123 w 2422"/>
                <a:gd name="T7" fmla="*/ 99 h 799"/>
                <a:gd name="T8" fmla="*/ 288 w 2422"/>
                <a:gd name="T9" fmla="*/ 160 h 799"/>
                <a:gd name="T10" fmla="*/ 380 w 2422"/>
                <a:gd name="T11" fmla="*/ 138 h 799"/>
                <a:gd name="T12" fmla="*/ 497 w 2422"/>
                <a:gd name="T13" fmla="*/ 82 h 799"/>
                <a:gd name="T14" fmla="*/ 606 w 2422"/>
                <a:gd name="T15" fmla="*/ 35 h 799"/>
                <a:gd name="T16" fmla="*/ 599 w 2422"/>
                <a:gd name="T17" fmla="*/ 25 h 799"/>
                <a:gd name="T18" fmla="*/ 555 w 2422"/>
                <a:gd name="T19" fmla="*/ 32 h 799"/>
                <a:gd name="T20" fmla="*/ 426 w 2422"/>
                <a:gd name="T21" fmla="*/ 14 h 799"/>
                <a:gd name="T22" fmla="*/ 294 w 2422"/>
                <a:gd name="T23" fmla="*/ 0 h 799"/>
                <a:gd name="T24" fmla="*/ 147 w 2422"/>
                <a:gd name="T25" fmla="*/ 30 h 799"/>
                <a:gd name="T26" fmla="*/ 147 w 2422"/>
                <a:gd name="T27" fmla="*/ 30 h 7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22"/>
                <a:gd name="T43" fmla="*/ 0 h 799"/>
                <a:gd name="T44" fmla="*/ 2422 w 2422"/>
                <a:gd name="T45" fmla="*/ 799 h 7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22" h="799">
                  <a:moveTo>
                    <a:pt x="589" y="151"/>
                  </a:moveTo>
                  <a:lnTo>
                    <a:pt x="0" y="424"/>
                  </a:lnTo>
                  <a:lnTo>
                    <a:pt x="118" y="424"/>
                  </a:lnTo>
                  <a:lnTo>
                    <a:pt x="493" y="496"/>
                  </a:lnTo>
                  <a:lnTo>
                    <a:pt x="1151" y="799"/>
                  </a:lnTo>
                  <a:lnTo>
                    <a:pt x="1519" y="690"/>
                  </a:lnTo>
                  <a:lnTo>
                    <a:pt x="1985" y="410"/>
                  </a:lnTo>
                  <a:lnTo>
                    <a:pt x="2422" y="173"/>
                  </a:lnTo>
                  <a:lnTo>
                    <a:pt x="2395" y="123"/>
                  </a:lnTo>
                  <a:lnTo>
                    <a:pt x="2217" y="158"/>
                  </a:lnTo>
                  <a:lnTo>
                    <a:pt x="1704" y="72"/>
                  </a:lnTo>
                  <a:lnTo>
                    <a:pt x="1177" y="0"/>
                  </a:lnTo>
                  <a:lnTo>
                    <a:pt x="589" y="151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7" name="Freeform 351"/>
            <p:cNvSpPr>
              <a:spLocks/>
            </p:cNvSpPr>
            <p:nvPr/>
          </p:nvSpPr>
          <p:spPr bwMode="auto">
            <a:xfrm>
              <a:off x="3353" y="1114"/>
              <a:ext cx="30" cy="45"/>
            </a:xfrm>
            <a:custGeom>
              <a:avLst/>
              <a:gdLst>
                <a:gd name="T0" fmla="*/ 30 w 123"/>
                <a:gd name="T1" fmla="*/ 7 h 223"/>
                <a:gd name="T2" fmla="*/ 17 w 123"/>
                <a:gd name="T3" fmla="*/ 0 h 223"/>
                <a:gd name="T4" fmla="*/ 3 w 123"/>
                <a:gd name="T5" fmla="*/ 4 h 223"/>
                <a:gd name="T6" fmla="*/ 0 w 123"/>
                <a:gd name="T7" fmla="*/ 22 h 223"/>
                <a:gd name="T8" fmla="*/ 7 w 123"/>
                <a:gd name="T9" fmla="*/ 27 h 223"/>
                <a:gd name="T10" fmla="*/ 27 w 123"/>
                <a:gd name="T11" fmla="*/ 45 h 223"/>
                <a:gd name="T12" fmla="*/ 30 w 123"/>
                <a:gd name="T13" fmla="*/ 7 h 223"/>
                <a:gd name="T14" fmla="*/ 30 w 123"/>
                <a:gd name="T15" fmla="*/ 7 h 2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223"/>
                <a:gd name="T26" fmla="*/ 123 w 123"/>
                <a:gd name="T27" fmla="*/ 223 h 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223">
                  <a:moveTo>
                    <a:pt x="123" y="36"/>
                  </a:moveTo>
                  <a:lnTo>
                    <a:pt x="69" y="0"/>
                  </a:lnTo>
                  <a:lnTo>
                    <a:pt x="14" y="22"/>
                  </a:lnTo>
                  <a:lnTo>
                    <a:pt x="0" y="108"/>
                  </a:lnTo>
                  <a:lnTo>
                    <a:pt x="28" y="136"/>
                  </a:lnTo>
                  <a:lnTo>
                    <a:pt x="109" y="223"/>
                  </a:lnTo>
                  <a:lnTo>
                    <a:pt x="123" y="36"/>
                  </a:lnTo>
                  <a:close/>
                </a:path>
              </a:pathLst>
            </a:custGeom>
            <a:solidFill>
              <a:srgbClr val="B28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8" name="Freeform 352"/>
            <p:cNvSpPr>
              <a:spLocks/>
            </p:cNvSpPr>
            <p:nvPr/>
          </p:nvSpPr>
          <p:spPr bwMode="auto">
            <a:xfrm>
              <a:off x="3385" y="1280"/>
              <a:ext cx="151" cy="90"/>
            </a:xfrm>
            <a:custGeom>
              <a:avLst/>
              <a:gdLst>
                <a:gd name="T0" fmla="*/ 19 w 602"/>
                <a:gd name="T1" fmla="*/ 13 h 453"/>
                <a:gd name="T2" fmla="*/ 43 w 602"/>
                <a:gd name="T3" fmla="*/ 16 h 453"/>
                <a:gd name="T4" fmla="*/ 67 w 602"/>
                <a:gd name="T5" fmla="*/ 10 h 453"/>
                <a:gd name="T6" fmla="*/ 88 w 602"/>
                <a:gd name="T7" fmla="*/ 6 h 453"/>
                <a:gd name="T8" fmla="*/ 106 w 602"/>
                <a:gd name="T9" fmla="*/ 0 h 453"/>
                <a:gd name="T10" fmla="*/ 120 w 602"/>
                <a:gd name="T11" fmla="*/ 1 h 453"/>
                <a:gd name="T12" fmla="*/ 151 w 602"/>
                <a:gd name="T13" fmla="*/ 57 h 453"/>
                <a:gd name="T14" fmla="*/ 98 w 602"/>
                <a:gd name="T15" fmla="*/ 84 h 453"/>
                <a:gd name="T16" fmla="*/ 22 w 602"/>
                <a:gd name="T17" fmla="*/ 90 h 453"/>
                <a:gd name="T18" fmla="*/ 0 w 602"/>
                <a:gd name="T19" fmla="*/ 90 h 453"/>
                <a:gd name="T20" fmla="*/ 19 w 602"/>
                <a:gd name="T21" fmla="*/ 13 h 453"/>
                <a:gd name="T22" fmla="*/ 19 w 602"/>
                <a:gd name="T23" fmla="*/ 13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453"/>
                <a:gd name="T38" fmla="*/ 602 w 602"/>
                <a:gd name="T39" fmla="*/ 453 h 4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453">
                  <a:moveTo>
                    <a:pt x="76" y="65"/>
                  </a:moveTo>
                  <a:lnTo>
                    <a:pt x="171" y="79"/>
                  </a:lnTo>
                  <a:lnTo>
                    <a:pt x="266" y="50"/>
                  </a:lnTo>
                  <a:lnTo>
                    <a:pt x="349" y="29"/>
                  </a:lnTo>
                  <a:lnTo>
                    <a:pt x="424" y="0"/>
                  </a:lnTo>
                  <a:lnTo>
                    <a:pt x="479" y="7"/>
                  </a:lnTo>
                  <a:lnTo>
                    <a:pt x="602" y="288"/>
                  </a:lnTo>
                  <a:lnTo>
                    <a:pt x="389" y="424"/>
                  </a:lnTo>
                  <a:lnTo>
                    <a:pt x="89" y="453"/>
                  </a:lnTo>
                  <a:lnTo>
                    <a:pt x="0" y="453"/>
                  </a:lnTo>
                  <a:lnTo>
                    <a:pt x="76" y="65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9" name="Freeform 353"/>
            <p:cNvSpPr>
              <a:spLocks/>
            </p:cNvSpPr>
            <p:nvPr/>
          </p:nvSpPr>
          <p:spPr bwMode="auto">
            <a:xfrm>
              <a:off x="3407" y="1180"/>
              <a:ext cx="65" cy="147"/>
            </a:xfrm>
            <a:custGeom>
              <a:avLst/>
              <a:gdLst>
                <a:gd name="T0" fmla="*/ 39 w 260"/>
                <a:gd name="T1" fmla="*/ 75 h 735"/>
                <a:gd name="T2" fmla="*/ 63 w 260"/>
                <a:gd name="T3" fmla="*/ 127 h 735"/>
                <a:gd name="T4" fmla="*/ 65 w 260"/>
                <a:gd name="T5" fmla="*/ 140 h 735"/>
                <a:gd name="T6" fmla="*/ 60 w 260"/>
                <a:gd name="T7" fmla="*/ 147 h 735"/>
                <a:gd name="T8" fmla="*/ 42 w 260"/>
                <a:gd name="T9" fmla="*/ 144 h 735"/>
                <a:gd name="T10" fmla="*/ 36 w 260"/>
                <a:gd name="T11" fmla="*/ 109 h 735"/>
                <a:gd name="T12" fmla="*/ 0 w 260"/>
                <a:gd name="T13" fmla="*/ 3 h 735"/>
                <a:gd name="T14" fmla="*/ 8 w 260"/>
                <a:gd name="T15" fmla="*/ 0 h 735"/>
                <a:gd name="T16" fmla="*/ 39 w 260"/>
                <a:gd name="T17" fmla="*/ 75 h 735"/>
                <a:gd name="T18" fmla="*/ 39 w 260"/>
                <a:gd name="T19" fmla="*/ 75 h 7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"/>
                <a:gd name="T31" fmla="*/ 0 h 735"/>
                <a:gd name="T32" fmla="*/ 260 w 260"/>
                <a:gd name="T33" fmla="*/ 735 h 7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" h="735">
                  <a:moveTo>
                    <a:pt x="158" y="375"/>
                  </a:moveTo>
                  <a:lnTo>
                    <a:pt x="253" y="634"/>
                  </a:lnTo>
                  <a:lnTo>
                    <a:pt x="260" y="698"/>
                  </a:lnTo>
                  <a:lnTo>
                    <a:pt x="239" y="735"/>
                  </a:lnTo>
                  <a:lnTo>
                    <a:pt x="170" y="720"/>
                  </a:lnTo>
                  <a:lnTo>
                    <a:pt x="144" y="547"/>
                  </a:lnTo>
                  <a:lnTo>
                    <a:pt x="0" y="15"/>
                  </a:lnTo>
                  <a:lnTo>
                    <a:pt x="34" y="0"/>
                  </a:lnTo>
                  <a:lnTo>
                    <a:pt x="158" y="375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0" name="Freeform 354"/>
            <p:cNvSpPr>
              <a:spLocks/>
            </p:cNvSpPr>
            <p:nvPr/>
          </p:nvSpPr>
          <p:spPr bwMode="auto">
            <a:xfrm>
              <a:off x="3320" y="1180"/>
              <a:ext cx="191" cy="183"/>
            </a:xfrm>
            <a:custGeom>
              <a:avLst/>
              <a:gdLst>
                <a:gd name="T0" fmla="*/ 68 w 766"/>
                <a:gd name="T1" fmla="*/ 0 h 914"/>
                <a:gd name="T2" fmla="*/ 50 w 766"/>
                <a:gd name="T3" fmla="*/ 17 h 914"/>
                <a:gd name="T4" fmla="*/ 34 w 766"/>
                <a:gd name="T5" fmla="*/ 39 h 914"/>
                <a:gd name="T6" fmla="*/ 22 w 766"/>
                <a:gd name="T7" fmla="*/ 69 h 914"/>
                <a:gd name="T8" fmla="*/ 20 w 766"/>
                <a:gd name="T9" fmla="*/ 114 h 914"/>
                <a:gd name="T10" fmla="*/ 15 w 766"/>
                <a:gd name="T11" fmla="*/ 150 h 914"/>
                <a:gd name="T12" fmla="*/ 0 w 766"/>
                <a:gd name="T13" fmla="*/ 172 h 914"/>
                <a:gd name="T14" fmla="*/ 25 w 766"/>
                <a:gd name="T15" fmla="*/ 183 h 914"/>
                <a:gd name="T16" fmla="*/ 82 w 766"/>
                <a:gd name="T17" fmla="*/ 183 h 914"/>
                <a:gd name="T18" fmla="*/ 89 w 766"/>
                <a:gd name="T19" fmla="*/ 92 h 914"/>
                <a:gd name="T20" fmla="*/ 114 w 766"/>
                <a:gd name="T21" fmla="*/ 84 h 914"/>
                <a:gd name="T22" fmla="*/ 152 w 766"/>
                <a:gd name="T23" fmla="*/ 59 h 914"/>
                <a:gd name="T24" fmla="*/ 183 w 766"/>
                <a:gd name="T25" fmla="*/ 39 h 914"/>
                <a:gd name="T26" fmla="*/ 191 w 766"/>
                <a:gd name="T27" fmla="*/ 10 h 914"/>
                <a:gd name="T28" fmla="*/ 184 w 766"/>
                <a:gd name="T29" fmla="*/ 0 h 914"/>
                <a:gd name="T30" fmla="*/ 135 w 766"/>
                <a:gd name="T31" fmla="*/ 17 h 914"/>
                <a:gd name="T32" fmla="*/ 79 w 766"/>
                <a:gd name="T33" fmla="*/ 16 h 914"/>
                <a:gd name="T34" fmla="*/ 79 w 766"/>
                <a:gd name="T35" fmla="*/ 7 h 914"/>
                <a:gd name="T36" fmla="*/ 68 w 766"/>
                <a:gd name="T37" fmla="*/ 0 h 914"/>
                <a:gd name="T38" fmla="*/ 68 w 766"/>
                <a:gd name="T39" fmla="*/ 0 h 9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6"/>
                <a:gd name="T61" fmla="*/ 0 h 914"/>
                <a:gd name="T62" fmla="*/ 766 w 766"/>
                <a:gd name="T63" fmla="*/ 914 h 9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6" h="914">
                  <a:moveTo>
                    <a:pt x="274" y="0"/>
                  </a:moveTo>
                  <a:lnTo>
                    <a:pt x="199" y="87"/>
                  </a:lnTo>
                  <a:lnTo>
                    <a:pt x="137" y="194"/>
                  </a:lnTo>
                  <a:lnTo>
                    <a:pt x="89" y="346"/>
                  </a:lnTo>
                  <a:lnTo>
                    <a:pt x="82" y="569"/>
                  </a:lnTo>
                  <a:lnTo>
                    <a:pt x="62" y="748"/>
                  </a:lnTo>
                  <a:lnTo>
                    <a:pt x="0" y="857"/>
                  </a:lnTo>
                  <a:lnTo>
                    <a:pt x="102" y="914"/>
                  </a:lnTo>
                  <a:lnTo>
                    <a:pt x="329" y="914"/>
                  </a:lnTo>
                  <a:lnTo>
                    <a:pt x="356" y="460"/>
                  </a:lnTo>
                  <a:lnTo>
                    <a:pt x="459" y="418"/>
                  </a:lnTo>
                  <a:lnTo>
                    <a:pt x="609" y="296"/>
                  </a:lnTo>
                  <a:lnTo>
                    <a:pt x="732" y="194"/>
                  </a:lnTo>
                  <a:lnTo>
                    <a:pt x="766" y="52"/>
                  </a:lnTo>
                  <a:lnTo>
                    <a:pt x="739" y="0"/>
                  </a:lnTo>
                  <a:lnTo>
                    <a:pt x="540" y="87"/>
                  </a:lnTo>
                  <a:lnTo>
                    <a:pt x="315" y="80"/>
                  </a:lnTo>
                  <a:lnTo>
                    <a:pt x="315" y="3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1" name="Freeform 355"/>
            <p:cNvSpPr>
              <a:spLocks/>
            </p:cNvSpPr>
            <p:nvPr/>
          </p:nvSpPr>
          <p:spPr bwMode="auto">
            <a:xfrm>
              <a:off x="3436" y="1092"/>
              <a:ext cx="113" cy="99"/>
            </a:xfrm>
            <a:custGeom>
              <a:avLst/>
              <a:gdLst>
                <a:gd name="T0" fmla="*/ 52 w 450"/>
                <a:gd name="T1" fmla="*/ 13 h 493"/>
                <a:gd name="T2" fmla="*/ 29 w 450"/>
                <a:gd name="T3" fmla="*/ 25 h 493"/>
                <a:gd name="T4" fmla="*/ 9 w 450"/>
                <a:gd name="T5" fmla="*/ 51 h 493"/>
                <a:gd name="T6" fmla="*/ 0 w 450"/>
                <a:gd name="T7" fmla="*/ 76 h 493"/>
                <a:gd name="T8" fmla="*/ 3 w 450"/>
                <a:gd name="T9" fmla="*/ 99 h 493"/>
                <a:gd name="T10" fmla="*/ 37 w 450"/>
                <a:gd name="T11" fmla="*/ 97 h 493"/>
                <a:gd name="T12" fmla="*/ 43 w 450"/>
                <a:gd name="T13" fmla="*/ 74 h 493"/>
                <a:gd name="T14" fmla="*/ 54 w 450"/>
                <a:gd name="T15" fmla="*/ 65 h 493"/>
                <a:gd name="T16" fmla="*/ 69 w 450"/>
                <a:gd name="T17" fmla="*/ 55 h 493"/>
                <a:gd name="T18" fmla="*/ 88 w 450"/>
                <a:gd name="T19" fmla="*/ 51 h 493"/>
                <a:gd name="T20" fmla="*/ 113 w 450"/>
                <a:gd name="T21" fmla="*/ 53 h 493"/>
                <a:gd name="T22" fmla="*/ 100 w 450"/>
                <a:gd name="T23" fmla="*/ 0 h 493"/>
                <a:gd name="T24" fmla="*/ 52 w 450"/>
                <a:gd name="T25" fmla="*/ 13 h 493"/>
                <a:gd name="T26" fmla="*/ 52 w 450"/>
                <a:gd name="T27" fmla="*/ 13 h 4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0"/>
                <a:gd name="T43" fmla="*/ 0 h 493"/>
                <a:gd name="T44" fmla="*/ 450 w 450"/>
                <a:gd name="T45" fmla="*/ 493 h 4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0" h="493">
                  <a:moveTo>
                    <a:pt x="209" y="66"/>
                  </a:moveTo>
                  <a:lnTo>
                    <a:pt x="116" y="123"/>
                  </a:lnTo>
                  <a:lnTo>
                    <a:pt x="36" y="252"/>
                  </a:lnTo>
                  <a:lnTo>
                    <a:pt x="0" y="376"/>
                  </a:lnTo>
                  <a:lnTo>
                    <a:pt x="12" y="493"/>
                  </a:lnTo>
                  <a:lnTo>
                    <a:pt x="147" y="485"/>
                  </a:lnTo>
                  <a:lnTo>
                    <a:pt x="172" y="370"/>
                  </a:lnTo>
                  <a:lnTo>
                    <a:pt x="215" y="324"/>
                  </a:lnTo>
                  <a:lnTo>
                    <a:pt x="276" y="272"/>
                  </a:lnTo>
                  <a:lnTo>
                    <a:pt x="351" y="252"/>
                  </a:lnTo>
                  <a:lnTo>
                    <a:pt x="450" y="266"/>
                  </a:lnTo>
                  <a:lnTo>
                    <a:pt x="400" y="0"/>
                  </a:lnTo>
                  <a:lnTo>
                    <a:pt x="209" y="66"/>
                  </a:lnTo>
                  <a:close/>
                </a:path>
              </a:pathLst>
            </a:custGeom>
            <a:solidFill>
              <a:srgbClr val="FFD6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2" name="Freeform 356"/>
            <p:cNvSpPr>
              <a:spLocks/>
            </p:cNvSpPr>
            <p:nvPr/>
          </p:nvSpPr>
          <p:spPr bwMode="auto">
            <a:xfrm>
              <a:off x="3508" y="1098"/>
              <a:ext cx="55" cy="75"/>
            </a:xfrm>
            <a:custGeom>
              <a:avLst/>
              <a:gdLst>
                <a:gd name="T0" fmla="*/ 33 w 218"/>
                <a:gd name="T1" fmla="*/ 0 h 375"/>
                <a:gd name="T2" fmla="*/ 0 w 218"/>
                <a:gd name="T3" fmla="*/ 25 h 375"/>
                <a:gd name="T4" fmla="*/ 28 w 218"/>
                <a:gd name="T5" fmla="*/ 75 h 375"/>
                <a:gd name="T6" fmla="*/ 55 w 218"/>
                <a:gd name="T7" fmla="*/ 52 h 375"/>
                <a:gd name="T8" fmla="*/ 33 w 218"/>
                <a:gd name="T9" fmla="*/ 0 h 375"/>
                <a:gd name="T10" fmla="*/ 33 w 218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375"/>
                <a:gd name="T20" fmla="*/ 218 w 218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375">
                  <a:moveTo>
                    <a:pt x="129" y="0"/>
                  </a:moveTo>
                  <a:lnTo>
                    <a:pt x="0" y="124"/>
                  </a:lnTo>
                  <a:lnTo>
                    <a:pt x="109" y="375"/>
                  </a:lnTo>
                  <a:lnTo>
                    <a:pt x="218" y="26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99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3" name="Freeform 357"/>
            <p:cNvSpPr>
              <a:spLocks/>
            </p:cNvSpPr>
            <p:nvPr/>
          </p:nvSpPr>
          <p:spPr bwMode="auto">
            <a:xfrm>
              <a:off x="3447" y="1116"/>
              <a:ext cx="32" cy="67"/>
            </a:xfrm>
            <a:custGeom>
              <a:avLst/>
              <a:gdLst>
                <a:gd name="T0" fmla="*/ 32 w 130"/>
                <a:gd name="T1" fmla="*/ 0 h 338"/>
                <a:gd name="T2" fmla="*/ 23 w 130"/>
                <a:gd name="T3" fmla="*/ 5 h 338"/>
                <a:gd name="T4" fmla="*/ 16 w 130"/>
                <a:gd name="T5" fmla="*/ 12 h 338"/>
                <a:gd name="T6" fmla="*/ 12 w 130"/>
                <a:gd name="T7" fmla="*/ 17 h 338"/>
                <a:gd name="T8" fmla="*/ 7 w 130"/>
                <a:gd name="T9" fmla="*/ 24 h 338"/>
                <a:gd name="T10" fmla="*/ 2 w 130"/>
                <a:gd name="T11" fmla="*/ 38 h 338"/>
                <a:gd name="T12" fmla="*/ 0 w 130"/>
                <a:gd name="T13" fmla="*/ 47 h 338"/>
                <a:gd name="T14" fmla="*/ 0 w 130"/>
                <a:gd name="T15" fmla="*/ 56 h 338"/>
                <a:gd name="T16" fmla="*/ 0 w 130"/>
                <a:gd name="T17" fmla="*/ 65 h 338"/>
                <a:gd name="T18" fmla="*/ 4 w 130"/>
                <a:gd name="T19" fmla="*/ 67 h 338"/>
                <a:gd name="T20" fmla="*/ 6 w 130"/>
                <a:gd name="T21" fmla="*/ 65 h 338"/>
                <a:gd name="T22" fmla="*/ 5 w 130"/>
                <a:gd name="T23" fmla="*/ 54 h 338"/>
                <a:gd name="T24" fmla="*/ 8 w 130"/>
                <a:gd name="T25" fmla="*/ 42 h 338"/>
                <a:gd name="T26" fmla="*/ 10 w 130"/>
                <a:gd name="T27" fmla="*/ 32 h 338"/>
                <a:gd name="T28" fmla="*/ 15 w 130"/>
                <a:gd name="T29" fmla="*/ 22 h 338"/>
                <a:gd name="T30" fmla="*/ 21 w 130"/>
                <a:gd name="T31" fmla="*/ 14 h 338"/>
                <a:gd name="T32" fmla="*/ 27 w 130"/>
                <a:gd name="T33" fmla="*/ 7 h 338"/>
                <a:gd name="T34" fmla="*/ 32 w 130"/>
                <a:gd name="T35" fmla="*/ 0 h 338"/>
                <a:gd name="T36" fmla="*/ 32 w 130"/>
                <a:gd name="T37" fmla="*/ 0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0"/>
                <a:gd name="T58" fmla="*/ 0 h 338"/>
                <a:gd name="T59" fmla="*/ 130 w 130"/>
                <a:gd name="T60" fmla="*/ 338 h 3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0" h="338">
                  <a:moveTo>
                    <a:pt x="130" y="0"/>
                  </a:moveTo>
                  <a:lnTo>
                    <a:pt x="93" y="23"/>
                  </a:lnTo>
                  <a:lnTo>
                    <a:pt x="66" y="60"/>
                  </a:lnTo>
                  <a:lnTo>
                    <a:pt x="48" y="85"/>
                  </a:lnTo>
                  <a:lnTo>
                    <a:pt x="30" y="123"/>
                  </a:lnTo>
                  <a:lnTo>
                    <a:pt x="10" y="190"/>
                  </a:lnTo>
                  <a:lnTo>
                    <a:pt x="2" y="236"/>
                  </a:lnTo>
                  <a:lnTo>
                    <a:pt x="0" y="285"/>
                  </a:lnTo>
                  <a:lnTo>
                    <a:pt x="0" y="327"/>
                  </a:lnTo>
                  <a:lnTo>
                    <a:pt x="15" y="338"/>
                  </a:lnTo>
                  <a:lnTo>
                    <a:pt x="24" y="327"/>
                  </a:lnTo>
                  <a:lnTo>
                    <a:pt x="22" y="271"/>
                  </a:lnTo>
                  <a:lnTo>
                    <a:pt x="32" y="211"/>
                  </a:lnTo>
                  <a:lnTo>
                    <a:pt x="39" y="160"/>
                  </a:lnTo>
                  <a:lnTo>
                    <a:pt x="59" y="111"/>
                  </a:lnTo>
                  <a:lnTo>
                    <a:pt x="86" y="69"/>
                  </a:lnTo>
                  <a:lnTo>
                    <a:pt x="110" y="3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4" name="Freeform 358"/>
            <p:cNvSpPr>
              <a:spLocks/>
            </p:cNvSpPr>
            <p:nvPr/>
          </p:nvSpPr>
          <p:spPr bwMode="auto">
            <a:xfrm>
              <a:off x="3372" y="1125"/>
              <a:ext cx="48" cy="63"/>
            </a:xfrm>
            <a:custGeom>
              <a:avLst/>
              <a:gdLst>
                <a:gd name="T0" fmla="*/ 1 w 192"/>
                <a:gd name="T1" fmla="*/ 0 h 317"/>
                <a:gd name="T2" fmla="*/ 0 w 192"/>
                <a:gd name="T3" fmla="*/ 10 h 317"/>
                <a:gd name="T4" fmla="*/ 1 w 192"/>
                <a:gd name="T5" fmla="*/ 19 h 317"/>
                <a:gd name="T6" fmla="*/ 2 w 192"/>
                <a:gd name="T7" fmla="*/ 28 h 317"/>
                <a:gd name="T8" fmla="*/ 6 w 192"/>
                <a:gd name="T9" fmla="*/ 37 h 317"/>
                <a:gd name="T10" fmla="*/ 9 w 192"/>
                <a:gd name="T11" fmla="*/ 46 h 317"/>
                <a:gd name="T12" fmla="*/ 12 w 192"/>
                <a:gd name="T13" fmla="*/ 52 h 317"/>
                <a:gd name="T14" fmla="*/ 17 w 192"/>
                <a:gd name="T15" fmla="*/ 59 h 317"/>
                <a:gd name="T16" fmla="*/ 23 w 192"/>
                <a:gd name="T17" fmla="*/ 63 h 317"/>
                <a:gd name="T18" fmla="*/ 29 w 192"/>
                <a:gd name="T19" fmla="*/ 62 h 317"/>
                <a:gd name="T20" fmla="*/ 38 w 192"/>
                <a:gd name="T21" fmla="*/ 59 h 317"/>
                <a:gd name="T22" fmla="*/ 45 w 192"/>
                <a:gd name="T23" fmla="*/ 57 h 317"/>
                <a:gd name="T24" fmla="*/ 48 w 192"/>
                <a:gd name="T25" fmla="*/ 54 h 317"/>
                <a:gd name="T26" fmla="*/ 48 w 192"/>
                <a:gd name="T27" fmla="*/ 50 h 317"/>
                <a:gd name="T28" fmla="*/ 44 w 192"/>
                <a:gd name="T29" fmla="*/ 47 h 317"/>
                <a:gd name="T30" fmla="*/ 41 w 192"/>
                <a:gd name="T31" fmla="*/ 49 h 317"/>
                <a:gd name="T32" fmla="*/ 43 w 192"/>
                <a:gd name="T33" fmla="*/ 54 h 317"/>
                <a:gd name="T34" fmla="*/ 34 w 192"/>
                <a:gd name="T35" fmla="*/ 57 h 317"/>
                <a:gd name="T36" fmla="*/ 25 w 192"/>
                <a:gd name="T37" fmla="*/ 58 h 317"/>
                <a:gd name="T38" fmla="*/ 20 w 192"/>
                <a:gd name="T39" fmla="*/ 56 h 317"/>
                <a:gd name="T40" fmla="*/ 15 w 192"/>
                <a:gd name="T41" fmla="*/ 47 h 317"/>
                <a:gd name="T42" fmla="*/ 12 w 192"/>
                <a:gd name="T43" fmla="*/ 34 h 317"/>
                <a:gd name="T44" fmla="*/ 9 w 192"/>
                <a:gd name="T45" fmla="*/ 27 h 317"/>
                <a:gd name="T46" fmla="*/ 7 w 192"/>
                <a:gd name="T47" fmla="*/ 18 h 317"/>
                <a:gd name="T48" fmla="*/ 6 w 192"/>
                <a:gd name="T49" fmla="*/ 1 h 317"/>
                <a:gd name="T50" fmla="*/ 1 w 192"/>
                <a:gd name="T51" fmla="*/ 0 h 317"/>
                <a:gd name="T52" fmla="*/ 1 w 192"/>
                <a:gd name="T53" fmla="*/ 0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2"/>
                <a:gd name="T82" fmla="*/ 0 h 317"/>
                <a:gd name="T83" fmla="*/ 192 w 192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2" h="317">
                  <a:moveTo>
                    <a:pt x="2" y="0"/>
                  </a:moveTo>
                  <a:lnTo>
                    <a:pt x="0" y="49"/>
                  </a:lnTo>
                  <a:lnTo>
                    <a:pt x="5" y="95"/>
                  </a:lnTo>
                  <a:lnTo>
                    <a:pt x="8" y="142"/>
                  </a:lnTo>
                  <a:lnTo>
                    <a:pt x="22" y="186"/>
                  </a:lnTo>
                  <a:lnTo>
                    <a:pt x="37" y="230"/>
                  </a:lnTo>
                  <a:lnTo>
                    <a:pt x="49" y="262"/>
                  </a:lnTo>
                  <a:lnTo>
                    <a:pt x="66" y="299"/>
                  </a:lnTo>
                  <a:lnTo>
                    <a:pt x="91" y="317"/>
                  </a:lnTo>
                  <a:lnTo>
                    <a:pt x="115" y="314"/>
                  </a:lnTo>
                  <a:lnTo>
                    <a:pt x="150" y="299"/>
                  </a:lnTo>
                  <a:lnTo>
                    <a:pt x="179" y="288"/>
                  </a:lnTo>
                  <a:lnTo>
                    <a:pt x="192" y="271"/>
                  </a:lnTo>
                  <a:lnTo>
                    <a:pt x="192" y="250"/>
                  </a:lnTo>
                  <a:lnTo>
                    <a:pt x="174" y="234"/>
                  </a:lnTo>
                  <a:lnTo>
                    <a:pt x="164" y="248"/>
                  </a:lnTo>
                  <a:lnTo>
                    <a:pt x="172" y="273"/>
                  </a:lnTo>
                  <a:lnTo>
                    <a:pt x="135" y="286"/>
                  </a:lnTo>
                  <a:lnTo>
                    <a:pt x="101" y="292"/>
                  </a:lnTo>
                  <a:lnTo>
                    <a:pt x="79" y="283"/>
                  </a:lnTo>
                  <a:lnTo>
                    <a:pt x="59" y="234"/>
                  </a:lnTo>
                  <a:lnTo>
                    <a:pt x="49" y="170"/>
                  </a:lnTo>
                  <a:lnTo>
                    <a:pt x="35" y="137"/>
                  </a:lnTo>
                  <a:lnTo>
                    <a:pt x="27" y="93"/>
                  </a:lnTo>
                  <a:lnTo>
                    <a:pt x="2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5" name="Freeform 359"/>
            <p:cNvSpPr>
              <a:spLocks/>
            </p:cNvSpPr>
            <p:nvPr/>
          </p:nvSpPr>
          <p:spPr bwMode="auto">
            <a:xfrm>
              <a:off x="3382" y="1124"/>
              <a:ext cx="39" cy="47"/>
            </a:xfrm>
            <a:custGeom>
              <a:avLst/>
              <a:gdLst>
                <a:gd name="T0" fmla="*/ 15 w 157"/>
                <a:gd name="T1" fmla="*/ 40 h 232"/>
                <a:gd name="T2" fmla="*/ 24 w 157"/>
                <a:gd name="T3" fmla="*/ 40 h 232"/>
                <a:gd name="T4" fmla="*/ 32 w 157"/>
                <a:gd name="T5" fmla="*/ 40 h 232"/>
                <a:gd name="T6" fmla="*/ 26 w 157"/>
                <a:gd name="T7" fmla="*/ 37 h 232"/>
                <a:gd name="T8" fmla="*/ 19 w 157"/>
                <a:gd name="T9" fmla="*/ 33 h 232"/>
                <a:gd name="T10" fmla="*/ 15 w 157"/>
                <a:gd name="T11" fmla="*/ 28 h 232"/>
                <a:gd name="T12" fmla="*/ 12 w 157"/>
                <a:gd name="T13" fmla="*/ 19 h 232"/>
                <a:gd name="T14" fmla="*/ 7 w 157"/>
                <a:gd name="T15" fmla="*/ 13 h 232"/>
                <a:gd name="T16" fmla="*/ 2 w 157"/>
                <a:gd name="T17" fmla="*/ 7 h 232"/>
                <a:gd name="T18" fmla="*/ 0 w 157"/>
                <a:gd name="T19" fmla="*/ 2 h 232"/>
                <a:gd name="T20" fmla="*/ 4 w 157"/>
                <a:gd name="T21" fmla="*/ 0 h 232"/>
                <a:gd name="T22" fmla="*/ 8 w 157"/>
                <a:gd name="T23" fmla="*/ 3 h 232"/>
                <a:gd name="T24" fmla="*/ 13 w 157"/>
                <a:gd name="T25" fmla="*/ 9 h 232"/>
                <a:gd name="T26" fmla="*/ 18 w 157"/>
                <a:gd name="T27" fmla="*/ 18 h 232"/>
                <a:gd name="T28" fmla="*/ 22 w 157"/>
                <a:gd name="T29" fmla="*/ 24 h 232"/>
                <a:gd name="T30" fmla="*/ 24 w 157"/>
                <a:gd name="T31" fmla="*/ 28 h 232"/>
                <a:gd name="T32" fmla="*/ 28 w 157"/>
                <a:gd name="T33" fmla="*/ 32 h 232"/>
                <a:gd name="T34" fmla="*/ 34 w 157"/>
                <a:gd name="T35" fmla="*/ 34 h 232"/>
                <a:gd name="T36" fmla="*/ 39 w 157"/>
                <a:gd name="T37" fmla="*/ 36 h 232"/>
                <a:gd name="T38" fmla="*/ 39 w 157"/>
                <a:gd name="T39" fmla="*/ 40 h 232"/>
                <a:gd name="T40" fmla="*/ 36 w 157"/>
                <a:gd name="T41" fmla="*/ 44 h 232"/>
                <a:gd name="T42" fmla="*/ 30 w 157"/>
                <a:gd name="T43" fmla="*/ 46 h 232"/>
                <a:gd name="T44" fmla="*/ 23 w 157"/>
                <a:gd name="T45" fmla="*/ 47 h 232"/>
                <a:gd name="T46" fmla="*/ 16 w 157"/>
                <a:gd name="T47" fmla="*/ 46 h 232"/>
                <a:gd name="T48" fmla="*/ 14 w 157"/>
                <a:gd name="T49" fmla="*/ 43 h 232"/>
                <a:gd name="T50" fmla="*/ 15 w 157"/>
                <a:gd name="T51" fmla="*/ 40 h 232"/>
                <a:gd name="T52" fmla="*/ 15 w 157"/>
                <a:gd name="T53" fmla="*/ 40 h 2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7"/>
                <a:gd name="T82" fmla="*/ 0 h 232"/>
                <a:gd name="T83" fmla="*/ 157 w 157"/>
                <a:gd name="T84" fmla="*/ 232 h 2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7" h="232">
                  <a:moveTo>
                    <a:pt x="59" y="197"/>
                  </a:moveTo>
                  <a:lnTo>
                    <a:pt x="96" y="197"/>
                  </a:lnTo>
                  <a:lnTo>
                    <a:pt x="127" y="195"/>
                  </a:lnTo>
                  <a:lnTo>
                    <a:pt x="103" y="183"/>
                  </a:lnTo>
                  <a:lnTo>
                    <a:pt x="76" y="164"/>
                  </a:lnTo>
                  <a:lnTo>
                    <a:pt x="59" y="136"/>
                  </a:lnTo>
                  <a:lnTo>
                    <a:pt x="47" y="95"/>
                  </a:lnTo>
                  <a:lnTo>
                    <a:pt x="29" y="64"/>
                  </a:lnTo>
                  <a:lnTo>
                    <a:pt x="10" y="33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4" y="16"/>
                  </a:lnTo>
                  <a:lnTo>
                    <a:pt x="52" y="46"/>
                  </a:lnTo>
                  <a:lnTo>
                    <a:pt x="74" y="88"/>
                  </a:lnTo>
                  <a:lnTo>
                    <a:pt x="89" y="120"/>
                  </a:lnTo>
                  <a:lnTo>
                    <a:pt x="98" y="139"/>
                  </a:lnTo>
                  <a:lnTo>
                    <a:pt x="113" y="157"/>
                  </a:lnTo>
                  <a:lnTo>
                    <a:pt x="138" y="167"/>
                  </a:lnTo>
                  <a:lnTo>
                    <a:pt x="157" y="178"/>
                  </a:lnTo>
                  <a:lnTo>
                    <a:pt x="155" y="197"/>
                  </a:lnTo>
                  <a:lnTo>
                    <a:pt x="145" y="218"/>
                  </a:lnTo>
                  <a:lnTo>
                    <a:pt x="120" y="227"/>
                  </a:lnTo>
                  <a:lnTo>
                    <a:pt x="91" y="232"/>
                  </a:lnTo>
                  <a:lnTo>
                    <a:pt x="64" y="227"/>
                  </a:lnTo>
                  <a:lnTo>
                    <a:pt x="56" y="213"/>
                  </a:lnTo>
                  <a:lnTo>
                    <a:pt x="59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6" name="Freeform 360"/>
            <p:cNvSpPr>
              <a:spLocks/>
            </p:cNvSpPr>
            <p:nvPr/>
          </p:nvSpPr>
          <p:spPr bwMode="auto">
            <a:xfrm>
              <a:off x="3353" y="1115"/>
              <a:ext cx="35" cy="38"/>
            </a:xfrm>
            <a:custGeom>
              <a:avLst/>
              <a:gdLst>
                <a:gd name="T0" fmla="*/ 23 w 140"/>
                <a:gd name="T1" fmla="*/ 38 h 190"/>
                <a:gd name="T2" fmla="*/ 14 w 140"/>
                <a:gd name="T3" fmla="*/ 34 h 190"/>
                <a:gd name="T4" fmla="*/ 8 w 140"/>
                <a:gd name="T5" fmla="*/ 32 h 190"/>
                <a:gd name="T6" fmla="*/ 3 w 140"/>
                <a:gd name="T7" fmla="*/ 27 h 190"/>
                <a:gd name="T8" fmla="*/ 0 w 140"/>
                <a:gd name="T9" fmla="*/ 22 h 190"/>
                <a:gd name="T10" fmla="*/ 3 w 140"/>
                <a:gd name="T11" fmla="*/ 18 h 190"/>
                <a:gd name="T12" fmla="*/ 5 w 140"/>
                <a:gd name="T13" fmla="*/ 15 h 190"/>
                <a:gd name="T14" fmla="*/ 1 w 140"/>
                <a:gd name="T15" fmla="*/ 11 h 190"/>
                <a:gd name="T16" fmla="*/ 2 w 140"/>
                <a:gd name="T17" fmla="*/ 2 h 190"/>
                <a:gd name="T18" fmla="*/ 7 w 140"/>
                <a:gd name="T19" fmla="*/ 1 h 190"/>
                <a:gd name="T20" fmla="*/ 15 w 140"/>
                <a:gd name="T21" fmla="*/ 0 h 190"/>
                <a:gd name="T22" fmla="*/ 21 w 140"/>
                <a:gd name="T23" fmla="*/ 0 h 190"/>
                <a:gd name="T24" fmla="*/ 28 w 140"/>
                <a:gd name="T25" fmla="*/ 3 h 190"/>
                <a:gd name="T26" fmla="*/ 33 w 140"/>
                <a:gd name="T27" fmla="*/ 6 h 190"/>
                <a:gd name="T28" fmla="*/ 35 w 140"/>
                <a:gd name="T29" fmla="*/ 12 h 190"/>
                <a:gd name="T30" fmla="*/ 28 w 140"/>
                <a:gd name="T31" fmla="*/ 10 h 190"/>
                <a:gd name="T32" fmla="*/ 21 w 140"/>
                <a:gd name="T33" fmla="*/ 7 h 190"/>
                <a:gd name="T34" fmla="*/ 15 w 140"/>
                <a:gd name="T35" fmla="*/ 7 h 190"/>
                <a:gd name="T36" fmla="*/ 12 w 140"/>
                <a:gd name="T37" fmla="*/ 9 h 190"/>
                <a:gd name="T38" fmla="*/ 10 w 140"/>
                <a:gd name="T39" fmla="*/ 11 h 190"/>
                <a:gd name="T40" fmla="*/ 15 w 140"/>
                <a:gd name="T41" fmla="*/ 14 h 190"/>
                <a:gd name="T42" fmla="*/ 15 w 140"/>
                <a:gd name="T43" fmla="*/ 18 h 190"/>
                <a:gd name="T44" fmla="*/ 10 w 140"/>
                <a:gd name="T45" fmla="*/ 20 h 190"/>
                <a:gd name="T46" fmla="*/ 10 w 140"/>
                <a:gd name="T47" fmla="*/ 24 h 190"/>
                <a:gd name="T48" fmla="*/ 13 w 140"/>
                <a:gd name="T49" fmla="*/ 28 h 190"/>
                <a:gd name="T50" fmla="*/ 18 w 140"/>
                <a:gd name="T51" fmla="*/ 31 h 190"/>
                <a:gd name="T52" fmla="*/ 24 w 140"/>
                <a:gd name="T53" fmla="*/ 32 h 190"/>
                <a:gd name="T54" fmla="*/ 23 w 140"/>
                <a:gd name="T55" fmla="*/ 38 h 190"/>
                <a:gd name="T56" fmla="*/ 23 w 140"/>
                <a:gd name="T57" fmla="*/ 38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0"/>
                <a:gd name="T88" fmla="*/ 0 h 190"/>
                <a:gd name="T89" fmla="*/ 140 w 140"/>
                <a:gd name="T90" fmla="*/ 190 h 1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0" h="190">
                  <a:moveTo>
                    <a:pt x="91" y="190"/>
                  </a:moveTo>
                  <a:lnTo>
                    <a:pt x="56" y="169"/>
                  </a:lnTo>
                  <a:lnTo>
                    <a:pt x="32" y="160"/>
                  </a:lnTo>
                  <a:lnTo>
                    <a:pt x="12" y="137"/>
                  </a:lnTo>
                  <a:lnTo>
                    <a:pt x="0" y="111"/>
                  </a:lnTo>
                  <a:lnTo>
                    <a:pt x="12" y="88"/>
                  </a:lnTo>
                  <a:lnTo>
                    <a:pt x="20" y="74"/>
                  </a:lnTo>
                  <a:lnTo>
                    <a:pt x="5" y="54"/>
                  </a:lnTo>
                  <a:lnTo>
                    <a:pt x="10" y="10"/>
                  </a:lnTo>
                  <a:lnTo>
                    <a:pt x="27" y="7"/>
                  </a:lnTo>
                  <a:lnTo>
                    <a:pt x="60" y="0"/>
                  </a:lnTo>
                  <a:lnTo>
                    <a:pt x="84" y="2"/>
                  </a:lnTo>
                  <a:lnTo>
                    <a:pt x="111" y="13"/>
                  </a:lnTo>
                  <a:lnTo>
                    <a:pt x="131" y="28"/>
                  </a:lnTo>
                  <a:lnTo>
                    <a:pt x="140" y="62"/>
                  </a:lnTo>
                  <a:lnTo>
                    <a:pt x="111" y="51"/>
                  </a:lnTo>
                  <a:lnTo>
                    <a:pt x="84" y="35"/>
                  </a:lnTo>
                  <a:lnTo>
                    <a:pt x="62" y="35"/>
                  </a:lnTo>
                  <a:lnTo>
                    <a:pt x="47" y="44"/>
                  </a:lnTo>
                  <a:lnTo>
                    <a:pt x="42" y="56"/>
                  </a:lnTo>
                  <a:lnTo>
                    <a:pt x="60" y="72"/>
                  </a:lnTo>
                  <a:lnTo>
                    <a:pt x="62" y="90"/>
                  </a:lnTo>
                  <a:lnTo>
                    <a:pt x="42" y="102"/>
                  </a:lnTo>
                  <a:lnTo>
                    <a:pt x="42" y="118"/>
                  </a:lnTo>
                  <a:lnTo>
                    <a:pt x="54" y="139"/>
                  </a:lnTo>
                  <a:lnTo>
                    <a:pt x="71" y="154"/>
                  </a:lnTo>
                  <a:lnTo>
                    <a:pt x="96" y="162"/>
                  </a:lnTo>
                  <a:lnTo>
                    <a:pt x="91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7" name="Freeform 361"/>
            <p:cNvSpPr>
              <a:spLocks/>
            </p:cNvSpPr>
            <p:nvPr/>
          </p:nvSpPr>
          <p:spPr bwMode="auto">
            <a:xfrm>
              <a:off x="3509" y="1121"/>
              <a:ext cx="20" cy="38"/>
            </a:xfrm>
            <a:custGeom>
              <a:avLst/>
              <a:gdLst>
                <a:gd name="T0" fmla="*/ 0 w 81"/>
                <a:gd name="T1" fmla="*/ 3 h 191"/>
                <a:gd name="T2" fmla="*/ 10 w 81"/>
                <a:gd name="T3" fmla="*/ 23 h 191"/>
                <a:gd name="T4" fmla="*/ 18 w 81"/>
                <a:gd name="T5" fmla="*/ 38 h 191"/>
                <a:gd name="T6" fmla="*/ 20 w 81"/>
                <a:gd name="T7" fmla="*/ 35 h 191"/>
                <a:gd name="T8" fmla="*/ 13 w 81"/>
                <a:gd name="T9" fmla="*/ 13 h 191"/>
                <a:gd name="T10" fmla="*/ 6 w 81"/>
                <a:gd name="T11" fmla="*/ 0 h 191"/>
                <a:gd name="T12" fmla="*/ 0 w 81"/>
                <a:gd name="T13" fmla="*/ 3 h 191"/>
                <a:gd name="T14" fmla="*/ 0 w 81"/>
                <a:gd name="T15" fmla="*/ 3 h 1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191"/>
                <a:gd name="T26" fmla="*/ 81 w 81"/>
                <a:gd name="T27" fmla="*/ 191 h 1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191">
                  <a:moveTo>
                    <a:pt x="0" y="16"/>
                  </a:moveTo>
                  <a:lnTo>
                    <a:pt x="40" y="116"/>
                  </a:lnTo>
                  <a:lnTo>
                    <a:pt x="73" y="191"/>
                  </a:lnTo>
                  <a:lnTo>
                    <a:pt x="81" y="174"/>
                  </a:lnTo>
                  <a:lnTo>
                    <a:pt x="51" y="65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8" name="Freeform 362"/>
            <p:cNvSpPr>
              <a:spLocks/>
            </p:cNvSpPr>
            <p:nvPr/>
          </p:nvSpPr>
          <p:spPr bwMode="auto">
            <a:xfrm>
              <a:off x="3535" y="1097"/>
              <a:ext cx="23" cy="44"/>
            </a:xfrm>
            <a:custGeom>
              <a:avLst/>
              <a:gdLst>
                <a:gd name="T0" fmla="*/ 0 w 90"/>
                <a:gd name="T1" fmla="*/ 3 h 222"/>
                <a:gd name="T2" fmla="*/ 10 w 90"/>
                <a:gd name="T3" fmla="*/ 24 h 222"/>
                <a:gd name="T4" fmla="*/ 23 w 90"/>
                <a:gd name="T5" fmla="*/ 44 h 222"/>
                <a:gd name="T6" fmla="*/ 23 w 90"/>
                <a:gd name="T7" fmla="*/ 34 h 222"/>
                <a:gd name="T8" fmla="*/ 8 w 90"/>
                <a:gd name="T9" fmla="*/ 1 h 222"/>
                <a:gd name="T10" fmla="*/ 4 w 90"/>
                <a:gd name="T11" fmla="*/ 0 h 222"/>
                <a:gd name="T12" fmla="*/ 0 w 90"/>
                <a:gd name="T13" fmla="*/ 3 h 222"/>
                <a:gd name="T14" fmla="*/ 0 w 90"/>
                <a:gd name="T15" fmla="*/ 3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222"/>
                <a:gd name="T26" fmla="*/ 90 w 90"/>
                <a:gd name="T27" fmla="*/ 222 h 2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222">
                  <a:moveTo>
                    <a:pt x="0" y="13"/>
                  </a:moveTo>
                  <a:lnTo>
                    <a:pt x="40" y="120"/>
                  </a:lnTo>
                  <a:lnTo>
                    <a:pt x="90" y="222"/>
                  </a:lnTo>
                  <a:lnTo>
                    <a:pt x="90" y="172"/>
                  </a:lnTo>
                  <a:lnTo>
                    <a:pt x="31" y="4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29" name="Freeform 363"/>
            <p:cNvSpPr>
              <a:spLocks/>
            </p:cNvSpPr>
            <p:nvPr/>
          </p:nvSpPr>
          <p:spPr bwMode="auto">
            <a:xfrm>
              <a:off x="3568" y="1177"/>
              <a:ext cx="7" cy="3"/>
            </a:xfrm>
            <a:custGeom>
              <a:avLst/>
              <a:gdLst>
                <a:gd name="T0" fmla="*/ 0 w 28"/>
                <a:gd name="T1" fmla="*/ 0 h 18"/>
                <a:gd name="T2" fmla="*/ 5 w 28"/>
                <a:gd name="T3" fmla="*/ 0 h 18"/>
                <a:gd name="T4" fmla="*/ 7 w 28"/>
                <a:gd name="T5" fmla="*/ 2 h 18"/>
                <a:gd name="T6" fmla="*/ 3 w 28"/>
                <a:gd name="T7" fmla="*/ 3 h 18"/>
                <a:gd name="T8" fmla="*/ 0 w 28"/>
                <a:gd name="T9" fmla="*/ 0 h 18"/>
                <a:gd name="T10" fmla="*/ 0 w 2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8"/>
                <a:gd name="T20" fmla="*/ 28 w 2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8">
                  <a:moveTo>
                    <a:pt x="0" y="2"/>
                  </a:moveTo>
                  <a:lnTo>
                    <a:pt x="20" y="0"/>
                  </a:lnTo>
                  <a:lnTo>
                    <a:pt x="28" y="13"/>
                  </a:lnTo>
                  <a:lnTo>
                    <a:pt x="13" y="1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0" name="Freeform 364"/>
            <p:cNvSpPr>
              <a:spLocks/>
            </p:cNvSpPr>
            <p:nvPr/>
          </p:nvSpPr>
          <p:spPr bwMode="auto">
            <a:xfrm>
              <a:off x="3584" y="1137"/>
              <a:ext cx="10" cy="38"/>
            </a:xfrm>
            <a:custGeom>
              <a:avLst/>
              <a:gdLst>
                <a:gd name="T0" fmla="*/ 0 w 40"/>
                <a:gd name="T1" fmla="*/ 2 h 193"/>
                <a:gd name="T2" fmla="*/ 3 w 40"/>
                <a:gd name="T3" fmla="*/ 15 h 193"/>
                <a:gd name="T4" fmla="*/ 4 w 40"/>
                <a:gd name="T5" fmla="*/ 24 h 193"/>
                <a:gd name="T6" fmla="*/ 1 w 40"/>
                <a:gd name="T7" fmla="*/ 38 h 193"/>
                <a:gd name="T8" fmla="*/ 5 w 40"/>
                <a:gd name="T9" fmla="*/ 34 h 193"/>
                <a:gd name="T10" fmla="*/ 10 w 40"/>
                <a:gd name="T11" fmla="*/ 24 h 193"/>
                <a:gd name="T12" fmla="*/ 10 w 40"/>
                <a:gd name="T13" fmla="*/ 14 h 193"/>
                <a:gd name="T14" fmla="*/ 9 w 40"/>
                <a:gd name="T15" fmla="*/ 3 h 193"/>
                <a:gd name="T16" fmla="*/ 5 w 40"/>
                <a:gd name="T17" fmla="*/ 0 h 193"/>
                <a:gd name="T18" fmla="*/ 0 w 40"/>
                <a:gd name="T19" fmla="*/ 2 h 193"/>
                <a:gd name="T20" fmla="*/ 0 w 40"/>
                <a:gd name="T21" fmla="*/ 2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193"/>
                <a:gd name="T35" fmla="*/ 40 w 40"/>
                <a:gd name="T36" fmla="*/ 193 h 1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193">
                  <a:moveTo>
                    <a:pt x="0" y="10"/>
                  </a:moveTo>
                  <a:lnTo>
                    <a:pt x="13" y="77"/>
                  </a:lnTo>
                  <a:lnTo>
                    <a:pt x="15" y="123"/>
                  </a:lnTo>
                  <a:lnTo>
                    <a:pt x="5" y="193"/>
                  </a:lnTo>
                  <a:lnTo>
                    <a:pt x="22" y="172"/>
                  </a:lnTo>
                  <a:lnTo>
                    <a:pt x="38" y="121"/>
                  </a:lnTo>
                  <a:lnTo>
                    <a:pt x="40" y="69"/>
                  </a:lnTo>
                  <a:lnTo>
                    <a:pt x="35" y="17"/>
                  </a:lnTo>
                  <a:lnTo>
                    <a:pt x="2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" name="Freeform 365"/>
            <p:cNvSpPr>
              <a:spLocks/>
            </p:cNvSpPr>
            <p:nvPr/>
          </p:nvSpPr>
          <p:spPr bwMode="auto">
            <a:xfrm>
              <a:off x="3488" y="1195"/>
              <a:ext cx="57" cy="57"/>
            </a:xfrm>
            <a:custGeom>
              <a:avLst/>
              <a:gdLst>
                <a:gd name="T0" fmla="*/ 2 w 228"/>
                <a:gd name="T1" fmla="*/ 50 h 288"/>
                <a:gd name="T2" fmla="*/ 14 w 228"/>
                <a:gd name="T3" fmla="*/ 49 h 288"/>
                <a:gd name="T4" fmla="*/ 27 w 228"/>
                <a:gd name="T5" fmla="*/ 43 h 288"/>
                <a:gd name="T6" fmla="*/ 37 w 228"/>
                <a:gd name="T7" fmla="*/ 35 h 288"/>
                <a:gd name="T8" fmla="*/ 42 w 228"/>
                <a:gd name="T9" fmla="*/ 27 h 288"/>
                <a:gd name="T10" fmla="*/ 47 w 228"/>
                <a:gd name="T11" fmla="*/ 17 h 288"/>
                <a:gd name="T12" fmla="*/ 56 w 228"/>
                <a:gd name="T13" fmla="*/ 0 h 288"/>
                <a:gd name="T14" fmla="*/ 57 w 228"/>
                <a:gd name="T15" fmla="*/ 6 h 288"/>
                <a:gd name="T16" fmla="*/ 52 w 228"/>
                <a:gd name="T17" fmla="*/ 22 h 288"/>
                <a:gd name="T18" fmla="*/ 47 w 228"/>
                <a:gd name="T19" fmla="*/ 33 h 288"/>
                <a:gd name="T20" fmla="*/ 38 w 228"/>
                <a:gd name="T21" fmla="*/ 43 h 288"/>
                <a:gd name="T22" fmla="*/ 30 w 228"/>
                <a:gd name="T23" fmla="*/ 48 h 288"/>
                <a:gd name="T24" fmla="*/ 20 w 228"/>
                <a:gd name="T25" fmla="*/ 54 h 288"/>
                <a:gd name="T26" fmla="*/ 8 w 228"/>
                <a:gd name="T27" fmla="*/ 57 h 288"/>
                <a:gd name="T28" fmla="*/ 0 w 228"/>
                <a:gd name="T29" fmla="*/ 55 h 288"/>
                <a:gd name="T30" fmla="*/ 2 w 228"/>
                <a:gd name="T31" fmla="*/ 50 h 288"/>
                <a:gd name="T32" fmla="*/ 2 w 228"/>
                <a:gd name="T33" fmla="*/ 50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8"/>
                <a:gd name="T52" fmla="*/ 0 h 288"/>
                <a:gd name="T53" fmla="*/ 228 w 228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8" h="288">
                  <a:moveTo>
                    <a:pt x="9" y="255"/>
                  </a:moveTo>
                  <a:lnTo>
                    <a:pt x="58" y="248"/>
                  </a:lnTo>
                  <a:lnTo>
                    <a:pt x="106" y="219"/>
                  </a:lnTo>
                  <a:lnTo>
                    <a:pt x="146" y="178"/>
                  </a:lnTo>
                  <a:lnTo>
                    <a:pt x="168" y="135"/>
                  </a:lnTo>
                  <a:lnTo>
                    <a:pt x="188" y="86"/>
                  </a:lnTo>
                  <a:lnTo>
                    <a:pt x="222" y="0"/>
                  </a:lnTo>
                  <a:lnTo>
                    <a:pt x="228" y="31"/>
                  </a:lnTo>
                  <a:lnTo>
                    <a:pt x="208" y="111"/>
                  </a:lnTo>
                  <a:lnTo>
                    <a:pt x="188" y="167"/>
                  </a:lnTo>
                  <a:lnTo>
                    <a:pt x="152" y="215"/>
                  </a:lnTo>
                  <a:lnTo>
                    <a:pt x="119" y="244"/>
                  </a:lnTo>
                  <a:lnTo>
                    <a:pt x="80" y="274"/>
                  </a:lnTo>
                  <a:lnTo>
                    <a:pt x="33" y="288"/>
                  </a:lnTo>
                  <a:lnTo>
                    <a:pt x="0" y="278"/>
                  </a:lnTo>
                  <a:lnTo>
                    <a:pt x="9" y="2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2" name="Freeform 366"/>
            <p:cNvSpPr>
              <a:spLocks/>
            </p:cNvSpPr>
            <p:nvPr/>
          </p:nvSpPr>
          <p:spPr bwMode="auto">
            <a:xfrm>
              <a:off x="3391" y="1164"/>
              <a:ext cx="141" cy="111"/>
            </a:xfrm>
            <a:custGeom>
              <a:avLst/>
              <a:gdLst>
                <a:gd name="T0" fmla="*/ 2 w 562"/>
                <a:gd name="T1" fmla="*/ 22 h 557"/>
                <a:gd name="T2" fmla="*/ 3 w 562"/>
                <a:gd name="T3" fmla="*/ 28 h 557"/>
                <a:gd name="T4" fmla="*/ 0 w 562"/>
                <a:gd name="T5" fmla="*/ 30 h 557"/>
                <a:gd name="T6" fmla="*/ 7 w 562"/>
                <a:gd name="T7" fmla="*/ 35 h 557"/>
                <a:gd name="T8" fmla="*/ 25 w 562"/>
                <a:gd name="T9" fmla="*/ 38 h 557"/>
                <a:gd name="T10" fmla="*/ 43 w 562"/>
                <a:gd name="T11" fmla="*/ 40 h 557"/>
                <a:gd name="T12" fmla="*/ 58 w 562"/>
                <a:gd name="T13" fmla="*/ 38 h 557"/>
                <a:gd name="T14" fmla="*/ 71 w 562"/>
                <a:gd name="T15" fmla="*/ 35 h 557"/>
                <a:gd name="T16" fmla="*/ 83 w 562"/>
                <a:gd name="T17" fmla="*/ 31 h 557"/>
                <a:gd name="T18" fmla="*/ 94 w 562"/>
                <a:gd name="T19" fmla="*/ 27 h 557"/>
                <a:gd name="T20" fmla="*/ 104 w 562"/>
                <a:gd name="T21" fmla="*/ 24 h 557"/>
                <a:gd name="T22" fmla="*/ 113 w 562"/>
                <a:gd name="T23" fmla="*/ 19 h 557"/>
                <a:gd name="T24" fmla="*/ 117 w 562"/>
                <a:gd name="T25" fmla="*/ 17 h 557"/>
                <a:gd name="T26" fmla="*/ 122 w 562"/>
                <a:gd name="T27" fmla="*/ 16 h 557"/>
                <a:gd name="T28" fmla="*/ 126 w 562"/>
                <a:gd name="T29" fmla="*/ 11 h 557"/>
                <a:gd name="T30" fmla="*/ 130 w 562"/>
                <a:gd name="T31" fmla="*/ 8 h 557"/>
                <a:gd name="T32" fmla="*/ 135 w 562"/>
                <a:gd name="T33" fmla="*/ 11 h 557"/>
                <a:gd name="T34" fmla="*/ 131 w 562"/>
                <a:gd name="T35" fmla="*/ 14 h 557"/>
                <a:gd name="T36" fmla="*/ 123 w 562"/>
                <a:gd name="T37" fmla="*/ 18 h 557"/>
                <a:gd name="T38" fmla="*/ 119 w 562"/>
                <a:gd name="T39" fmla="*/ 21 h 557"/>
                <a:gd name="T40" fmla="*/ 118 w 562"/>
                <a:gd name="T41" fmla="*/ 30 h 557"/>
                <a:gd name="T42" fmla="*/ 115 w 562"/>
                <a:gd name="T43" fmla="*/ 38 h 557"/>
                <a:gd name="T44" fmla="*/ 107 w 562"/>
                <a:gd name="T45" fmla="*/ 48 h 557"/>
                <a:gd name="T46" fmla="*/ 101 w 562"/>
                <a:gd name="T47" fmla="*/ 56 h 557"/>
                <a:gd name="T48" fmla="*/ 90 w 562"/>
                <a:gd name="T49" fmla="*/ 65 h 557"/>
                <a:gd name="T50" fmla="*/ 71 w 562"/>
                <a:gd name="T51" fmla="*/ 78 h 557"/>
                <a:gd name="T52" fmla="*/ 56 w 562"/>
                <a:gd name="T53" fmla="*/ 87 h 557"/>
                <a:gd name="T54" fmla="*/ 41 w 562"/>
                <a:gd name="T55" fmla="*/ 97 h 557"/>
                <a:gd name="T56" fmla="*/ 32 w 562"/>
                <a:gd name="T57" fmla="*/ 100 h 557"/>
                <a:gd name="T58" fmla="*/ 19 w 562"/>
                <a:gd name="T59" fmla="*/ 109 h 557"/>
                <a:gd name="T60" fmla="*/ 27 w 562"/>
                <a:gd name="T61" fmla="*/ 111 h 557"/>
                <a:gd name="T62" fmla="*/ 42 w 562"/>
                <a:gd name="T63" fmla="*/ 104 h 557"/>
                <a:gd name="T64" fmla="*/ 60 w 562"/>
                <a:gd name="T65" fmla="*/ 96 h 557"/>
                <a:gd name="T66" fmla="*/ 78 w 562"/>
                <a:gd name="T67" fmla="*/ 86 h 557"/>
                <a:gd name="T68" fmla="*/ 92 w 562"/>
                <a:gd name="T69" fmla="*/ 76 h 557"/>
                <a:gd name="T70" fmla="*/ 104 w 562"/>
                <a:gd name="T71" fmla="*/ 65 h 557"/>
                <a:gd name="T72" fmla="*/ 112 w 562"/>
                <a:gd name="T73" fmla="*/ 58 h 557"/>
                <a:gd name="T74" fmla="*/ 118 w 562"/>
                <a:gd name="T75" fmla="*/ 50 h 557"/>
                <a:gd name="T76" fmla="*/ 121 w 562"/>
                <a:gd name="T77" fmla="*/ 44 h 557"/>
                <a:gd name="T78" fmla="*/ 124 w 562"/>
                <a:gd name="T79" fmla="*/ 37 h 557"/>
                <a:gd name="T80" fmla="*/ 123 w 562"/>
                <a:gd name="T81" fmla="*/ 28 h 557"/>
                <a:gd name="T82" fmla="*/ 125 w 562"/>
                <a:gd name="T83" fmla="*/ 23 h 557"/>
                <a:gd name="T84" fmla="*/ 132 w 562"/>
                <a:gd name="T85" fmla="*/ 18 h 557"/>
                <a:gd name="T86" fmla="*/ 137 w 562"/>
                <a:gd name="T87" fmla="*/ 15 h 557"/>
                <a:gd name="T88" fmla="*/ 141 w 562"/>
                <a:gd name="T89" fmla="*/ 12 h 557"/>
                <a:gd name="T90" fmla="*/ 139 w 562"/>
                <a:gd name="T91" fmla="*/ 7 h 557"/>
                <a:gd name="T92" fmla="*/ 132 w 562"/>
                <a:gd name="T93" fmla="*/ 3 h 557"/>
                <a:gd name="T94" fmla="*/ 126 w 562"/>
                <a:gd name="T95" fmla="*/ 0 h 557"/>
                <a:gd name="T96" fmla="*/ 121 w 562"/>
                <a:gd name="T97" fmla="*/ 7 h 557"/>
                <a:gd name="T98" fmla="*/ 117 w 562"/>
                <a:gd name="T99" fmla="*/ 12 h 557"/>
                <a:gd name="T100" fmla="*/ 105 w 562"/>
                <a:gd name="T101" fmla="*/ 17 h 557"/>
                <a:gd name="T102" fmla="*/ 91 w 562"/>
                <a:gd name="T103" fmla="*/ 20 h 557"/>
                <a:gd name="T104" fmla="*/ 73 w 562"/>
                <a:gd name="T105" fmla="*/ 25 h 557"/>
                <a:gd name="T106" fmla="*/ 56 w 562"/>
                <a:gd name="T107" fmla="*/ 28 h 557"/>
                <a:gd name="T108" fmla="*/ 41 w 562"/>
                <a:gd name="T109" fmla="*/ 29 h 557"/>
                <a:gd name="T110" fmla="*/ 27 w 562"/>
                <a:gd name="T111" fmla="*/ 30 h 557"/>
                <a:gd name="T112" fmla="*/ 16 w 562"/>
                <a:gd name="T113" fmla="*/ 29 h 557"/>
                <a:gd name="T114" fmla="*/ 10 w 562"/>
                <a:gd name="T115" fmla="*/ 28 h 557"/>
                <a:gd name="T116" fmla="*/ 7 w 562"/>
                <a:gd name="T117" fmla="*/ 22 h 557"/>
                <a:gd name="T118" fmla="*/ 2 w 562"/>
                <a:gd name="T119" fmla="*/ 22 h 557"/>
                <a:gd name="T120" fmla="*/ 2 w 562"/>
                <a:gd name="T121" fmla="*/ 22 h 5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2"/>
                <a:gd name="T184" fmla="*/ 0 h 557"/>
                <a:gd name="T185" fmla="*/ 562 w 562"/>
                <a:gd name="T186" fmla="*/ 557 h 5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2" h="557">
                  <a:moveTo>
                    <a:pt x="7" y="109"/>
                  </a:moveTo>
                  <a:lnTo>
                    <a:pt x="11" y="142"/>
                  </a:lnTo>
                  <a:lnTo>
                    <a:pt x="0" y="150"/>
                  </a:lnTo>
                  <a:lnTo>
                    <a:pt x="26" y="176"/>
                  </a:lnTo>
                  <a:lnTo>
                    <a:pt x="101" y="189"/>
                  </a:lnTo>
                  <a:lnTo>
                    <a:pt x="170" y="199"/>
                  </a:lnTo>
                  <a:lnTo>
                    <a:pt x="230" y="189"/>
                  </a:lnTo>
                  <a:lnTo>
                    <a:pt x="281" y="177"/>
                  </a:lnTo>
                  <a:lnTo>
                    <a:pt x="331" y="158"/>
                  </a:lnTo>
                  <a:lnTo>
                    <a:pt x="376" y="136"/>
                  </a:lnTo>
                  <a:lnTo>
                    <a:pt x="413" y="122"/>
                  </a:lnTo>
                  <a:lnTo>
                    <a:pt x="452" y="93"/>
                  </a:lnTo>
                  <a:lnTo>
                    <a:pt x="467" y="83"/>
                  </a:lnTo>
                  <a:lnTo>
                    <a:pt x="487" y="78"/>
                  </a:lnTo>
                  <a:lnTo>
                    <a:pt x="504" y="53"/>
                  </a:lnTo>
                  <a:lnTo>
                    <a:pt x="520" y="39"/>
                  </a:lnTo>
                  <a:lnTo>
                    <a:pt x="540" y="55"/>
                  </a:lnTo>
                  <a:lnTo>
                    <a:pt x="523" y="72"/>
                  </a:lnTo>
                  <a:lnTo>
                    <a:pt x="491" y="88"/>
                  </a:lnTo>
                  <a:lnTo>
                    <a:pt x="476" y="104"/>
                  </a:lnTo>
                  <a:lnTo>
                    <a:pt x="469" y="153"/>
                  </a:lnTo>
                  <a:lnTo>
                    <a:pt x="457" y="192"/>
                  </a:lnTo>
                  <a:lnTo>
                    <a:pt x="427" y="241"/>
                  </a:lnTo>
                  <a:lnTo>
                    <a:pt x="401" y="279"/>
                  </a:lnTo>
                  <a:lnTo>
                    <a:pt x="359" y="325"/>
                  </a:lnTo>
                  <a:lnTo>
                    <a:pt x="283" y="390"/>
                  </a:lnTo>
                  <a:lnTo>
                    <a:pt x="224" y="436"/>
                  </a:lnTo>
                  <a:lnTo>
                    <a:pt x="163" y="485"/>
                  </a:lnTo>
                  <a:lnTo>
                    <a:pt x="129" y="503"/>
                  </a:lnTo>
                  <a:lnTo>
                    <a:pt x="77" y="545"/>
                  </a:lnTo>
                  <a:lnTo>
                    <a:pt x="107" y="557"/>
                  </a:lnTo>
                  <a:lnTo>
                    <a:pt x="166" y="521"/>
                  </a:lnTo>
                  <a:lnTo>
                    <a:pt x="239" y="482"/>
                  </a:lnTo>
                  <a:lnTo>
                    <a:pt x="312" y="431"/>
                  </a:lnTo>
                  <a:lnTo>
                    <a:pt x="367" y="380"/>
                  </a:lnTo>
                  <a:lnTo>
                    <a:pt x="416" y="327"/>
                  </a:lnTo>
                  <a:lnTo>
                    <a:pt x="447" y="290"/>
                  </a:lnTo>
                  <a:lnTo>
                    <a:pt x="469" y="253"/>
                  </a:lnTo>
                  <a:lnTo>
                    <a:pt x="482" y="222"/>
                  </a:lnTo>
                  <a:lnTo>
                    <a:pt x="493" y="186"/>
                  </a:lnTo>
                  <a:lnTo>
                    <a:pt x="491" y="142"/>
                  </a:lnTo>
                  <a:lnTo>
                    <a:pt x="498" y="114"/>
                  </a:lnTo>
                  <a:lnTo>
                    <a:pt x="526" y="91"/>
                  </a:lnTo>
                  <a:lnTo>
                    <a:pt x="547" y="76"/>
                  </a:lnTo>
                  <a:lnTo>
                    <a:pt x="562" y="60"/>
                  </a:lnTo>
                  <a:lnTo>
                    <a:pt x="555" y="35"/>
                  </a:lnTo>
                  <a:lnTo>
                    <a:pt x="526" y="14"/>
                  </a:lnTo>
                  <a:lnTo>
                    <a:pt x="504" y="0"/>
                  </a:lnTo>
                  <a:lnTo>
                    <a:pt x="484" y="35"/>
                  </a:lnTo>
                  <a:lnTo>
                    <a:pt x="467" y="60"/>
                  </a:lnTo>
                  <a:lnTo>
                    <a:pt x="420" y="86"/>
                  </a:lnTo>
                  <a:lnTo>
                    <a:pt x="361" y="102"/>
                  </a:lnTo>
                  <a:lnTo>
                    <a:pt x="289" y="124"/>
                  </a:lnTo>
                  <a:lnTo>
                    <a:pt x="222" y="139"/>
                  </a:lnTo>
                  <a:lnTo>
                    <a:pt x="163" y="148"/>
                  </a:lnTo>
                  <a:lnTo>
                    <a:pt x="107" y="150"/>
                  </a:lnTo>
                  <a:lnTo>
                    <a:pt x="62" y="148"/>
                  </a:lnTo>
                  <a:lnTo>
                    <a:pt x="38" y="139"/>
                  </a:lnTo>
                  <a:lnTo>
                    <a:pt x="29" y="111"/>
                  </a:lnTo>
                  <a:lnTo>
                    <a:pt x="7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3" name="Freeform 367"/>
            <p:cNvSpPr>
              <a:spLocks/>
            </p:cNvSpPr>
            <p:nvPr/>
          </p:nvSpPr>
          <p:spPr bwMode="auto">
            <a:xfrm>
              <a:off x="3518" y="1099"/>
              <a:ext cx="16" cy="16"/>
            </a:xfrm>
            <a:custGeom>
              <a:avLst/>
              <a:gdLst>
                <a:gd name="T0" fmla="*/ 10 w 63"/>
                <a:gd name="T1" fmla="*/ 0 h 79"/>
                <a:gd name="T2" fmla="*/ 3 w 63"/>
                <a:gd name="T3" fmla="*/ 6 h 79"/>
                <a:gd name="T4" fmla="*/ 0 w 63"/>
                <a:gd name="T5" fmla="*/ 15 h 79"/>
                <a:gd name="T6" fmla="*/ 3 w 63"/>
                <a:gd name="T7" fmla="*/ 16 h 79"/>
                <a:gd name="T8" fmla="*/ 16 w 63"/>
                <a:gd name="T9" fmla="*/ 6 h 79"/>
                <a:gd name="T10" fmla="*/ 15 w 63"/>
                <a:gd name="T11" fmla="*/ 1 h 79"/>
                <a:gd name="T12" fmla="*/ 10 w 63"/>
                <a:gd name="T13" fmla="*/ 0 h 79"/>
                <a:gd name="T14" fmla="*/ 10 w 63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79"/>
                <a:gd name="T26" fmla="*/ 63 w 63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79">
                  <a:moveTo>
                    <a:pt x="41" y="0"/>
                  </a:moveTo>
                  <a:lnTo>
                    <a:pt x="10" y="31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63" y="31"/>
                  </a:lnTo>
                  <a:lnTo>
                    <a:pt x="61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4" name="Freeform 368"/>
            <p:cNvSpPr>
              <a:spLocks/>
            </p:cNvSpPr>
            <p:nvPr/>
          </p:nvSpPr>
          <p:spPr bwMode="auto">
            <a:xfrm>
              <a:off x="3493" y="1186"/>
              <a:ext cx="75" cy="89"/>
            </a:xfrm>
            <a:custGeom>
              <a:avLst/>
              <a:gdLst>
                <a:gd name="T0" fmla="*/ 0 w 303"/>
                <a:gd name="T1" fmla="*/ 84 h 443"/>
                <a:gd name="T2" fmla="*/ 12 w 303"/>
                <a:gd name="T3" fmla="*/ 84 h 443"/>
                <a:gd name="T4" fmla="*/ 22 w 303"/>
                <a:gd name="T5" fmla="*/ 82 h 443"/>
                <a:gd name="T6" fmla="*/ 33 w 303"/>
                <a:gd name="T7" fmla="*/ 75 h 443"/>
                <a:gd name="T8" fmla="*/ 46 w 303"/>
                <a:gd name="T9" fmla="*/ 63 h 443"/>
                <a:gd name="T10" fmla="*/ 55 w 303"/>
                <a:gd name="T11" fmla="*/ 54 h 443"/>
                <a:gd name="T12" fmla="*/ 61 w 303"/>
                <a:gd name="T13" fmla="*/ 46 h 443"/>
                <a:gd name="T14" fmla="*/ 65 w 303"/>
                <a:gd name="T15" fmla="*/ 37 h 443"/>
                <a:gd name="T16" fmla="*/ 69 w 303"/>
                <a:gd name="T17" fmla="*/ 23 h 443"/>
                <a:gd name="T18" fmla="*/ 72 w 303"/>
                <a:gd name="T19" fmla="*/ 8 h 443"/>
                <a:gd name="T20" fmla="*/ 75 w 303"/>
                <a:gd name="T21" fmla="*/ 0 h 443"/>
                <a:gd name="T22" fmla="*/ 75 w 303"/>
                <a:gd name="T23" fmla="*/ 18 h 443"/>
                <a:gd name="T24" fmla="*/ 72 w 303"/>
                <a:gd name="T25" fmla="*/ 33 h 443"/>
                <a:gd name="T26" fmla="*/ 68 w 303"/>
                <a:gd name="T27" fmla="*/ 43 h 443"/>
                <a:gd name="T28" fmla="*/ 61 w 303"/>
                <a:gd name="T29" fmla="*/ 53 h 443"/>
                <a:gd name="T30" fmla="*/ 51 w 303"/>
                <a:gd name="T31" fmla="*/ 64 h 443"/>
                <a:gd name="T32" fmla="*/ 42 w 303"/>
                <a:gd name="T33" fmla="*/ 74 h 443"/>
                <a:gd name="T34" fmla="*/ 32 w 303"/>
                <a:gd name="T35" fmla="*/ 81 h 443"/>
                <a:gd name="T36" fmla="*/ 23 w 303"/>
                <a:gd name="T37" fmla="*/ 86 h 443"/>
                <a:gd name="T38" fmla="*/ 11 w 303"/>
                <a:gd name="T39" fmla="*/ 89 h 443"/>
                <a:gd name="T40" fmla="*/ 1 w 303"/>
                <a:gd name="T41" fmla="*/ 87 h 443"/>
                <a:gd name="T42" fmla="*/ 0 w 303"/>
                <a:gd name="T43" fmla="*/ 84 h 443"/>
                <a:gd name="T44" fmla="*/ 0 w 303"/>
                <a:gd name="T45" fmla="*/ 84 h 4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443"/>
                <a:gd name="T71" fmla="*/ 303 w 303"/>
                <a:gd name="T72" fmla="*/ 443 h 4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443">
                  <a:moveTo>
                    <a:pt x="0" y="420"/>
                  </a:moveTo>
                  <a:lnTo>
                    <a:pt x="50" y="420"/>
                  </a:lnTo>
                  <a:lnTo>
                    <a:pt x="88" y="407"/>
                  </a:lnTo>
                  <a:lnTo>
                    <a:pt x="135" y="374"/>
                  </a:lnTo>
                  <a:lnTo>
                    <a:pt x="186" y="312"/>
                  </a:lnTo>
                  <a:lnTo>
                    <a:pt x="223" y="269"/>
                  </a:lnTo>
                  <a:lnTo>
                    <a:pt x="248" y="230"/>
                  </a:lnTo>
                  <a:lnTo>
                    <a:pt x="263" y="183"/>
                  </a:lnTo>
                  <a:lnTo>
                    <a:pt x="279" y="114"/>
                  </a:lnTo>
                  <a:lnTo>
                    <a:pt x="292" y="42"/>
                  </a:lnTo>
                  <a:lnTo>
                    <a:pt x="301" y="0"/>
                  </a:lnTo>
                  <a:lnTo>
                    <a:pt x="303" y="88"/>
                  </a:lnTo>
                  <a:lnTo>
                    <a:pt x="292" y="163"/>
                  </a:lnTo>
                  <a:lnTo>
                    <a:pt x="274" y="216"/>
                  </a:lnTo>
                  <a:lnTo>
                    <a:pt x="248" y="265"/>
                  </a:lnTo>
                  <a:lnTo>
                    <a:pt x="208" y="320"/>
                  </a:lnTo>
                  <a:lnTo>
                    <a:pt x="170" y="369"/>
                  </a:lnTo>
                  <a:lnTo>
                    <a:pt x="130" y="404"/>
                  </a:lnTo>
                  <a:lnTo>
                    <a:pt x="91" y="430"/>
                  </a:lnTo>
                  <a:lnTo>
                    <a:pt x="44" y="443"/>
                  </a:lnTo>
                  <a:lnTo>
                    <a:pt x="5" y="432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5" name="Freeform 369"/>
            <p:cNvSpPr>
              <a:spLocks/>
            </p:cNvSpPr>
            <p:nvPr/>
          </p:nvSpPr>
          <p:spPr bwMode="auto">
            <a:xfrm>
              <a:off x="3568" y="1200"/>
              <a:ext cx="27" cy="25"/>
            </a:xfrm>
            <a:custGeom>
              <a:avLst/>
              <a:gdLst>
                <a:gd name="T0" fmla="*/ 27 w 111"/>
                <a:gd name="T1" fmla="*/ 4 h 123"/>
                <a:gd name="T2" fmla="*/ 21 w 111"/>
                <a:gd name="T3" fmla="*/ 0 h 123"/>
                <a:gd name="T4" fmla="*/ 14 w 111"/>
                <a:gd name="T5" fmla="*/ 0 h 123"/>
                <a:gd name="T6" fmla="*/ 9 w 111"/>
                <a:gd name="T7" fmla="*/ 0 h 123"/>
                <a:gd name="T8" fmla="*/ 5 w 111"/>
                <a:gd name="T9" fmla="*/ 4 h 123"/>
                <a:gd name="T10" fmla="*/ 1 w 111"/>
                <a:gd name="T11" fmla="*/ 9 h 123"/>
                <a:gd name="T12" fmla="*/ 0 w 111"/>
                <a:gd name="T13" fmla="*/ 15 h 123"/>
                <a:gd name="T14" fmla="*/ 3 w 111"/>
                <a:gd name="T15" fmla="*/ 21 h 123"/>
                <a:gd name="T16" fmla="*/ 8 w 111"/>
                <a:gd name="T17" fmla="*/ 25 h 123"/>
                <a:gd name="T18" fmla="*/ 14 w 111"/>
                <a:gd name="T19" fmla="*/ 19 h 123"/>
                <a:gd name="T20" fmla="*/ 7 w 111"/>
                <a:gd name="T21" fmla="*/ 16 h 123"/>
                <a:gd name="T22" fmla="*/ 5 w 111"/>
                <a:gd name="T23" fmla="*/ 11 h 123"/>
                <a:gd name="T24" fmla="*/ 10 w 111"/>
                <a:gd name="T25" fmla="*/ 6 h 123"/>
                <a:gd name="T26" fmla="*/ 19 w 111"/>
                <a:gd name="T27" fmla="*/ 7 h 123"/>
                <a:gd name="T28" fmla="*/ 25 w 111"/>
                <a:gd name="T29" fmla="*/ 7 h 123"/>
                <a:gd name="T30" fmla="*/ 27 w 111"/>
                <a:gd name="T31" fmla="*/ 4 h 123"/>
                <a:gd name="T32" fmla="*/ 27 w 111"/>
                <a:gd name="T33" fmla="*/ 4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23"/>
                <a:gd name="T53" fmla="*/ 111 w 111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23">
                  <a:moveTo>
                    <a:pt x="111" y="18"/>
                  </a:moveTo>
                  <a:lnTo>
                    <a:pt x="86" y="0"/>
                  </a:lnTo>
                  <a:lnTo>
                    <a:pt x="59" y="2"/>
                  </a:lnTo>
                  <a:lnTo>
                    <a:pt x="37" y="2"/>
                  </a:lnTo>
                  <a:lnTo>
                    <a:pt x="20" y="18"/>
                  </a:lnTo>
                  <a:lnTo>
                    <a:pt x="6" y="44"/>
                  </a:lnTo>
                  <a:lnTo>
                    <a:pt x="0" y="74"/>
                  </a:lnTo>
                  <a:lnTo>
                    <a:pt x="11" y="104"/>
                  </a:lnTo>
                  <a:lnTo>
                    <a:pt x="33" y="123"/>
                  </a:lnTo>
                  <a:lnTo>
                    <a:pt x="57" y="95"/>
                  </a:lnTo>
                  <a:lnTo>
                    <a:pt x="30" y="79"/>
                  </a:lnTo>
                  <a:lnTo>
                    <a:pt x="22" y="54"/>
                  </a:lnTo>
                  <a:lnTo>
                    <a:pt x="40" y="30"/>
                  </a:lnTo>
                  <a:lnTo>
                    <a:pt x="77" y="34"/>
                  </a:lnTo>
                  <a:lnTo>
                    <a:pt x="101" y="34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6" name="Freeform 370"/>
            <p:cNvSpPr>
              <a:spLocks/>
            </p:cNvSpPr>
            <p:nvPr/>
          </p:nvSpPr>
          <p:spPr bwMode="auto">
            <a:xfrm>
              <a:off x="3534" y="1071"/>
              <a:ext cx="31" cy="17"/>
            </a:xfrm>
            <a:custGeom>
              <a:avLst/>
              <a:gdLst>
                <a:gd name="T0" fmla="*/ 0 w 125"/>
                <a:gd name="T1" fmla="*/ 6 h 84"/>
                <a:gd name="T2" fmla="*/ 7 w 125"/>
                <a:gd name="T3" fmla="*/ 0 h 84"/>
                <a:gd name="T4" fmla="*/ 14 w 125"/>
                <a:gd name="T5" fmla="*/ 0 h 84"/>
                <a:gd name="T6" fmla="*/ 19 w 125"/>
                <a:gd name="T7" fmla="*/ 1 h 84"/>
                <a:gd name="T8" fmla="*/ 21 w 125"/>
                <a:gd name="T9" fmla="*/ 7 h 84"/>
                <a:gd name="T10" fmla="*/ 24 w 125"/>
                <a:gd name="T11" fmla="*/ 12 h 84"/>
                <a:gd name="T12" fmla="*/ 31 w 125"/>
                <a:gd name="T13" fmla="*/ 11 h 84"/>
                <a:gd name="T14" fmla="*/ 26 w 125"/>
                <a:gd name="T15" fmla="*/ 17 h 84"/>
                <a:gd name="T16" fmla="*/ 20 w 125"/>
                <a:gd name="T17" fmla="*/ 15 h 84"/>
                <a:gd name="T18" fmla="*/ 12 w 125"/>
                <a:gd name="T19" fmla="*/ 10 h 84"/>
                <a:gd name="T20" fmla="*/ 7 w 125"/>
                <a:gd name="T21" fmla="*/ 7 h 84"/>
                <a:gd name="T22" fmla="*/ 0 w 125"/>
                <a:gd name="T23" fmla="*/ 6 h 84"/>
                <a:gd name="T24" fmla="*/ 0 w 125"/>
                <a:gd name="T25" fmla="*/ 6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84"/>
                <a:gd name="T41" fmla="*/ 125 w 125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84">
                  <a:moveTo>
                    <a:pt x="0" y="30"/>
                  </a:moveTo>
                  <a:lnTo>
                    <a:pt x="27" y="2"/>
                  </a:lnTo>
                  <a:lnTo>
                    <a:pt x="56" y="0"/>
                  </a:lnTo>
                  <a:lnTo>
                    <a:pt x="78" y="7"/>
                  </a:lnTo>
                  <a:lnTo>
                    <a:pt x="85" y="35"/>
                  </a:lnTo>
                  <a:lnTo>
                    <a:pt x="96" y="59"/>
                  </a:lnTo>
                  <a:lnTo>
                    <a:pt x="125" y="56"/>
                  </a:lnTo>
                  <a:lnTo>
                    <a:pt x="105" y="84"/>
                  </a:lnTo>
                  <a:lnTo>
                    <a:pt x="81" y="74"/>
                  </a:lnTo>
                  <a:lnTo>
                    <a:pt x="49" y="49"/>
                  </a:lnTo>
                  <a:lnTo>
                    <a:pt x="27" y="3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7" name="Freeform 371"/>
            <p:cNvSpPr>
              <a:spLocks/>
            </p:cNvSpPr>
            <p:nvPr/>
          </p:nvSpPr>
          <p:spPr bwMode="auto">
            <a:xfrm>
              <a:off x="3486" y="1050"/>
              <a:ext cx="14" cy="12"/>
            </a:xfrm>
            <a:custGeom>
              <a:avLst/>
              <a:gdLst>
                <a:gd name="T0" fmla="*/ 0 w 57"/>
                <a:gd name="T1" fmla="*/ 6 h 57"/>
                <a:gd name="T2" fmla="*/ 5 w 57"/>
                <a:gd name="T3" fmla="*/ 0 h 57"/>
                <a:gd name="T4" fmla="*/ 13 w 57"/>
                <a:gd name="T5" fmla="*/ 0 h 57"/>
                <a:gd name="T6" fmla="*/ 14 w 57"/>
                <a:gd name="T7" fmla="*/ 5 h 57"/>
                <a:gd name="T8" fmla="*/ 12 w 57"/>
                <a:gd name="T9" fmla="*/ 12 h 57"/>
                <a:gd name="T10" fmla="*/ 4 w 57"/>
                <a:gd name="T11" fmla="*/ 12 h 57"/>
                <a:gd name="T12" fmla="*/ 0 w 57"/>
                <a:gd name="T13" fmla="*/ 6 h 57"/>
                <a:gd name="T14" fmla="*/ 0 w 57"/>
                <a:gd name="T15" fmla="*/ 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7"/>
                <a:gd name="T26" fmla="*/ 57 w 57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7">
                  <a:moveTo>
                    <a:pt x="0" y="29"/>
                  </a:moveTo>
                  <a:lnTo>
                    <a:pt x="20" y="2"/>
                  </a:lnTo>
                  <a:lnTo>
                    <a:pt x="52" y="0"/>
                  </a:lnTo>
                  <a:lnTo>
                    <a:pt x="57" y="23"/>
                  </a:lnTo>
                  <a:lnTo>
                    <a:pt x="47" y="57"/>
                  </a:lnTo>
                  <a:lnTo>
                    <a:pt x="18" y="5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8" name="Freeform 372"/>
            <p:cNvSpPr>
              <a:spLocks/>
            </p:cNvSpPr>
            <p:nvPr/>
          </p:nvSpPr>
          <p:spPr bwMode="auto">
            <a:xfrm>
              <a:off x="3422" y="1064"/>
              <a:ext cx="152" cy="132"/>
            </a:xfrm>
            <a:custGeom>
              <a:avLst/>
              <a:gdLst>
                <a:gd name="T0" fmla="*/ 0 w 608"/>
                <a:gd name="T1" fmla="*/ 120 h 659"/>
                <a:gd name="T2" fmla="*/ 0 w 608"/>
                <a:gd name="T3" fmla="*/ 104 h 659"/>
                <a:gd name="T4" fmla="*/ 2 w 608"/>
                <a:gd name="T5" fmla="*/ 90 h 659"/>
                <a:gd name="T6" fmla="*/ 5 w 608"/>
                <a:gd name="T7" fmla="*/ 78 h 659"/>
                <a:gd name="T8" fmla="*/ 9 w 608"/>
                <a:gd name="T9" fmla="*/ 69 h 659"/>
                <a:gd name="T10" fmla="*/ 15 w 608"/>
                <a:gd name="T11" fmla="*/ 59 h 659"/>
                <a:gd name="T12" fmla="*/ 23 w 608"/>
                <a:gd name="T13" fmla="*/ 48 h 659"/>
                <a:gd name="T14" fmla="*/ 31 w 608"/>
                <a:gd name="T15" fmla="*/ 39 h 659"/>
                <a:gd name="T16" fmla="*/ 41 w 608"/>
                <a:gd name="T17" fmla="*/ 32 h 659"/>
                <a:gd name="T18" fmla="*/ 53 w 608"/>
                <a:gd name="T19" fmla="*/ 26 h 659"/>
                <a:gd name="T20" fmla="*/ 62 w 608"/>
                <a:gd name="T21" fmla="*/ 23 h 659"/>
                <a:gd name="T22" fmla="*/ 75 w 608"/>
                <a:gd name="T23" fmla="*/ 21 h 659"/>
                <a:gd name="T24" fmla="*/ 84 w 608"/>
                <a:gd name="T25" fmla="*/ 20 h 659"/>
                <a:gd name="T26" fmla="*/ 94 w 608"/>
                <a:gd name="T27" fmla="*/ 20 h 659"/>
                <a:gd name="T28" fmla="*/ 100 w 608"/>
                <a:gd name="T29" fmla="*/ 13 h 659"/>
                <a:gd name="T30" fmla="*/ 106 w 608"/>
                <a:gd name="T31" fmla="*/ 6 h 659"/>
                <a:gd name="T32" fmla="*/ 114 w 608"/>
                <a:gd name="T33" fmla="*/ 3 h 659"/>
                <a:gd name="T34" fmla="*/ 124 w 608"/>
                <a:gd name="T35" fmla="*/ 1 h 659"/>
                <a:gd name="T36" fmla="*/ 135 w 608"/>
                <a:gd name="T37" fmla="*/ 0 h 659"/>
                <a:gd name="T38" fmla="*/ 143 w 608"/>
                <a:gd name="T39" fmla="*/ 3 h 659"/>
                <a:gd name="T40" fmla="*/ 152 w 608"/>
                <a:gd name="T41" fmla="*/ 8 h 659"/>
                <a:gd name="T42" fmla="*/ 140 w 608"/>
                <a:gd name="T43" fmla="*/ 23 h 659"/>
                <a:gd name="T44" fmla="*/ 142 w 608"/>
                <a:gd name="T45" fmla="*/ 16 h 659"/>
                <a:gd name="T46" fmla="*/ 139 w 608"/>
                <a:gd name="T47" fmla="*/ 9 h 659"/>
                <a:gd name="T48" fmla="*/ 134 w 608"/>
                <a:gd name="T49" fmla="*/ 9 h 659"/>
                <a:gd name="T50" fmla="*/ 120 w 608"/>
                <a:gd name="T51" fmla="*/ 10 h 659"/>
                <a:gd name="T52" fmla="*/ 112 w 608"/>
                <a:gd name="T53" fmla="*/ 15 h 659"/>
                <a:gd name="T54" fmla="*/ 106 w 608"/>
                <a:gd name="T55" fmla="*/ 21 h 659"/>
                <a:gd name="T56" fmla="*/ 102 w 608"/>
                <a:gd name="T57" fmla="*/ 27 h 659"/>
                <a:gd name="T58" fmla="*/ 98 w 608"/>
                <a:gd name="T59" fmla="*/ 33 h 659"/>
                <a:gd name="T60" fmla="*/ 89 w 608"/>
                <a:gd name="T61" fmla="*/ 30 h 659"/>
                <a:gd name="T62" fmla="*/ 81 w 608"/>
                <a:gd name="T63" fmla="*/ 28 h 659"/>
                <a:gd name="T64" fmla="*/ 71 w 608"/>
                <a:gd name="T65" fmla="*/ 29 h 659"/>
                <a:gd name="T66" fmla="*/ 62 w 608"/>
                <a:gd name="T67" fmla="*/ 32 h 659"/>
                <a:gd name="T68" fmla="*/ 51 w 608"/>
                <a:gd name="T69" fmla="*/ 37 h 659"/>
                <a:gd name="T70" fmla="*/ 44 w 608"/>
                <a:gd name="T71" fmla="*/ 41 h 659"/>
                <a:gd name="T72" fmla="*/ 36 w 608"/>
                <a:gd name="T73" fmla="*/ 47 h 659"/>
                <a:gd name="T74" fmla="*/ 28 w 608"/>
                <a:gd name="T75" fmla="*/ 57 h 659"/>
                <a:gd name="T76" fmla="*/ 23 w 608"/>
                <a:gd name="T77" fmla="*/ 65 h 659"/>
                <a:gd name="T78" fmla="*/ 18 w 608"/>
                <a:gd name="T79" fmla="*/ 75 h 659"/>
                <a:gd name="T80" fmla="*/ 14 w 608"/>
                <a:gd name="T81" fmla="*/ 88 h 659"/>
                <a:gd name="T82" fmla="*/ 12 w 608"/>
                <a:gd name="T83" fmla="*/ 103 h 659"/>
                <a:gd name="T84" fmla="*/ 11 w 608"/>
                <a:gd name="T85" fmla="*/ 124 h 659"/>
                <a:gd name="T86" fmla="*/ 9 w 608"/>
                <a:gd name="T87" fmla="*/ 132 h 659"/>
                <a:gd name="T88" fmla="*/ 2 w 608"/>
                <a:gd name="T89" fmla="*/ 126 h 659"/>
                <a:gd name="T90" fmla="*/ 0 w 608"/>
                <a:gd name="T91" fmla="*/ 120 h 659"/>
                <a:gd name="T92" fmla="*/ 0 w 608"/>
                <a:gd name="T93" fmla="*/ 120 h 6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8"/>
                <a:gd name="T142" fmla="*/ 0 h 659"/>
                <a:gd name="T143" fmla="*/ 608 w 608"/>
                <a:gd name="T144" fmla="*/ 659 h 6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8" h="659">
                  <a:moveTo>
                    <a:pt x="0" y="601"/>
                  </a:moveTo>
                  <a:lnTo>
                    <a:pt x="0" y="520"/>
                  </a:lnTo>
                  <a:lnTo>
                    <a:pt x="7" y="451"/>
                  </a:lnTo>
                  <a:lnTo>
                    <a:pt x="20" y="390"/>
                  </a:lnTo>
                  <a:lnTo>
                    <a:pt x="34" y="346"/>
                  </a:lnTo>
                  <a:lnTo>
                    <a:pt x="59" y="297"/>
                  </a:lnTo>
                  <a:lnTo>
                    <a:pt x="91" y="242"/>
                  </a:lnTo>
                  <a:lnTo>
                    <a:pt x="125" y="193"/>
                  </a:lnTo>
                  <a:lnTo>
                    <a:pt x="163" y="161"/>
                  </a:lnTo>
                  <a:lnTo>
                    <a:pt x="213" y="130"/>
                  </a:lnTo>
                  <a:lnTo>
                    <a:pt x="250" y="114"/>
                  </a:lnTo>
                  <a:lnTo>
                    <a:pt x="299" y="104"/>
                  </a:lnTo>
                  <a:lnTo>
                    <a:pt x="338" y="98"/>
                  </a:lnTo>
                  <a:lnTo>
                    <a:pt x="376" y="98"/>
                  </a:lnTo>
                  <a:lnTo>
                    <a:pt x="402" y="63"/>
                  </a:lnTo>
                  <a:lnTo>
                    <a:pt x="423" y="32"/>
                  </a:lnTo>
                  <a:lnTo>
                    <a:pt x="458" y="14"/>
                  </a:lnTo>
                  <a:lnTo>
                    <a:pt x="497" y="3"/>
                  </a:lnTo>
                  <a:lnTo>
                    <a:pt x="539" y="0"/>
                  </a:lnTo>
                  <a:lnTo>
                    <a:pt x="571" y="14"/>
                  </a:lnTo>
                  <a:lnTo>
                    <a:pt x="608" y="39"/>
                  </a:lnTo>
                  <a:lnTo>
                    <a:pt x="560" y="116"/>
                  </a:lnTo>
                  <a:lnTo>
                    <a:pt x="566" y="81"/>
                  </a:lnTo>
                  <a:lnTo>
                    <a:pt x="555" y="47"/>
                  </a:lnTo>
                  <a:lnTo>
                    <a:pt x="536" y="44"/>
                  </a:lnTo>
                  <a:lnTo>
                    <a:pt x="482" y="49"/>
                  </a:lnTo>
                  <a:lnTo>
                    <a:pt x="448" y="75"/>
                  </a:lnTo>
                  <a:lnTo>
                    <a:pt x="423" y="104"/>
                  </a:lnTo>
                  <a:lnTo>
                    <a:pt x="407" y="137"/>
                  </a:lnTo>
                  <a:lnTo>
                    <a:pt x="392" y="163"/>
                  </a:lnTo>
                  <a:lnTo>
                    <a:pt x="358" y="150"/>
                  </a:lnTo>
                  <a:lnTo>
                    <a:pt x="323" y="142"/>
                  </a:lnTo>
                  <a:lnTo>
                    <a:pt x="282" y="146"/>
                  </a:lnTo>
                  <a:lnTo>
                    <a:pt x="247" y="160"/>
                  </a:lnTo>
                  <a:lnTo>
                    <a:pt x="206" y="183"/>
                  </a:lnTo>
                  <a:lnTo>
                    <a:pt x="177" y="207"/>
                  </a:lnTo>
                  <a:lnTo>
                    <a:pt x="145" y="237"/>
                  </a:lnTo>
                  <a:lnTo>
                    <a:pt x="113" y="285"/>
                  </a:lnTo>
                  <a:lnTo>
                    <a:pt x="91" y="327"/>
                  </a:lnTo>
                  <a:lnTo>
                    <a:pt x="73" y="374"/>
                  </a:lnTo>
                  <a:lnTo>
                    <a:pt x="57" y="441"/>
                  </a:lnTo>
                  <a:lnTo>
                    <a:pt x="49" y="513"/>
                  </a:lnTo>
                  <a:lnTo>
                    <a:pt x="46" y="621"/>
                  </a:lnTo>
                  <a:lnTo>
                    <a:pt x="37" y="659"/>
                  </a:lnTo>
                  <a:lnTo>
                    <a:pt x="9" y="63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9" name="Freeform 373"/>
            <p:cNvSpPr>
              <a:spLocks/>
            </p:cNvSpPr>
            <p:nvPr/>
          </p:nvSpPr>
          <p:spPr bwMode="auto">
            <a:xfrm>
              <a:off x="3428" y="1013"/>
              <a:ext cx="47" cy="34"/>
            </a:xfrm>
            <a:custGeom>
              <a:avLst/>
              <a:gdLst>
                <a:gd name="T0" fmla="*/ 0 w 188"/>
                <a:gd name="T1" fmla="*/ 4 h 169"/>
                <a:gd name="T2" fmla="*/ 3 w 188"/>
                <a:gd name="T3" fmla="*/ 13 h 169"/>
                <a:gd name="T4" fmla="*/ 8 w 188"/>
                <a:gd name="T5" fmla="*/ 17 h 169"/>
                <a:gd name="T6" fmla="*/ 14 w 188"/>
                <a:gd name="T7" fmla="*/ 19 h 169"/>
                <a:gd name="T8" fmla="*/ 26 w 188"/>
                <a:gd name="T9" fmla="*/ 23 h 169"/>
                <a:gd name="T10" fmla="*/ 27 w 188"/>
                <a:gd name="T11" fmla="*/ 29 h 169"/>
                <a:gd name="T12" fmla="*/ 34 w 188"/>
                <a:gd name="T13" fmla="*/ 31 h 169"/>
                <a:gd name="T14" fmla="*/ 38 w 188"/>
                <a:gd name="T15" fmla="*/ 34 h 169"/>
                <a:gd name="T16" fmla="*/ 47 w 188"/>
                <a:gd name="T17" fmla="*/ 34 h 169"/>
                <a:gd name="T18" fmla="*/ 47 w 188"/>
                <a:gd name="T19" fmla="*/ 28 h 169"/>
                <a:gd name="T20" fmla="*/ 41 w 188"/>
                <a:gd name="T21" fmla="*/ 21 h 169"/>
                <a:gd name="T22" fmla="*/ 34 w 188"/>
                <a:gd name="T23" fmla="*/ 16 h 169"/>
                <a:gd name="T24" fmla="*/ 24 w 188"/>
                <a:gd name="T25" fmla="*/ 13 h 169"/>
                <a:gd name="T26" fmla="*/ 18 w 188"/>
                <a:gd name="T27" fmla="*/ 9 h 169"/>
                <a:gd name="T28" fmla="*/ 13 w 188"/>
                <a:gd name="T29" fmla="*/ 3 h 169"/>
                <a:gd name="T30" fmla="*/ 9 w 188"/>
                <a:gd name="T31" fmla="*/ 0 h 169"/>
                <a:gd name="T32" fmla="*/ 4 w 188"/>
                <a:gd name="T33" fmla="*/ 2 h 169"/>
                <a:gd name="T34" fmla="*/ 0 w 188"/>
                <a:gd name="T35" fmla="*/ 4 h 169"/>
                <a:gd name="T36" fmla="*/ 0 w 188"/>
                <a:gd name="T37" fmla="*/ 4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169"/>
                <a:gd name="T59" fmla="*/ 188 w 188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169">
                  <a:moveTo>
                    <a:pt x="0" y="21"/>
                  </a:moveTo>
                  <a:lnTo>
                    <a:pt x="12" y="65"/>
                  </a:lnTo>
                  <a:lnTo>
                    <a:pt x="31" y="83"/>
                  </a:lnTo>
                  <a:lnTo>
                    <a:pt x="56" y="93"/>
                  </a:lnTo>
                  <a:lnTo>
                    <a:pt x="103" y="116"/>
                  </a:lnTo>
                  <a:lnTo>
                    <a:pt x="108" y="142"/>
                  </a:lnTo>
                  <a:lnTo>
                    <a:pt x="135" y="155"/>
                  </a:lnTo>
                  <a:lnTo>
                    <a:pt x="152" y="169"/>
                  </a:lnTo>
                  <a:lnTo>
                    <a:pt x="188" y="169"/>
                  </a:lnTo>
                  <a:lnTo>
                    <a:pt x="188" y="137"/>
                  </a:lnTo>
                  <a:lnTo>
                    <a:pt x="162" y="102"/>
                  </a:lnTo>
                  <a:lnTo>
                    <a:pt x="135" y="78"/>
                  </a:lnTo>
                  <a:lnTo>
                    <a:pt x="98" y="67"/>
                  </a:lnTo>
                  <a:lnTo>
                    <a:pt x="73" y="44"/>
                  </a:lnTo>
                  <a:lnTo>
                    <a:pt x="53" y="14"/>
                  </a:lnTo>
                  <a:lnTo>
                    <a:pt x="35" y="0"/>
                  </a:lnTo>
                  <a:lnTo>
                    <a:pt x="17" y="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0" name="Freeform 374"/>
            <p:cNvSpPr>
              <a:spLocks/>
            </p:cNvSpPr>
            <p:nvPr/>
          </p:nvSpPr>
          <p:spPr bwMode="auto">
            <a:xfrm>
              <a:off x="3589" y="1071"/>
              <a:ext cx="55" cy="108"/>
            </a:xfrm>
            <a:custGeom>
              <a:avLst/>
              <a:gdLst>
                <a:gd name="T0" fmla="*/ 55 w 221"/>
                <a:gd name="T1" fmla="*/ 4 h 543"/>
                <a:gd name="T2" fmla="*/ 38 w 221"/>
                <a:gd name="T3" fmla="*/ 27 h 543"/>
                <a:gd name="T4" fmla="*/ 22 w 221"/>
                <a:gd name="T5" fmla="*/ 42 h 543"/>
                <a:gd name="T6" fmla="*/ 20 w 221"/>
                <a:gd name="T7" fmla="*/ 48 h 543"/>
                <a:gd name="T8" fmla="*/ 21 w 221"/>
                <a:gd name="T9" fmla="*/ 59 h 543"/>
                <a:gd name="T10" fmla="*/ 24 w 221"/>
                <a:gd name="T11" fmla="*/ 85 h 543"/>
                <a:gd name="T12" fmla="*/ 25 w 221"/>
                <a:gd name="T13" fmla="*/ 99 h 543"/>
                <a:gd name="T14" fmla="*/ 22 w 221"/>
                <a:gd name="T15" fmla="*/ 102 h 543"/>
                <a:gd name="T16" fmla="*/ 14 w 221"/>
                <a:gd name="T17" fmla="*/ 105 h 543"/>
                <a:gd name="T18" fmla="*/ 7 w 221"/>
                <a:gd name="T19" fmla="*/ 108 h 543"/>
                <a:gd name="T20" fmla="*/ 0 w 221"/>
                <a:gd name="T21" fmla="*/ 108 h 543"/>
                <a:gd name="T22" fmla="*/ 3 w 221"/>
                <a:gd name="T23" fmla="*/ 103 h 543"/>
                <a:gd name="T24" fmla="*/ 9 w 221"/>
                <a:gd name="T25" fmla="*/ 100 h 543"/>
                <a:gd name="T26" fmla="*/ 15 w 221"/>
                <a:gd name="T27" fmla="*/ 95 h 543"/>
                <a:gd name="T28" fmla="*/ 13 w 221"/>
                <a:gd name="T29" fmla="*/ 84 h 543"/>
                <a:gd name="T30" fmla="*/ 11 w 221"/>
                <a:gd name="T31" fmla="*/ 61 h 543"/>
                <a:gd name="T32" fmla="*/ 11 w 221"/>
                <a:gd name="T33" fmla="*/ 46 h 543"/>
                <a:gd name="T34" fmla="*/ 19 w 221"/>
                <a:gd name="T35" fmla="*/ 35 h 543"/>
                <a:gd name="T36" fmla="*/ 32 w 221"/>
                <a:gd name="T37" fmla="*/ 20 h 543"/>
                <a:gd name="T38" fmla="*/ 41 w 221"/>
                <a:gd name="T39" fmla="*/ 8 h 543"/>
                <a:gd name="T40" fmla="*/ 47 w 221"/>
                <a:gd name="T41" fmla="*/ 1 h 543"/>
                <a:gd name="T42" fmla="*/ 52 w 221"/>
                <a:gd name="T43" fmla="*/ 0 h 543"/>
                <a:gd name="T44" fmla="*/ 55 w 221"/>
                <a:gd name="T45" fmla="*/ 4 h 543"/>
                <a:gd name="T46" fmla="*/ 55 w 221"/>
                <a:gd name="T47" fmla="*/ 4 h 5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1"/>
                <a:gd name="T73" fmla="*/ 0 h 543"/>
                <a:gd name="T74" fmla="*/ 221 w 221"/>
                <a:gd name="T75" fmla="*/ 543 h 5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1" h="543">
                  <a:moveTo>
                    <a:pt x="221" y="20"/>
                  </a:moveTo>
                  <a:lnTo>
                    <a:pt x="152" y="136"/>
                  </a:lnTo>
                  <a:lnTo>
                    <a:pt x="88" y="212"/>
                  </a:lnTo>
                  <a:lnTo>
                    <a:pt x="81" y="242"/>
                  </a:lnTo>
                  <a:lnTo>
                    <a:pt x="83" y="298"/>
                  </a:lnTo>
                  <a:lnTo>
                    <a:pt x="97" y="425"/>
                  </a:lnTo>
                  <a:lnTo>
                    <a:pt x="100" y="500"/>
                  </a:lnTo>
                  <a:lnTo>
                    <a:pt x="88" y="515"/>
                  </a:lnTo>
                  <a:lnTo>
                    <a:pt x="56" y="530"/>
                  </a:lnTo>
                  <a:lnTo>
                    <a:pt x="29" y="543"/>
                  </a:lnTo>
                  <a:lnTo>
                    <a:pt x="0" y="543"/>
                  </a:lnTo>
                  <a:lnTo>
                    <a:pt x="13" y="520"/>
                  </a:lnTo>
                  <a:lnTo>
                    <a:pt x="37" y="502"/>
                  </a:lnTo>
                  <a:lnTo>
                    <a:pt x="59" y="476"/>
                  </a:lnTo>
                  <a:lnTo>
                    <a:pt x="53" y="423"/>
                  </a:lnTo>
                  <a:lnTo>
                    <a:pt x="44" y="307"/>
                  </a:lnTo>
                  <a:lnTo>
                    <a:pt x="44" y="229"/>
                  </a:lnTo>
                  <a:lnTo>
                    <a:pt x="75" y="175"/>
                  </a:lnTo>
                  <a:lnTo>
                    <a:pt x="128" y="103"/>
                  </a:lnTo>
                  <a:lnTo>
                    <a:pt x="164" y="38"/>
                  </a:lnTo>
                  <a:lnTo>
                    <a:pt x="188" y="3"/>
                  </a:lnTo>
                  <a:lnTo>
                    <a:pt x="210" y="0"/>
                  </a:lnTo>
                  <a:lnTo>
                    <a:pt x="2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1" name="Freeform 375"/>
            <p:cNvSpPr>
              <a:spLocks/>
            </p:cNvSpPr>
            <p:nvPr/>
          </p:nvSpPr>
          <p:spPr bwMode="auto">
            <a:xfrm>
              <a:off x="3520" y="1020"/>
              <a:ext cx="14" cy="19"/>
            </a:xfrm>
            <a:custGeom>
              <a:avLst/>
              <a:gdLst>
                <a:gd name="T0" fmla="*/ 2 w 56"/>
                <a:gd name="T1" fmla="*/ 3 h 96"/>
                <a:gd name="T2" fmla="*/ 7 w 56"/>
                <a:gd name="T3" fmla="*/ 0 h 96"/>
                <a:gd name="T4" fmla="*/ 14 w 56"/>
                <a:gd name="T5" fmla="*/ 4 h 96"/>
                <a:gd name="T6" fmla="*/ 14 w 56"/>
                <a:gd name="T7" fmla="*/ 13 h 96"/>
                <a:gd name="T8" fmla="*/ 12 w 56"/>
                <a:gd name="T9" fmla="*/ 19 h 96"/>
                <a:gd name="T10" fmla="*/ 7 w 56"/>
                <a:gd name="T11" fmla="*/ 17 h 96"/>
                <a:gd name="T12" fmla="*/ 2 w 56"/>
                <a:gd name="T13" fmla="*/ 11 h 96"/>
                <a:gd name="T14" fmla="*/ 0 w 56"/>
                <a:gd name="T15" fmla="*/ 7 h 96"/>
                <a:gd name="T16" fmla="*/ 2 w 56"/>
                <a:gd name="T17" fmla="*/ 3 h 96"/>
                <a:gd name="T18" fmla="*/ 2 w 56"/>
                <a:gd name="T19" fmla="*/ 3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96"/>
                <a:gd name="T32" fmla="*/ 56 w 56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96">
                  <a:moveTo>
                    <a:pt x="7" y="13"/>
                  </a:moveTo>
                  <a:lnTo>
                    <a:pt x="29" y="0"/>
                  </a:lnTo>
                  <a:lnTo>
                    <a:pt x="56" y="19"/>
                  </a:lnTo>
                  <a:lnTo>
                    <a:pt x="56" y="68"/>
                  </a:lnTo>
                  <a:lnTo>
                    <a:pt x="46" y="96"/>
                  </a:lnTo>
                  <a:lnTo>
                    <a:pt x="26" y="85"/>
                  </a:lnTo>
                  <a:lnTo>
                    <a:pt x="7" y="57"/>
                  </a:lnTo>
                  <a:lnTo>
                    <a:pt x="0" y="3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2" name="Freeform 376"/>
            <p:cNvSpPr>
              <a:spLocks/>
            </p:cNvSpPr>
            <p:nvPr/>
          </p:nvSpPr>
          <p:spPr bwMode="auto">
            <a:xfrm>
              <a:off x="3573" y="1001"/>
              <a:ext cx="12" cy="11"/>
            </a:xfrm>
            <a:custGeom>
              <a:avLst/>
              <a:gdLst>
                <a:gd name="T0" fmla="*/ 2 w 49"/>
                <a:gd name="T1" fmla="*/ 0 h 53"/>
                <a:gd name="T2" fmla="*/ 0 w 49"/>
                <a:gd name="T3" fmla="*/ 4 h 53"/>
                <a:gd name="T4" fmla="*/ 1 w 49"/>
                <a:gd name="T5" fmla="*/ 10 h 53"/>
                <a:gd name="T6" fmla="*/ 7 w 49"/>
                <a:gd name="T7" fmla="*/ 11 h 53"/>
                <a:gd name="T8" fmla="*/ 12 w 49"/>
                <a:gd name="T9" fmla="*/ 8 h 53"/>
                <a:gd name="T10" fmla="*/ 11 w 49"/>
                <a:gd name="T11" fmla="*/ 2 h 53"/>
                <a:gd name="T12" fmla="*/ 7 w 49"/>
                <a:gd name="T13" fmla="*/ 0 h 53"/>
                <a:gd name="T14" fmla="*/ 2 w 49"/>
                <a:gd name="T15" fmla="*/ 0 h 53"/>
                <a:gd name="T16" fmla="*/ 2 w 49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3"/>
                <a:gd name="T29" fmla="*/ 49 w 49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3">
                  <a:moveTo>
                    <a:pt x="10" y="2"/>
                  </a:moveTo>
                  <a:lnTo>
                    <a:pt x="0" y="21"/>
                  </a:lnTo>
                  <a:lnTo>
                    <a:pt x="6" y="49"/>
                  </a:lnTo>
                  <a:lnTo>
                    <a:pt x="27" y="53"/>
                  </a:lnTo>
                  <a:lnTo>
                    <a:pt x="49" y="38"/>
                  </a:lnTo>
                  <a:lnTo>
                    <a:pt x="46" y="10"/>
                  </a:lnTo>
                  <a:lnTo>
                    <a:pt x="29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3" name="Freeform 377"/>
            <p:cNvSpPr>
              <a:spLocks/>
            </p:cNvSpPr>
            <p:nvPr/>
          </p:nvSpPr>
          <p:spPr bwMode="auto">
            <a:xfrm>
              <a:off x="3484" y="961"/>
              <a:ext cx="34" cy="51"/>
            </a:xfrm>
            <a:custGeom>
              <a:avLst/>
              <a:gdLst>
                <a:gd name="T0" fmla="*/ 3 w 138"/>
                <a:gd name="T1" fmla="*/ 2 h 257"/>
                <a:gd name="T2" fmla="*/ 1 w 138"/>
                <a:gd name="T3" fmla="*/ 7 h 257"/>
                <a:gd name="T4" fmla="*/ 0 w 138"/>
                <a:gd name="T5" fmla="*/ 15 h 257"/>
                <a:gd name="T6" fmla="*/ 2 w 138"/>
                <a:gd name="T7" fmla="*/ 22 h 257"/>
                <a:gd name="T8" fmla="*/ 9 w 138"/>
                <a:gd name="T9" fmla="*/ 26 h 257"/>
                <a:gd name="T10" fmla="*/ 15 w 138"/>
                <a:gd name="T11" fmla="*/ 31 h 257"/>
                <a:gd name="T12" fmla="*/ 18 w 138"/>
                <a:gd name="T13" fmla="*/ 39 h 257"/>
                <a:gd name="T14" fmla="*/ 24 w 138"/>
                <a:gd name="T15" fmla="*/ 46 h 257"/>
                <a:gd name="T16" fmla="*/ 30 w 138"/>
                <a:gd name="T17" fmla="*/ 51 h 257"/>
                <a:gd name="T18" fmla="*/ 34 w 138"/>
                <a:gd name="T19" fmla="*/ 43 h 257"/>
                <a:gd name="T20" fmla="*/ 31 w 138"/>
                <a:gd name="T21" fmla="*/ 34 h 257"/>
                <a:gd name="T22" fmla="*/ 26 w 138"/>
                <a:gd name="T23" fmla="*/ 25 h 257"/>
                <a:gd name="T24" fmla="*/ 21 w 138"/>
                <a:gd name="T25" fmla="*/ 19 h 257"/>
                <a:gd name="T26" fmla="*/ 15 w 138"/>
                <a:gd name="T27" fmla="*/ 14 h 257"/>
                <a:gd name="T28" fmla="*/ 13 w 138"/>
                <a:gd name="T29" fmla="*/ 8 h 257"/>
                <a:gd name="T30" fmla="*/ 11 w 138"/>
                <a:gd name="T31" fmla="*/ 3 h 257"/>
                <a:gd name="T32" fmla="*/ 6 w 138"/>
                <a:gd name="T33" fmla="*/ 0 h 257"/>
                <a:gd name="T34" fmla="*/ 3 w 138"/>
                <a:gd name="T35" fmla="*/ 2 h 257"/>
                <a:gd name="T36" fmla="*/ 3 w 138"/>
                <a:gd name="T37" fmla="*/ 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257"/>
                <a:gd name="T59" fmla="*/ 138 w 138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257">
                  <a:moveTo>
                    <a:pt x="12" y="11"/>
                  </a:moveTo>
                  <a:lnTo>
                    <a:pt x="3" y="37"/>
                  </a:lnTo>
                  <a:lnTo>
                    <a:pt x="0" y="74"/>
                  </a:lnTo>
                  <a:lnTo>
                    <a:pt x="10" y="109"/>
                  </a:lnTo>
                  <a:lnTo>
                    <a:pt x="36" y="129"/>
                  </a:lnTo>
                  <a:lnTo>
                    <a:pt x="61" y="157"/>
                  </a:lnTo>
                  <a:lnTo>
                    <a:pt x="74" y="196"/>
                  </a:lnTo>
                  <a:lnTo>
                    <a:pt x="96" y="232"/>
                  </a:lnTo>
                  <a:lnTo>
                    <a:pt x="122" y="257"/>
                  </a:lnTo>
                  <a:lnTo>
                    <a:pt x="138" y="216"/>
                  </a:lnTo>
                  <a:lnTo>
                    <a:pt x="125" y="170"/>
                  </a:lnTo>
                  <a:lnTo>
                    <a:pt x="107" y="127"/>
                  </a:lnTo>
                  <a:lnTo>
                    <a:pt x="84" y="98"/>
                  </a:lnTo>
                  <a:lnTo>
                    <a:pt x="61" y="72"/>
                  </a:lnTo>
                  <a:lnTo>
                    <a:pt x="54" y="41"/>
                  </a:lnTo>
                  <a:lnTo>
                    <a:pt x="45" y="13"/>
                  </a:lnTo>
                  <a:lnTo>
                    <a:pt x="25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4" name="Freeform 378"/>
            <p:cNvSpPr>
              <a:spLocks/>
            </p:cNvSpPr>
            <p:nvPr/>
          </p:nvSpPr>
          <p:spPr bwMode="auto">
            <a:xfrm>
              <a:off x="3573" y="932"/>
              <a:ext cx="13" cy="58"/>
            </a:xfrm>
            <a:custGeom>
              <a:avLst/>
              <a:gdLst>
                <a:gd name="T0" fmla="*/ 0 w 52"/>
                <a:gd name="T1" fmla="*/ 4 h 288"/>
                <a:gd name="T2" fmla="*/ 0 w 52"/>
                <a:gd name="T3" fmla="*/ 31 h 288"/>
                <a:gd name="T4" fmla="*/ 3 w 52"/>
                <a:gd name="T5" fmla="*/ 51 h 288"/>
                <a:gd name="T6" fmla="*/ 7 w 52"/>
                <a:gd name="T7" fmla="*/ 58 h 288"/>
                <a:gd name="T8" fmla="*/ 11 w 52"/>
                <a:gd name="T9" fmla="*/ 50 h 288"/>
                <a:gd name="T10" fmla="*/ 13 w 52"/>
                <a:gd name="T11" fmla="*/ 34 h 288"/>
                <a:gd name="T12" fmla="*/ 12 w 52"/>
                <a:gd name="T13" fmla="*/ 14 h 288"/>
                <a:gd name="T14" fmla="*/ 12 w 52"/>
                <a:gd name="T15" fmla="*/ 5 h 288"/>
                <a:gd name="T16" fmla="*/ 5 w 52"/>
                <a:gd name="T17" fmla="*/ 0 h 288"/>
                <a:gd name="T18" fmla="*/ 1 w 52"/>
                <a:gd name="T19" fmla="*/ 1 h 288"/>
                <a:gd name="T20" fmla="*/ 0 w 52"/>
                <a:gd name="T21" fmla="*/ 4 h 288"/>
                <a:gd name="T22" fmla="*/ 0 w 52"/>
                <a:gd name="T23" fmla="*/ 4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288"/>
                <a:gd name="T38" fmla="*/ 52 w 52"/>
                <a:gd name="T39" fmla="*/ 288 h 2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288">
                  <a:moveTo>
                    <a:pt x="0" y="21"/>
                  </a:moveTo>
                  <a:lnTo>
                    <a:pt x="0" y="153"/>
                  </a:lnTo>
                  <a:lnTo>
                    <a:pt x="13" y="251"/>
                  </a:lnTo>
                  <a:lnTo>
                    <a:pt x="30" y="288"/>
                  </a:lnTo>
                  <a:lnTo>
                    <a:pt x="44" y="246"/>
                  </a:lnTo>
                  <a:lnTo>
                    <a:pt x="52" y="168"/>
                  </a:lnTo>
                  <a:lnTo>
                    <a:pt x="49" y="68"/>
                  </a:lnTo>
                  <a:lnTo>
                    <a:pt x="47" y="24"/>
                  </a:lnTo>
                  <a:lnTo>
                    <a:pt x="20" y="0"/>
                  </a:lnTo>
                  <a:lnTo>
                    <a:pt x="4" y="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5" name="Freeform 379"/>
            <p:cNvSpPr>
              <a:spLocks/>
            </p:cNvSpPr>
            <p:nvPr/>
          </p:nvSpPr>
          <p:spPr bwMode="auto">
            <a:xfrm>
              <a:off x="3554" y="953"/>
              <a:ext cx="146" cy="142"/>
            </a:xfrm>
            <a:custGeom>
              <a:avLst/>
              <a:gdLst>
                <a:gd name="T0" fmla="*/ 0 w 582"/>
                <a:gd name="T1" fmla="*/ 138 h 708"/>
                <a:gd name="T2" fmla="*/ 21 w 582"/>
                <a:gd name="T3" fmla="*/ 115 h 708"/>
                <a:gd name="T4" fmla="*/ 39 w 582"/>
                <a:gd name="T5" fmla="*/ 96 h 708"/>
                <a:gd name="T6" fmla="*/ 52 w 582"/>
                <a:gd name="T7" fmla="*/ 82 h 708"/>
                <a:gd name="T8" fmla="*/ 69 w 582"/>
                <a:gd name="T9" fmla="*/ 63 h 708"/>
                <a:gd name="T10" fmla="*/ 92 w 582"/>
                <a:gd name="T11" fmla="*/ 42 h 708"/>
                <a:gd name="T12" fmla="*/ 115 w 582"/>
                <a:gd name="T13" fmla="*/ 21 h 708"/>
                <a:gd name="T14" fmla="*/ 142 w 582"/>
                <a:gd name="T15" fmla="*/ 0 h 708"/>
                <a:gd name="T16" fmla="*/ 146 w 582"/>
                <a:gd name="T17" fmla="*/ 1 h 708"/>
                <a:gd name="T18" fmla="*/ 139 w 582"/>
                <a:gd name="T19" fmla="*/ 9 h 708"/>
                <a:gd name="T20" fmla="*/ 119 w 582"/>
                <a:gd name="T21" fmla="*/ 28 h 708"/>
                <a:gd name="T22" fmla="*/ 97 w 582"/>
                <a:gd name="T23" fmla="*/ 47 h 708"/>
                <a:gd name="T24" fmla="*/ 73 w 582"/>
                <a:gd name="T25" fmla="*/ 70 h 708"/>
                <a:gd name="T26" fmla="*/ 51 w 582"/>
                <a:gd name="T27" fmla="*/ 92 h 708"/>
                <a:gd name="T28" fmla="*/ 31 w 582"/>
                <a:gd name="T29" fmla="*/ 112 h 708"/>
                <a:gd name="T30" fmla="*/ 15 w 582"/>
                <a:gd name="T31" fmla="*/ 133 h 708"/>
                <a:gd name="T32" fmla="*/ 4 w 582"/>
                <a:gd name="T33" fmla="*/ 142 h 708"/>
                <a:gd name="T34" fmla="*/ 0 w 582"/>
                <a:gd name="T35" fmla="*/ 138 h 708"/>
                <a:gd name="T36" fmla="*/ 0 w 582"/>
                <a:gd name="T37" fmla="*/ 138 h 7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2"/>
                <a:gd name="T58" fmla="*/ 0 h 708"/>
                <a:gd name="T59" fmla="*/ 582 w 582"/>
                <a:gd name="T60" fmla="*/ 708 h 7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2" h="708">
                  <a:moveTo>
                    <a:pt x="0" y="690"/>
                  </a:moveTo>
                  <a:lnTo>
                    <a:pt x="83" y="574"/>
                  </a:lnTo>
                  <a:lnTo>
                    <a:pt x="154" y="481"/>
                  </a:lnTo>
                  <a:lnTo>
                    <a:pt x="208" y="409"/>
                  </a:lnTo>
                  <a:lnTo>
                    <a:pt x="274" y="316"/>
                  </a:lnTo>
                  <a:lnTo>
                    <a:pt x="367" y="211"/>
                  </a:lnTo>
                  <a:lnTo>
                    <a:pt x="460" y="103"/>
                  </a:lnTo>
                  <a:lnTo>
                    <a:pt x="566" y="0"/>
                  </a:lnTo>
                  <a:lnTo>
                    <a:pt x="582" y="5"/>
                  </a:lnTo>
                  <a:lnTo>
                    <a:pt x="555" y="43"/>
                  </a:lnTo>
                  <a:lnTo>
                    <a:pt x="473" y="138"/>
                  </a:lnTo>
                  <a:lnTo>
                    <a:pt x="387" y="234"/>
                  </a:lnTo>
                  <a:lnTo>
                    <a:pt x="290" y="348"/>
                  </a:lnTo>
                  <a:lnTo>
                    <a:pt x="205" y="460"/>
                  </a:lnTo>
                  <a:lnTo>
                    <a:pt x="122" y="558"/>
                  </a:lnTo>
                  <a:lnTo>
                    <a:pt x="59" y="664"/>
                  </a:lnTo>
                  <a:lnTo>
                    <a:pt x="17" y="708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6" name="Freeform 380"/>
            <p:cNvSpPr>
              <a:spLocks/>
            </p:cNvSpPr>
            <p:nvPr/>
          </p:nvSpPr>
          <p:spPr bwMode="auto">
            <a:xfrm>
              <a:off x="3575" y="991"/>
              <a:ext cx="137" cy="134"/>
            </a:xfrm>
            <a:custGeom>
              <a:avLst/>
              <a:gdLst>
                <a:gd name="T0" fmla="*/ 0 w 548"/>
                <a:gd name="T1" fmla="*/ 128 h 671"/>
                <a:gd name="T2" fmla="*/ 20 w 548"/>
                <a:gd name="T3" fmla="*/ 107 h 671"/>
                <a:gd name="T4" fmla="*/ 49 w 548"/>
                <a:gd name="T5" fmla="*/ 80 h 671"/>
                <a:gd name="T6" fmla="*/ 76 w 548"/>
                <a:gd name="T7" fmla="*/ 54 h 671"/>
                <a:gd name="T8" fmla="*/ 104 w 548"/>
                <a:gd name="T9" fmla="*/ 27 h 671"/>
                <a:gd name="T10" fmla="*/ 137 w 548"/>
                <a:gd name="T11" fmla="*/ 0 h 671"/>
                <a:gd name="T12" fmla="*/ 136 w 548"/>
                <a:gd name="T13" fmla="*/ 4 h 671"/>
                <a:gd name="T14" fmla="*/ 100 w 548"/>
                <a:gd name="T15" fmla="*/ 34 h 671"/>
                <a:gd name="T16" fmla="*/ 73 w 548"/>
                <a:gd name="T17" fmla="*/ 64 h 671"/>
                <a:gd name="T18" fmla="*/ 48 w 548"/>
                <a:gd name="T19" fmla="*/ 87 h 671"/>
                <a:gd name="T20" fmla="*/ 21 w 548"/>
                <a:gd name="T21" fmla="*/ 114 h 671"/>
                <a:gd name="T22" fmla="*/ 11 w 548"/>
                <a:gd name="T23" fmla="*/ 127 h 671"/>
                <a:gd name="T24" fmla="*/ 9 w 548"/>
                <a:gd name="T25" fmla="*/ 134 h 671"/>
                <a:gd name="T26" fmla="*/ 3 w 548"/>
                <a:gd name="T27" fmla="*/ 132 h 671"/>
                <a:gd name="T28" fmla="*/ 0 w 548"/>
                <a:gd name="T29" fmla="*/ 128 h 671"/>
                <a:gd name="T30" fmla="*/ 0 w 548"/>
                <a:gd name="T31" fmla="*/ 128 h 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8"/>
                <a:gd name="T49" fmla="*/ 0 h 671"/>
                <a:gd name="T50" fmla="*/ 548 w 548"/>
                <a:gd name="T51" fmla="*/ 671 h 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8" h="671">
                  <a:moveTo>
                    <a:pt x="0" y="641"/>
                  </a:moveTo>
                  <a:lnTo>
                    <a:pt x="80" y="537"/>
                  </a:lnTo>
                  <a:lnTo>
                    <a:pt x="198" y="399"/>
                  </a:lnTo>
                  <a:lnTo>
                    <a:pt x="306" y="272"/>
                  </a:lnTo>
                  <a:lnTo>
                    <a:pt x="418" y="133"/>
                  </a:lnTo>
                  <a:lnTo>
                    <a:pt x="548" y="0"/>
                  </a:lnTo>
                  <a:lnTo>
                    <a:pt x="545" y="20"/>
                  </a:lnTo>
                  <a:lnTo>
                    <a:pt x="401" y="172"/>
                  </a:lnTo>
                  <a:lnTo>
                    <a:pt x="293" y="319"/>
                  </a:lnTo>
                  <a:lnTo>
                    <a:pt x="193" y="437"/>
                  </a:lnTo>
                  <a:lnTo>
                    <a:pt x="85" y="569"/>
                  </a:lnTo>
                  <a:lnTo>
                    <a:pt x="43" y="636"/>
                  </a:lnTo>
                  <a:lnTo>
                    <a:pt x="34" y="671"/>
                  </a:lnTo>
                  <a:lnTo>
                    <a:pt x="12" y="66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7" name="Freeform 381"/>
            <p:cNvSpPr>
              <a:spLocks/>
            </p:cNvSpPr>
            <p:nvPr/>
          </p:nvSpPr>
          <p:spPr bwMode="auto">
            <a:xfrm>
              <a:off x="3704" y="928"/>
              <a:ext cx="83" cy="87"/>
            </a:xfrm>
            <a:custGeom>
              <a:avLst/>
              <a:gdLst>
                <a:gd name="T0" fmla="*/ 2 w 329"/>
                <a:gd name="T1" fmla="*/ 15 h 435"/>
                <a:gd name="T2" fmla="*/ 20 w 329"/>
                <a:gd name="T3" fmla="*/ 9 h 435"/>
                <a:gd name="T4" fmla="*/ 35 w 329"/>
                <a:gd name="T5" fmla="*/ 5 h 435"/>
                <a:gd name="T6" fmla="*/ 50 w 329"/>
                <a:gd name="T7" fmla="*/ 2 h 435"/>
                <a:gd name="T8" fmla="*/ 64 w 329"/>
                <a:gd name="T9" fmla="*/ 1 h 435"/>
                <a:gd name="T10" fmla="*/ 73 w 329"/>
                <a:gd name="T11" fmla="*/ 0 h 435"/>
                <a:gd name="T12" fmla="*/ 80 w 329"/>
                <a:gd name="T13" fmla="*/ 2 h 435"/>
                <a:gd name="T14" fmla="*/ 83 w 329"/>
                <a:gd name="T15" fmla="*/ 5 h 435"/>
                <a:gd name="T16" fmla="*/ 81 w 329"/>
                <a:gd name="T17" fmla="*/ 12 h 435"/>
                <a:gd name="T18" fmla="*/ 73 w 329"/>
                <a:gd name="T19" fmla="*/ 37 h 435"/>
                <a:gd name="T20" fmla="*/ 61 w 329"/>
                <a:gd name="T21" fmla="*/ 62 h 435"/>
                <a:gd name="T22" fmla="*/ 57 w 329"/>
                <a:gd name="T23" fmla="*/ 77 h 435"/>
                <a:gd name="T24" fmla="*/ 48 w 329"/>
                <a:gd name="T25" fmla="*/ 84 h 435"/>
                <a:gd name="T26" fmla="*/ 43 w 329"/>
                <a:gd name="T27" fmla="*/ 87 h 435"/>
                <a:gd name="T28" fmla="*/ 40 w 329"/>
                <a:gd name="T29" fmla="*/ 82 h 435"/>
                <a:gd name="T30" fmla="*/ 46 w 329"/>
                <a:gd name="T31" fmla="*/ 74 h 435"/>
                <a:gd name="T32" fmla="*/ 51 w 329"/>
                <a:gd name="T33" fmla="*/ 57 h 435"/>
                <a:gd name="T34" fmla="*/ 56 w 329"/>
                <a:gd name="T35" fmla="*/ 40 h 435"/>
                <a:gd name="T36" fmla="*/ 64 w 329"/>
                <a:gd name="T37" fmla="*/ 25 h 435"/>
                <a:gd name="T38" fmla="*/ 69 w 329"/>
                <a:gd name="T39" fmla="*/ 16 h 435"/>
                <a:gd name="T40" fmla="*/ 69 w 329"/>
                <a:gd name="T41" fmla="*/ 11 h 435"/>
                <a:gd name="T42" fmla="*/ 60 w 329"/>
                <a:gd name="T43" fmla="*/ 10 h 435"/>
                <a:gd name="T44" fmla="*/ 47 w 329"/>
                <a:gd name="T45" fmla="*/ 13 h 435"/>
                <a:gd name="T46" fmla="*/ 28 w 329"/>
                <a:gd name="T47" fmla="*/ 17 h 435"/>
                <a:gd name="T48" fmla="*/ 12 w 329"/>
                <a:gd name="T49" fmla="*/ 22 h 435"/>
                <a:gd name="T50" fmla="*/ 5 w 329"/>
                <a:gd name="T51" fmla="*/ 22 h 435"/>
                <a:gd name="T52" fmla="*/ 0 w 329"/>
                <a:gd name="T53" fmla="*/ 19 h 435"/>
                <a:gd name="T54" fmla="*/ 2 w 329"/>
                <a:gd name="T55" fmla="*/ 15 h 435"/>
                <a:gd name="T56" fmla="*/ 2 w 329"/>
                <a:gd name="T57" fmla="*/ 15 h 4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9"/>
                <a:gd name="T88" fmla="*/ 0 h 435"/>
                <a:gd name="T89" fmla="*/ 329 w 329"/>
                <a:gd name="T90" fmla="*/ 435 h 4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9" h="435">
                  <a:moveTo>
                    <a:pt x="8" y="75"/>
                  </a:moveTo>
                  <a:lnTo>
                    <a:pt x="79" y="46"/>
                  </a:lnTo>
                  <a:lnTo>
                    <a:pt x="140" y="25"/>
                  </a:lnTo>
                  <a:lnTo>
                    <a:pt x="197" y="11"/>
                  </a:lnTo>
                  <a:lnTo>
                    <a:pt x="252" y="6"/>
                  </a:lnTo>
                  <a:lnTo>
                    <a:pt x="290" y="0"/>
                  </a:lnTo>
                  <a:lnTo>
                    <a:pt x="316" y="11"/>
                  </a:lnTo>
                  <a:lnTo>
                    <a:pt x="329" y="25"/>
                  </a:lnTo>
                  <a:lnTo>
                    <a:pt x="323" y="60"/>
                  </a:lnTo>
                  <a:lnTo>
                    <a:pt x="290" y="185"/>
                  </a:lnTo>
                  <a:lnTo>
                    <a:pt x="243" y="308"/>
                  </a:lnTo>
                  <a:lnTo>
                    <a:pt x="226" y="384"/>
                  </a:lnTo>
                  <a:lnTo>
                    <a:pt x="192" y="422"/>
                  </a:lnTo>
                  <a:lnTo>
                    <a:pt x="172" y="435"/>
                  </a:lnTo>
                  <a:lnTo>
                    <a:pt x="159" y="410"/>
                  </a:lnTo>
                  <a:lnTo>
                    <a:pt x="182" y="371"/>
                  </a:lnTo>
                  <a:lnTo>
                    <a:pt x="201" y="285"/>
                  </a:lnTo>
                  <a:lnTo>
                    <a:pt x="221" y="199"/>
                  </a:lnTo>
                  <a:lnTo>
                    <a:pt x="252" y="124"/>
                  </a:lnTo>
                  <a:lnTo>
                    <a:pt x="272" y="78"/>
                  </a:lnTo>
                  <a:lnTo>
                    <a:pt x="272" y="57"/>
                  </a:lnTo>
                  <a:lnTo>
                    <a:pt x="236" y="52"/>
                  </a:lnTo>
                  <a:lnTo>
                    <a:pt x="186" y="64"/>
                  </a:lnTo>
                  <a:lnTo>
                    <a:pt x="111" y="85"/>
                  </a:lnTo>
                  <a:lnTo>
                    <a:pt x="47" y="111"/>
                  </a:lnTo>
                  <a:lnTo>
                    <a:pt x="20" y="111"/>
                  </a:lnTo>
                  <a:lnTo>
                    <a:pt x="0" y="9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8" name="Freeform 382"/>
            <p:cNvSpPr>
              <a:spLocks/>
            </p:cNvSpPr>
            <p:nvPr/>
          </p:nvSpPr>
          <p:spPr bwMode="auto">
            <a:xfrm>
              <a:off x="3701" y="1070"/>
              <a:ext cx="49" cy="18"/>
            </a:xfrm>
            <a:custGeom>
              <a:avLst/>
              <a:gdLst>
                <a:gd name="T0" fmla="*/ 0 w 195"/>
                <a:gd name="T1" fmla="*/ 14 h 87"/>
                <a:gd name="T2" fmla="*/ 13 w 195"/>
                <a:gd name="T3" fmla="*/ 8 h 87"/>
                <a:gd name="T4" fmla="*/ 28 w 195"/>
                <a:gd name="T5" fmla="*/ 4 h 87"/>
                <a:gd name="T6" fmla="*/ 38 w 195"/>
                <a:gd name="T7" fmla="*/ 0 h 87"/>
                <a:gd name="T8" fmla="*/ 46 w 195"/>
                <a:gd name="T9" fmla="*/ 0 h 87"/>
                <a:gd name="T10" fmla="*/ 49 w 195"/>
                <a:gd name="T11" fmla="*/ 3 h 87"/>
                <a:gd name="T12" fmla="*/ 47 w 195"/>
                <a:gd name="T13" fmla="*/ 8 h 87"/>
                <a:gd name="T14" fmla="*/ 35 w 195"/>
                <a:gd name="T15" fmla="*/ 12 h 87"/>
                <a:gd name="T16" fmla="*/ 21 w 195"/>
                <a:gd name="T17" fmla="*/ 16 h 87"/>
                <a:gd name="T18" fmla="*/ 4 w 195"/>
                <a:gd name="T19" fmla="*/ 18 h 87"/>
                <a:gd name="T20" fmla="*/ 0 w 195"/>
                <a:gd name="T21" fmla="*/ 14 h 87"/>
                <a:gd name="T22" fmla="*/ 0 w 195"/>
                <a:gd name="T23" fmla="*/ 14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87"/>
                <a:gd name="T38" fmla="*/ 195 w 195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87">
                  <a:moveTo>
                    <a:pt x="0" y="68"/>
                  </a:moveTo>
                  <a:lnTo>
                    <a:pt x="53" y="38"/>
                  </a:lnTo>
                  <a:lnTo>
                    <a:pt x="112" y="17"/>
                  </a:lnTo>
                  <a:lnTo>
                    <a:pt x="153" y="0"/>
                  </a:lnTo>
                  <a:lnTo>
                    <a:pt x="183" y="0"/>
                  </a:lnTo>
                  <a:lnTo>
                    <a:pt x="195" y="15"/>
                  </a:lnTo>
                  <a:lnTo>
                    <a:pt x="188" y="40"/>
                  </a:lnTo>
                  <a:lnTo>
                    <a:pt x="141" y="59"/>
                  </a:lnTo>
                  <a:lnTo>
                    <a:pt x="82" y="79"/>
                  </a:lnTo>
                  <a:lnTo>
                    <a:pt x="14" y="8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49" name="Freeform 383"/>
            <p:cNvSpPr>
              <a:spLocks/>
            </p:cNvSpPr>
            <p:nvPr/>
          </p:nvSpPr>
          <p:spPr bwMode="auto">
            <a:xfrm>
              <a:off x="3646" y="999"/>
              <a:ext cx="100" cy="83"/>
            </a:xfrm>
            <a:custGeom>
              <a:avLst/>
              <a:gdLst>
                <a:gd name="T0" fmla="*/ 0 w 400"/>
                <a:gd name="T1" fmla="*/ 77 h 412"/>
                <a:gd name="T2" fmla="*/ 6 w 400"/>
                <a:gd name="T3" fmla="*/ 81 h 412"/>
                <a:gd name="T4" fmla="*/ 13 w 400"/>
                <a:gd name="T5" fmla="*/ 83 h 412"/>
                <a:gd name="T6" fmla="*/ 19 w 400"/>
                <a:gd name="T7" fmla="*/ 81 h 412"/>
                <a:gd name="T8" fmla="*/ 24 w 400"/>
                <a:gd name="T9" fmla="*/ 76 h 412"/>
                <a:gd name="T10" fmla="*/ 27 w 400"/>
                <a:gd name="T11" fmla="*/ 68 h 412"/>
                <a:gd name="T12" fmla="*/ 29 w 400"/>
                <a:gd name="T13" fmla="*/ 60 h 412"/>
                <a:gd name="T14" fmla="*/ 33 w 400"/>
                <a:gd name="T15" fmla="*/ 58 h 412"/>
                <a:gd name="T16" fmla="*/ 39 w 400"/>
                <a:gd name="T17" fmla="*/ 61 h 412"/>
                <a:gd name="T18" fmla="*/ 46 w 400"/>
                <a:gd name="T19" fmla="*/ 58 h 412"/>
                <a:gd name="T20" fmla="*/ 52 w 400"/>
                <a:gd name="T21" fmla="*/ 55 h 412"/>
                <a:gd name="T22" fmla="*/ 59 w 400"/>
                <a:gd name="T23" fmla="*/ 50 h 412"/>
                <a:gd name="T24" fmla="*/ 62 w 400"/>
                <a:gd name="T25" fmla="*/ 46 h 412"/>
                <a:gd name="T26" fmla="*/ 62 w 400"/>
                <a:gd name="T27" fmla="*/ 39 h 412"/>
                <a:gd name="T28" fmla="*/ 63 w 400"/>
                <a:gd name="T29" fmla="*/ 35 h 412"/>
                <a:gd name="T30" fmla="*/ 68 w 400"/>
                <a:gd name="T31" fmla="*/ 37 h 412"/>
                <a:gd name="T32" fmla="*/ 73 w 400"/>
                <a:gd name="T33" fmla="*/ 38 h 412"/>
                <a:gd name="T34" fmla="*/ 80 w 400"/>
                <a:gd name="T35" fmla="*/ 38 h 412"/>
                <a:gd name="T36" fmla="*/ 86 w 400"/>
                <a:gd name="T37" fmla="*/ 35 h 412"/>
                <a:gd name="T38" fmla="*/ 91 w 400"/>
                <a:gd name="T39" fmla="*/ 25 h 412"/>
                <a:gd name="T40" fmla="*/ 94 w 400"/>
                <a:gd name="T41" fmla="*/ 17 h 412"/>
                <a:gd name="T42" fmla="*/ 98 w 400"/>
                <a:gd name="T43" fmla="*/ 8 h 412"/>
                <a:gd name="T44" fmla="*/ 100 w 400"/>
                <a:gd name="T45" fmla="*/ 2 h 412"/>
                <a:gd name="T46" fmla="*/ 95 w 400"/>
                <a:gd name="T47" fmla="*/ 0 h 412"/>
                <a:gd name="T48" fmla="*/ 89 w 400"/>
                <a:gd name="T49" fmla="*/ 5 h 412"/>
                <a:gd name="T50" fmla="*/ 86 w 400"/>
                <a:gd name="T51" fmla="*/ 11 h 412"/>
                <a:gd name="T52" fmla="*/ 80 w 400"/>
                <a:gd name="T53" fmla="*/ 24 h 412"/>
                <a:gd name="T54" fmla="*/ 76 w 400"/>
                <a:gd name="T55" fmla="*/ 29 h 412"/>
                <a:gd name="T56" fmla="*/ 72 w 400"/>
                <a:gd name="T57" fmla="*/ 27 h 412"/>
                <a:gd name="T58" fmla="*/ 69 w 400"/>
                <a:gd name="T59" fmla="*/ 22 h 412"/>
                <a:gd name="T60" fmla="*/ 66 w 400"/>
                <a:gd name="T61" fmla="*/ 19 h 412"/>
                <a:gd name="T62" fmla="*/ 59 w 400"/>
                <a:gd name="T63" fmla="*/ 20 h 412"/>
                <a:gd name="T64" fmla="*/ 56 w 400"/>
                <a:gd name="T65" fmla="*/ 23 h 412"/>
                <a:gd name="T66" fmla="*/ 54 w 400"/>
                <a:gd name="T67" fmla="*/ 33 h 412"/>
                <a:gd name="T68" fmla="*/ 52 w 400"/>
                <a:gd name="T69" fmla="*/ 43 h 412"/>
                <a:gd name="T70" fmla="*/ 47 w 400"/>
                <a:gd name="T71" fmla="*/ 49 h 412"/>
                <a:gd name="T72" fmla="*/ 43 w 400"/>
                <a:gd name="T73" fmla="*/ 52 h 412"/>
                <a:gd name="T74" fmla="*/ 36 w 400"/>
                <a:gd name="T75" fmla="*/ 48 h 412"/>
                <a:gd name="T76" fmla="*/ 30 w 400"/>
                <a:gd name="T77" fmla="*/ 46 h 412"/>
                <a:gd name="T78" fmla="*/ 24 w 400"/>
                <a:gd name="T79" fmla="*/ 48 h 412"/>
                <a:gd name="T80" fmla="*/ 20 w 400"/>
                <a:gd name="T81" fmla="*/ 53 h 412"/>
                <a:gd name="T82" fmla="*/ 17 w 400"/>
                <a:gd name="T83" fmla="*/ 62 h 412"/>
                <a:gd name="T84" fmla="*/ 14 w 400"/>
                <a:gd name="T85" fmla="*/ 72 h 412"/>
                <a:gd name="T86" fmla="*/ 12 w 400"/>
                <a:gd name="T87" fmla="*/ 76 h 412"/>
                <a:gd name="T88" fmla="*/ 6 w 400"/>
                <a:gd name="T89" fmla="*/ 76 h 412"/>
                <a:gd name="T90" fmla="*/ 0 w 400"/>
                <a:gd name="T91" fmla="*/ 77 h 412"/>
                <a:gd name="T92" fmla="*/ 0 w 400"/>
                <a:gd name="T93" fmla="*/ 77 h 4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412"/>
                <a:gd name="T143" fmla="*/ 400 w 400"/>
                <a:gd name="T144" fmla="*/ 412 h 4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412">
                  <a:moveTo>
                    <a:pt x="0" y="382"/>
                  </a:moveTo>
                  <a:lnTo>
                    <a:pt x="22" y="402"/>
                  </a:lnTo>
                  <a:lnTo>
                    <a:pt x="51" y="412"/>
                  </a:lnTo>
                  <a:lnTo>
                    <a:pt x="75" y="402"/>
                  </a:lnTo>
                  <a:lnTo>
                    <a:pt x="97" y="376"/>
                  </a:lnTo>
                  <a:lnTo>
                    <a:pt x="110" y="340"/>
                  </a:lnTo>
                  <a:lnTo>
                    <a:pt x="115" y="299"/>
                  </a:lnTo>
                  <a:lnTo>
                    <a:pt x="130" y="289"/>
                  </a:lnTo>
                  <a:lnTo>
                    <a:pt x="157" y="301"/>
                  </a:lnTo>
                  <a:lnTo>
                    <a:pt x="183" y="287"/>
                  </a:lnTo>
                  <a:lnTo>
                    <a:pt x="210" y="273"/>
                  </a:lnTo>
                  <a:lnTo>
                    <a:pt x="235" y="250"/>
                  </a:lnTo>
                  <a:lnTo>
                    <a:pt x="250" y="229"/>
                  </a:lnTo>
                  <a:lnTo>
                    <a:pt x="250" y="196"/>
                  </a:lnTo>
                  <a:lnTo>
                    <a:pt x="254" y="173"/>
                  </a:lnTo>
                  <a:lnTo>
                    <a:pt x="272" y="183"/>
                  </a:lnTo>
                  <a:lnTo>
                    <a:pt x="292" y="191"/>
                  </a:lnTo>
                  <a:lnTo>
                    <a:pt x="318" y="188"/>
                  </a:lnTo>
                  <a:lnTo>
                    <a:pt x="343" y="175"/>
                  </a:lnTo>
                  <a:lnTo>
                    <a:pt x="362" y="124"/>
                  </a:lnTo>
                  <a:lnTo>
                    <a:pt x="374" y="83"/>
                  </a:lnTo>
                  <a:lnTo>
                    <a:pt x="391" y="39"/>
                  </a:lnTo>
                  <a:lnTo>
                    <a:pt x="400" y="11"/>
                  </a:lnTo>
                  <a:lnTo>
                    <a:pt x="378" y="0"/>
                  </a:lnTo>
                  <a:lnTo>
                    <a:pt x="355" y="23"/>
                  </a:lnTo>
                  <a:lnTo>
                    <a:pt x="345" y="57"/>
                  </a:lnTo>
                  <a:lnTo>
                    <a:pt x="318" y="119"/>
                  </a:lnTo>
                  <a:lnTo>
                    <a:pt x="303" y="144"/>
                  </a:lnTo>
                  <a:lnTo>
                    <a:pt x="289" y="134"/>
                  </a:lnTo>
                  <a:lnTo>
                    <a:pt x="274" y="108"/>
                  </a:lnTo>
                  <a:lnTo>
                    <a:pt x="262" y="95"/>
                  </a:lnTo>
                  <a:lnTo>
                    <a:pt x="235" y="99"/>
                  </a:lnTo>
                  <a:lnTo>
                    <a:pt x="223" y="113"/>
                  </a:lnTo>
                  <a:lnTo>
                    <a:pt x="215" y="162"/>
                  </a:lnTo>
                  <a:lnTo>
                    <a:pt x="208" y="213"/>
                  </a:lnTo>
                  <a:lnTo>
                    <a:pt x="188" y="245"/>
                  </a:lnTo>
                  <a:lnTo>
                    <a:pt x="172" y="257"/>
                  </a:lnTo>
                  <a:lnTo>
                    <a:pt x="144" y="240"/>
                  </a:lnTo>
                  <a:lnTo>
                    <a:pt x="122" y="229"/>
                  </a:lnTo>
                  <a:lnTo>
                    <a:pt x="97" y="238"/>
                  </a:lnTo>
                  <a:lnTo>
                    <a:pt x="78" y="263"/>
                  </a:lnTo>
                  <a:lnTo>
                    <a:pt x="68" y="306"/>
                  </a:lnTo>
                  <a:lnTo>
                    <a:pt x="57" y="356"/>
                  </a:lnTo>
                  <a:lnTo>
                    <a:pt x="46" y="378"/>
                  </a:lnTo>
                  <a:lnTo>
                    <a:pt x="22" y="37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0" name="Freeform 384"/>
            <p:cNvSpPr>
              <a:spLocks/>
            </p:cNvSpPr>
            <p:nvPr/>
          </p:nvSpPr>
          <p:spPr bwMode="auto">
            <a:xfrm>
              <a:off x="3566" y="954"/>
              <a:ext cx="166" cy="166"/>
            </a:xfrm>
            <a:custGeom>
              <a:avLst/>
              <a:gdLst>
                <a:gd name="T0" fmla="*/ 10 w 666"/>
                <a:gd name="T1" fmla="*/ 166 h 831"/>
                <a:gd name="T2" fmla="*/ 2 w 666"/>
                <a:gd name="T3" fmla="*/ 162 h 831"/>
                <a:gd name="T4" fmla="*/ 0 w 666"/>
                <a:gd name="T5" fmla="*/ 155 h 831"/>
                <a:gd name="T6" fmla="*/ 0 w 666"/>
                <a:gd name="T7" fmla="*/ 148 h 831"/>
                <a:gd name="T8" fmla="*/ 5 w 666"/>
                <a:gd name="T9" fmla="*/ 145 h 831"/>
                <a:gd name="T10" fmla="*/ 16 w 666"/>
                <a:gd name="T11" fmla="*/ 134 h 831"/>
                <a:gd name="T12" fmla="*/ 30 w 666"/>
                <a:gd name="T13" fmla="*/ 119 h 831"/>
                <a:gd name="T14" fmla="*/ 48 w 666"/>
                <a:gd name="T15" fmla="*/ 101 h 831"/>
                <a:gd name="T16" fmla="*/ 68 w 666"/>
                <a:gd name="T17" fmla="*/ 81 h 831"/>
                <a:gd name="T18" fmla="*/ 89 w 666"/>
                <a:gd name="T19" fmla="*/ 62 h 831"/>
                <a:gd name="T20" fmla="*/ 107 w 666"/>
                <a:gd name="T21" fmla="*/ 46 h 831"/>
                <a:gd name="T22" fmla="*/ 123 w 666"/>
                <a:gd name="T23" fmla="*/ 32 h 831"/>
                <a:gd name="T24" fmla="*/ 139 w 666"/>
                <a:gd name="T25" fmla="*/ 19 h 831"/>
                <a:gd name="T26" fmla="*/ 157 w 666"/>
                <a:gd name="T27" fmla="*/ 6 h 831"/>
                <a:gd name="T28" fmla="*/ 166 w 666"/>
                <a:gd name="T29" fmla="*/ 0 h 831"/>
                <a:gd name="T30" fmla="*/ 160 w 666"/>
                <a:gd name="T31" fmla="*/ 8 h 831"/>
                <a:gd name="T32" fmla="*/ 143 w 666"/>
                <a:gd name="T33" fmla="*/ 21 h 831"/>
                <a:gd name="T34" fmla="*/ 124 w 666"/>
                <a:gd name="T35" fmla="*/ 41 h 831"/>
                <a:gd name="T36" fmla="*/ 104 w 666"/>
                <a:gd name="T37" fmla="*/ 59 h 831"/>
                <a:gd name="T38" fmla="*/ 81 w 666"/>
                <a:gd name="T39" fmla="*/ 80 h 831"/>
                <a:gd name="T40" fmla="*/ 51 w 666"/>
                <a:gd name="T41" fmla="*/ 109 h 831"/>
                <a:gd name="T42" fmla="*/ 29 w 666"/>
                <a:gd name="T43" fmla="*/ 132 h 831"/>
                <a:gd name="T44" fmla="*/ 18 w 666"/>
                <a:gd name="T45" fmla="*/ 145 h 831"/>
                <a:gd name="T46" fmla="*/ 13 w 666"/>
                <a:gd name="T47" fmla="*/ 154 h 831"/>
                <a:gd name="T48" fmla="*/ 12 w 666"/>
                <a:gd name="T49" fmla="*/ 162 h 831"/>
                <a:gd name="T50" fmla="*/ 10 w 666"/>
                <a:gd name="T51" fmla="*/ 166 h 831"/>
                <a:gd name="T52" fmla="*/ 10 w 666"/>
                <a:gd name="T53" fmla="*/ 166 h 8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6"/>
                <a:gd name="T82" fmla="*/ 0 h 831"/>
                <a:gd name="T83" fmla="*/ 666 w 666"/>
                <a:gd name="T84" fmla="*/ 831 h 8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6" h="831">
                  <a:moveTo>
                    <a:pt x="40" y="831"/>
                  </a:moveTo>
                  <a:lnTo>
                    <a:pt x="9" y="810"/>
                  </a:lnTo>
                  <a:lnTo>
                    <a:pt x="0" y="775"/>
                  </a:lnTo>
                  <a:lnTo>
                    <a:pt x="2" y="741"/>
                  </a:lnTo>
                  <a:lnTo>
                    <a:pt x="22" y="724"/>
                  </a:lnTo>
                  <a:lnTo>
                    <a:pt x="64" y="669"/>
                  </a:lnTo>
                  <a:lnTo>
                    <a:pt x="120" y="594"/>
                  </a:lnTo>
                  <a:lnTo>
                    <a:pt x="191" y="504"/>
                  </a:lnTo>
                  <a:lnTo>
                    <a:pt x="272" y="406"/>
                  </a:lnTo>
                  <a:lnTo>
                    <a:pt x="358" y="309"/>
                  </a:lnTo>
                  <a:lnTo>
                    <a:pt x="431" y="229"/>
                  </a:lnTo>
                  <a:lnTo>
                    <a:pt x="495" y="162"/>
                  </a:lnTo>
                  <a:lnTo>
                    <a:pt x="556" y="93"/>
                  </a:lnTo>
                  <a:lnTo>
                    <a:pt x="630" y="28"/>
                  </a:lnTo>
                  <a:lnTo>
                    <a:pt x="666" y="0"/>
                  </a:lnTo>
                  <a:lnTo>
                    <a:pt x="642" y="38"/>
                  </a:lnTo>
                  <a:lnTo>
                    <a:pt x="575" y="105"/>
                  </a:lnTo>
                  <a:lnTo>
                    <a:pt x="497" y="203"/>
                  </a:lnTo>
                  <a:lnTo>
                    <a:pt x="416" y="295"/>
                  </a:lnTo>
                  <a:lnTo>
                    <a:pt x="323" y="401"/>
                  </a:lnTo>
                  <a:lnTo>
                    <a:pt x="206" y="545"/>
                  </a:lnTo>
                  <a:lnTo>
                    <a:pt x="118" y="659"/>
                  </a:lnTo>
                  <a:lnTo>
                    <a:pt x="71" y="728"/>
                  </a:lnTo>
                  <a:lnTo>
                    <a:pt x="51" y="772"/>
                  </a:lnTo>
                  <a:lnTo>
                    <a:pt x="49" y="813"/>
                  </a:lnTo>
                  <a:lnTo>
                    <a:pt x="40" y="8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" name="Freeform 385"/>
            <p:cNvSpPr>
              <a:spLocks/>
            </p:cNvSpPr>
            <p:nvPr/>
          </p:nvSpPr>
          <p:spPr bwMode="auto">
            <a:xfrm>
              <a:off x="3699" y="1124"/>
              <a:ext cx="46" cy="13"/>
            </a:xfrm>
            <a:custGeom>
              <a:avLst/>
              <a:gdLst>
                <a:gd name="T0" fmla="*/ 0 w 186"/>
                <a:gd name="T1" fmla="*/ 4 h 67"/>
                <a:gd name="T2" fmla="*/ 17 w 186"/>
                <a:gd name="T3" fmla="*/ 1 h 67"/>
                <a:gd name="T4" fmla="*/ 33 w 186"/>
                <a:gd name="T5" fmla="*/ 0 h 67"/>
                <a:gd name="T6" fmla="*/ 43 w 186"/>
                <a:gd name="T7" fmla="*/ 2 h 67"/>
                <a:gd name="T8" fmla="*/ 46 w 186"/>
                <a:gd name="T9" fmla="*/ 8 h 67"/>
                <a:gd name="T10" fmla="*/ 40 w 186"/>
                <a:gd name="T11" fmla="*/ 13 h 67"/>
                <a:gd name="T12" fmla="*/ 28 w 186"/>
                <a:gd name="T13" fmla="*/ 13 h 67"/>
                <a:gd name="T14" fmla="*/ 12 w 186"/>
                <a:gd name="T15" fmla="*/ 10 h 67"/>
                <a:gd name="T16" fmla="*/ 3 w 186"/>
                <a:gd name="T17" fmla="*/ 9 h 67"/>
                <a:gd name="T18" fmla="*/ 0 w 186"/>
                <a:gd name="T19" fmla="*/ 4 h 67"/>
                <a:gd name="T20" fmla="*/ 0 w 186"/>
                <a:gd name="T21" fmla="*/ 4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"/>
                <a:gd name="T34" fmla="*/ 0 h 67"/>
                <a:gd name="T35" fmla="*/ 186 w 186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" h="67">
                  <a:moveTo>
                    <a:pt x="0" y="23"/>
                  </a:moveTo>
                  <a:lnTo>
                    <a:pt x="69" y="5"/>
                  </a:lnTo>
                  <a:lnTo>
                    <a:pt x="135" y="0"/>
                  </a:lnTo>
                  <a:lnTo>
                    <a:pt x="174" y="12"/>
                  </a:lnTo>
                  <a:lnTo>
                    <a:pt x="186" y="42"/>
                  </a:lnTo>
                  <a:lnTo>
                    <a:pt x="162" y="67"/>
                  </a:lnTo>
                  <a:lnTo>
                    <a:pt x="115" y="65"/>
                  </a:lnTo>
                  <a:lnTo>
                    <a:pt x="47" y="52"/>
                  </a:lnTo>
                  <a:lnTo>
                    <a:pt x="1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2" name="Freeform 386"/>
            <p:cNvSpPr>
              <a:spLocks/>
            </p:cNvSpPr>
            <p:nvPr/>
          </p:nvSpPr>
          <p:spPr bwMode="auto">
            <a:xfrm>
              <a:off x="3653" y="1156"/>
              <a:ext cx="67" cy="29"/>
            </a:xfrm>
            <a:custGeom>
              <a:avLst/>
              <a:gdLst>
                <a:gd name="T0" fmla="*/ 0 w 267"/>
                <a:gd name="T1" fmla="*/ 0 h 141"/>
                <a:gd name="T2" fmla="*/ 10 w 267"/>
                <a:gd name="T3" fmla="*/ 9 h 141"/>
                <a:gd name="T4" fmla="*/ 28 w 267"/>
                <a:gd name="T5" fmla="*/ 18 h 141"/>
                <a:gd name="T6" fmla="*/ 40 w 267"/>
                <a:gd name="T7" fmla="*/ 22 h 141"/>
                <a:gd name="T8" fmla="*/ 55 w 267"/>
                <a:gd name="T9" fmla="*/ 28 h 141"/>
                <a:gd name="T10" fmla="*/ 61 w 267"/>
                <a:gd name="T11" fmla="*/ 29 h 141"/>
                <a:gd name="T12" fmla="*/ 67 w 267"/>
                <a:gd name="T13" fmla="*/ 25 h 141"/>
                <a:gd name="T14" fmla="*/ 65 w 267"/>
                <a:gd name="T15" fmla="*/ 19 h 141"/>
                <a:gd name="T16" fmla="*/ 57 w 267"/>
                <a:gd name="T17" fmla="*/ 16 h 141"/>
                <a:gd name="T18" fmla="*/ 33 w 267"/>
                <a:gd name="T19" fmla="*/ 8 h 141"/>
                <a:gd name="T20" fmla="*/ 12 w 267"/>
                <a:gd name="T21" fmla="*/ 1 h 141"/>
                <a:gd name="T22" fmla="*/ 0 w 267"/>
                <a:gd name="T23" fmla="*/ 0 h 141"/>
                <a:gd name="T24" fmla="*/ 0 w 267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7"/>
                <a:gd name="T40" fmla="*/ 0 h 141"/>
                <a:gd name="T41" fmla="*/ 267 w 267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7" h="141">
                  <a:moveTo>
                    <a:pt x="0" y="0"/>
                  </a:moveTo>
                  <a:lnTo>
                    <a:pt x="39" y="43"/>
                  </a:lnTo>
                  <a:lnTo>
                    <a:pt x="110" y="87"/>
                  </a:lnTo>
                  <a:lnTo>
                    <a:pt x="160" y="107"/>
                  </a:lnTo>
                  <a:lnTo>
                    <a:pt x="220" y="134"/>
                  </a:lnTo>
                  <a:lnTo>
                    <a:pt x="245" y="141"/>
                  </a:lnTo>
                  <a:lnTo>
                    <a:pt x="267" y="120"/>
                  </a:lnTo>
                  <a:lnTo>
                    <a:pt x="260" y="92"/>
                  </a:lnTo>
                  <a:lnTo>
                    <a:pt x="227" y="79"/>
                  </a:lnTo>
                  <a:lnTo>
                    <a:pt x="130" y="41"/>
                  </a:lnTo>
                  <a:lnTo>
                    <a:pt x="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3" name="Freeform 387"/>
            <p:cNvSpPr>
              <a:spLocks/>
            </p:cNvSpPr>
            <p:nvPr/>
          </p:nvSpPr>
          <p:spPr bwMode="auto">
            <a:xfrm>
              <a:off x="3453" y="1177"/>
              <a:ext cx="146" cy="110"/>
            </a:xfrm>
            <a:custGeom>
              <a:avLst/>
              <a:gdLst>
                <a:gd name="T0" fmla="*/ 9 w 586"/>
                <a:gd name="T1" fmla="*/ 75 h 550"/>
                <a:gd name="T2" fmla="*/ 16 w 586"/>
                <a:gd name="T3" fmla="*/ 86 h 550"/>
                <a:gd name="T4" fmla="*/ 25 w 586"/>
                <a:gd name="T5" fmla="*/ 92 h 550"/>
                <a:gd name="T6" fmla="*/ 33 w 586"/>
                <a:gd name="T7" fmla="*/ 97 h 550"/>
                <a:gd name="T8" fmla="*/ 42 w 586"/>
                <a:gd name="T9" fmla="*/ 100 h 550"/>
                <a:gd name="T10" fmla="*/ 51 w 586"/>
                <a:gd name="T11" fmla="*/ 101 h 550"/>
                <a:gd name="T12" fmla="*/ 65 w 586"/>
                <a:gd name="T13" fmla="*/ 99 h 550"/>
                <a:gd name="T14" fmla="*/ 74 w 586"/>
                <a:gd name="T15" fmla="*/ 95 h 550"/>
                <a:gd name="T16" fmla="*/ 85 w 586"/>
                <a:gd name="T17" fmla="*/ 89 h 550"/>
                <a:gd name="T18" fmla="*/ 95 w 586"/>
                <a:gd name="T19" fmla="*/ 81 h 550"/>
                <a:gd name="T20" fmla="*/ 107 w 586"/>
                <a:gd name="T21" fmla="*/ 70 h 550"/>
                <a:gd name="T22" fmla="*/ 116 w 586"/>
                <a:gd name="T23" fmla="*/ 60 h 550"/>
                <a:gd name="T24" fmla="*/ 123 w 586"/>
                <a:gd name="T25" fmla="*/ 50 h 550"/>
                <a:gd name="T26" fmla="*/ 126 w 586"/>
                <a:gd name="T27" fmla="*/ 43 h 550"/>
                <a:gd name="T28" fmla="*/ 129 w 586"/>
                <a:gd name="T29" fmla="*/ 37 h 550"/>
                <a:gd name="T30" fmla="*/ 136 w 586"/>
                <a:gd name="T31" fmla="*/ 34 h 550"/>
                <a:gd name="T32" fmla="*/ 135 w 586"/>
                <a:gd name="T33" fmla="*/ 19 h 550"/>
                <a:gd name="T34" fmla="*/ 137 w 586"/>
                <a:gd name="T35" fmla="*/ 1 h 550"/>
                <a:gd name="T36" fmla="*/ 144 w 586"/>
                <a:gd name="T37" fmla="*/ 0 h 550"/>
                <a:gd name="T38" fmla="*/ 144 w 586"/>
                <a:gd name="T39" fmla="*/ 13 h 550"/>
                <a:gd name="T40" fmla="*/ 141 w 586"/>
                <a:gd name="T41" fmla="*/ 21 h 550"/>
                <a:gd name="T42" fmla="*/ 145 w 586"/>
                <a:gd name="T43" fmla="*/ 31 h 550"/>
                <a:gd name="T44" fmla="*/ 146 w 586"/>
                <a:gd name="T45" fmla="*/ 38 h 550"/>
                <a:gd name="T46" fmla="*/ 145 w 586"/>
                <a:gd name="T47" fmla="*/ 46 h 550"/>
                <a:gd name="T48" fmla="*/ 140 w 586"/>
                <a:gd name="T49" fmla="*/ 56 h 550"/>
                <a:gd name="T50" fmla="*/ 128 w 586"/>
                <a:gd name="T51" fmla="*/ 68 h 550"/>
                <a:gd name="T52" fmla="*/ 117 w 586"/>
                <a:gd name="T53" fmla="*/ 78 h 550"/>
                <a:gd name="T54" fmla="*/ 102 w 586"/>
                <a:gd name="T55" fmla="*/ 90 h 550"/>
                <a:gd name="T56" fmla="*/ 89 w 586"/>
                <a:gd name="T57" fmla="*/ 99 h 550"/>
                <a:gd name="T58" fmla="*/ 76 w 586"/>
                <a:gd name="T59" fmla="*/ 106 h 550"/>
                <a:gd name="T60" fmla="*/ 62 w 586"/>
                <a:gd name="T61" fmla="*/ 109 h 550"/>
                <a:gd name="T62" fmla="*/ 50 w 586"/>
                <a:gd name="T63" fmla="*/ 110 h 550"/>
                <a:gd name="T64" fmla="*/ 36 w 586"/>
                <a:gd name="T65" fmla="*/ 108 h 550"/>
                <a:gd name="T66" fmla="*/ 21 w 586"/>
                <a:gd name="T67" fmla="*/ 102 h 550"/>
                <a:gd name="T68" fmla="*/ 10 w 586"/>
                <a:gd name="T69" fmla="*/ 92 h 550"/>
                <a:gd name="T70" fmla="*/ 0 w 586"/>
                <a:gd name="T71" fmla="*/ 77 h 550"/>
                <a:gd name="T72" fmla="*/ 9 w 586"/>
                <a:gd name="T73" fmla="*/ 75 h 550"/>
                <a:gd name="T74" fmla="*/ 9 w 586"/>
                <a:gd name="T75" fmla="*/ 75 h 5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6"/>
                <a:gd name="T115" fmla="*/ 0 h 550"/>
                <a:gd name="T116" fmla="*/ 586 w 586"/>
                <a:gd name="T117" fmla="*/ 550 h 5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6" h="550">
                  <a:moveTo>
                    <a:pt x="35" y="374"/>
                  </a:moveTo>
                  <a:lnTo>
                    <a:pt x="66" y="429"/>
                  </a:lnTo>
                  <a:lnTo>
                    <a:pt x="99" y="462"/>
                  </a:lnTo>
                  <a:lnTo>
                    <a:pt x="132" y="485"/>
                  </a:lnTo>
                  <a:lnTo>
                    <a:pt x="170" y="501"/>
                  </a:lnTo>
                  <a:lnTo>
                    <a:pt x="204" y="506"/>
                  </a:lnTo>
                  <a:lnTo>
                    <a:pt x="261" y="493"/>
                  </a:lnTo>
                  <a:lnTo>
                    <a:pt x="296" y="474"/>
                  </a:lnTo>
                  <a:lnTo>
                    <a:pt x="340" y="443"/>
                  </a:lnTo>
                  <a:lnTo>
                    <a:pt x="382" y="404"/>
                  </a:lnTo>
                  <a:lnTo>
                    <a:pt x="429" y="348"/>
                  </a:lnTo>
                  <a:lnTo>
                    <a:pt x="466" y="302"/>
                  </a:lnTo>
                  <a:lnTo>
                    <a:pt x="495" y="248"/>
                  </a:lnTo>
                  <a:lnTo>
                    <a:pt x="507" y="214"/>
                  </a:lnTo>
                  <a:lnTo>
                    <a:pt x="519" y="186"/>
                  </a:lnTo>
                  <a:lnTo>
                    <a:pt x="544" y="168"/>
                  </a:lnTo>
                  <a:lnTo>
                    <a:pt x="541" y="93"/>
                  </a:lnTo>
                  <a:lnTo>
                    <a:pt x="551" y="5"/>
                  </a:lnTo>
                  <a:lnTo>
                    <a:pt x="577" y="0"/>
                  </a:lnTo>
                  <a:lnTo>
                    <a:pt x="577" y="65"/>
                  </a:lnTo>
                  <a:lnTo>
                    <a:pt x="566" y="107"/>
                  </a:lnTo>
                  <a:lnTo>
                    <a:pt x="581" y="153"/>
                  </a:lnTo>
                  <a:lnTo>
                    <a:pt x="586" y="188"/>
                  </a:lnTo>
                  <a:lnTo>
                    <a:pt x="583" y="230"/>
                  </a:lnTo>
                  <a:lnTo>
                    <a:pt x="561" y="281"/>
                  </a:lnTo>
                  <a:lnTo>
                    <a:pt x="512" y="338"/>
                  </a:lnTo>
                  <a:lnTo>
                    <a:pt x="471" y="390"/>
                  </a:lnTo>
                  <a:lnTo>
                    <a:pt x="409" y="448"/>
                  </a:lnTo>
                  <a:lnTo>
                    <a:pt x="358" y="497"/>
                  </a:lnTo>
                  <a:lnTo>
                    <a:pt x="304" y="531"/>
                  </a:lnTo>
                  <a:lnTo>
                    <a:pt x="247" y="547"/>
                  </a:lnTo>
                  <a:lnTo>
                    <a:pt x="199" y="550"/>
                  </a:lnTo>
                  <a:lnTo>
                    <a:pt x="145" y="541"/>
                  </a:lnTo>
                  <a:lnTo>
                    <a:pt x="84" y="508"/>
                  </a:lnTo>
                  <a:lnTo>
                    <a:pt x="39" y="459"/>
                  </a:lnTo>
                  <a:lnTo>
                    <a:pt x="0" y="387"/>
                  </a:lnTo>
                  <a:lnTo>
                    <a:pt x="35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4" name="Freeform 388"/>
            <p:cNvSpPr>
              <a:spLocks/>
            </p:cNvSpPr>
            <p:nvPr/>
          </p:nvSpPr>
          <p:spPr bwMode="auto">
            <a:xfrm>
              <a:off x="3433" y="1262"/>
              <a:ext cx="37" cy="68"/>
            </a:xfrm>
            <a:custGeom>
              <a:avLst/>
              <a:gdLst>
                <a:gd name="T0" fmla="*/ 0 w 149"/>
                <a:gd name="T1" fmla="*/ 6 h 340"/>
                <a:gd name="T2" fmla="*/ 7 w 149"/>
                <a:gd name="T3" fmla="*/ 25 h 340"/>
                <a:gd name="T4" fmla="*/ 11 w 149"/>
                <a:gd name="T5" fmla="*/ 42 h 340"/>
                <a:gd name="T6" fmla="*/ 13 w 149"/>
                <a:gd name="T7" fmla="*/ 60 h 340"/>
                <a:gd name="T8" fmla="*/ 19 w 149"/>
                <a:gd name="T9" fmla="*/ 66 h 340"/>
                <a:gd name="T10" fmla="*/ 29 w 149"/>
                <a:gd name="T11" fmla="*/ 68 h 340"/>
                <a:gd name="T12" fmla="*/ 37 w 149"/>
                <a:gd name="T13" fmla="*/ 68 h 340"/>
                <a:gd name="T14" fmla="*/ 37 w 149"/>
                <a:gd name="T15" fmla="*/ 63 h 340"/>
                <a:gd name="T16" fmla="*/ 29 w 149"/>
                <a:gd name="T17" fmla="*/ 63 h 340"/>
                <a:gd name="T18" fmla="*/ 21 w 149"/>
                <a:gd name="T19" fmla="*/ 61 h 340"/>
                <a:gd name="T20" fmla="*/ 17 w 149"/>
                <a:gd name="T21" fmla="*/ 56 h 340"/>
                <a:gd name="T22" fmla="*/ 16 w 149"/>
                <a:gd name="T23" fmla="*/ 44 h 340"/>
                <a:gd name="T24" fmla="*/ 15 w 149"/>
                <a:gd name="T25" fmla="*/ 30 h 340"/>
                <a:gd name="T26" fmla="*/ 11 w 149"/>
                <a:gd name="T27" fmla="*/ 18 h 340"/>
                <a:gd name="T28" fmla="*/ 10 w 149"/>
                <a:gd name="T29" fmla="*/ 7 h 340"/>
                <a:gd name="T30" fmla="*/ 7 w 149"/>
                <a:gd name="T31" fmla="*/ 0 h 340"/>
                <a:gd name="T32" fmla="*/ 0 w 149"/>
                <a:gd name="T33" fmla="*/ 6 h 340"/>
                <a:gd name="T34" fmla="*/ 0 w 149"/>
                <a:gd name="T35" fmla="*/ 6 h 3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40"/>
                <a:gd name="T56" fmla="*/ 149 w 149"/>
                <a:gd name="T57" fmla="*/ 340 h 3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40">
                  <a:moveTo>
                    <a:pt x="0" y="28"/>
                  </a:moveTo>
                  <a:lnTo>
                    <a:pt x="29" y="124"/>
                  </a:lnTo>
                  <a:lnTo>
                    <a:pt x="46" y="208"/>
                  </a:lnTo>
                  <a:lnTo>
                    <a:pt x="53" y="299"/>
                  </a:lnTo>
                  <a:lnTo>
                    <a:pt x="75" y="330"/>
                  </a:lnTo>
                  <a:lnTo>
                    <a:pt x="117" y="340"/>
                  </a:lnTo>
                  <a:lnTo>
                    <a:pt x="149" y="338"/>
                  </a:lnTo>
                  <a:lnTo>
                    <a:pt x="149" y="317"/>
                  </a:lnTo>
                  <a:lnTo>
                    <a:pt x="115" y="317"/>
                  </a:lnTo>
                  <a:lnTo>
                    <a:pt x="86" y="303"/>
                  </a:lnTo>
                  <a:lnTo>
                    <a:pt x="68" y="278"/>
                  </a:lnTo>
                  <a:lnTo>
                    <a:pt x="64" y="222"/>
                  </a:lnTo>
                  <a:lnTo>
                    <a:pt x="60" y="152"/>
                  </a:lnTo>
                  <a:lnTo>
                    <a:pt x="46" y="90"/>
                  </a:lnTo>
                  <a:lnTo>
                    <a:pt x="39" y="36"/>
                  </a:lnTo>
                  <a:lnTo>
                    <a:pt x="2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5" name="Freeform 389"/>
            <p:cNvSpPr>
              <a:spLocks/>
            </p:cNvSpPr>
            <p:nvPr/>
          </p:nvSpPr>
          <p:spPr bwMode="auto">
            <a:xfrm>
              <a:off x="3444" y="1256"/>
              <a:ext cx="28" cy="63"/>
            </a:xfrm>
            <a:custGeom>
              <a:avLst/>
              <a:gdLst>
                <a:gd name="T0" fmla="*/ 7 w 113"/>
                <a:gd name="T1" fmla="*/ 0 h 319"/>
                <a:gd name="T2" fmla="*/ 17 w 113"/>
                <a:gd name="T3" fmla="*/ 18 h 319"/>
                <a:gd name="T4" fmla="*/ 23 w 113"/>
                <a:gd name="T5" fmla="*/ 34 h 319"/>
                <a:gd name="T6" fmla="*/ 28 w 113"/>
                <a:gd name="T7" fmla="*/ 46 h 319"/>
                <a:gd name="T8" fmla="*/ 28 w 113"/>
                <a:gd name="T9" fmla="*/ 63 h 319"/>
                <a:gd name="T10" fmla="*/ 26 w 113"/>
                <a:gd name="T11" fmla="*/ 58 h 319"/>
                <a:gd name="T12" fmla="*/ 21 w 113"/>
                <a:gd name="T13" fmla="*/ 45 h 319"/>
                <a:gd name="T14" fmla="*/ 15 w 113"/>
                <a:gd name="T15" fmla="*/ 30 h 319"/>
                <a:gd name="T16" fmla="*/ 8 w 113"/>
                <a:gd name="T17" fmla="*/ 17 h 319"/>
                <a:gd name="T18" fmla="*/ 3 w 113"/>
                <a:gd name="T19" fmla="*/ 10 h 319"/>
                <a:gd name="T20" fmla="*/ 0 w 113"/>
                <a:gd name="T21" fmla="*/ 6 h 319"/>
                <a:gd name="T22" fmla="*/ 7 w 113"/>
                <a:gd name="T23" fmla="*/ 0 h 319"/>
                <a:gd name="T24" fmla="*/ 7 w 113"/>
                <a:gd name="T25" fmla="*/ 0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319"/>
                <a:gd name="T41" fmla="*/ 113 w 113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319">
                  <a:moveTo>
                    <a:pt x="27" y="0"/>
                  </a:moveTo>
                  <a:lnTo>
                    <a:pt x="69" y="93"/>
                  </a:lnTo>
                  <a:lnTo>
                    <a:pt x="93" y="170"/>
                  </a:lnTo>
                  <a:lnTo>
                    <a:pt x="113" y="234"/>
                  </a:lnTo>
                  <a:lnTo>
                    <a:pt x="113" y="319"/>
                  </a:lnTo>
                  <a:lnTo>
                    <a:pt x="103" y="293"/>
                  </a:lnTo>
                  <a:lnTo>
                    <a:pt x="83" y="227"/>
                  </a:lnTo>
                  <a:lnTo>
                    <a:pt x="62" y="151"/>
                  </a:lnTo>
                  <a:lnTo>
                    <a:pt x="34" y="88"/>
                  </a:lnTo>
                  <a:lnTo>
                    <a:pt x="14" y="51"/>
                  </a:lnTo>
                  <a:lnTo>
                    <a:pt x="0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6" name="Freeform 390"/>
            <p:cNvSpPr>
              <a:spLocks/>
            </p:cNvSpPr>
            <p:nvPr/>
          </p:nvSpPr>
          <p:spPr bwMode="auto">
            <a:xfrm>
              <a:off x="3407" y="1290"/>
              <a:ext cx="38" cy="10"/>
            </a:xfrm>
            <a:custGeom>
              <a:avLst/>
              <a:gdLst>
                <a:gd name="T0" fmla="*/ 2 w 150"/>
                <a:gd name="T1" fmla="*/ 0 h 53"/>
                <a:gd name="T2" fmla="*/ 13 w 150"/>
                <a:gd name="T3" fmla="*/ 2 h 53"/>
                <a:gd name="T4" fmla="*/ 26 w 150"/>
                <a:gd name="T5" fmla="*/ 4 h 53"/>
                <a:gd name="T6" fmla="*/ 38 w 150"/>
                <a:gd name="T7" fmla="*/ 3 h 53"/>
                <a:gd name="T8" fmla="*/ 37 w 150"/>
                <a:gd name="T9" fmla="*/ 9 h 53"/>
                <a:gd name="T10" fmla="*/ 22 w 150"/>
                <a:gd name="T11" fmla="*/ 10 h 53"/>
                <a:gd name="T12" fmla="*/ 9 w 150"/>
                <a:gd name="T13" fmla="*/ 9 h 53"/>
                <a:gd name="T14" fmla="*/ 0 w 150"/>
                <a:gd name="T15" fmla="*/ 8 h 53"/>
                <a:gd name="T16" fmla="*/ 2 w 150"/>
                <a:gd name="T17" fmla="*/ 0 h 53"/>
                <a:gd name="T18" fmla="*/ 2 w 150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53"/>
                <a:gd name="T32" fmla="*/ 150 w 150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53">
                  <a:moveTo>
                    <a:pt x="6" y="0"/>
                  </a:moveTo>
                  <a:lnTo>
                    <a:pt x="51" y="13"/>
                  </a:lnTo>
                  <a:lnTo>
                    <a:pt x="103" y="20"/>
                  </a:lnTo>
                  <a:lnTo>
                    <a:pt x="150" y="18"/>
                  </a:lnTo>
                  <a:lnTo>
                    <a:pt x="147" y="46"/>
                  </a:lnTo>
                  <a:lnTo>
                    <a:pt x="86" y="53"/>
                  </a:lnTo>
                  <a:lnTo>
                    <a:pt x="36" y="49"/>
                  </a:lnTo>
                  <a:lnTo>
                    <a:pt x="0" y="4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7" name="Freeform 391"/>
            <p:cNvSpPr>
              <a:spLocks/>
            </p:cNvSpPr>
            <p:nvPr/>
          </p:nvSpPr>
          <p:spPr bwMode="auto">
            <a:xfrm>
              <a:off x="3463" y="1278"/>
              <a:ext cx="27" cy="15"/>
            </a:xfrm>
            <a:custGeom>
              <a:avLst/>
              <a:gdLst>
                <a:gd name="T0" fmla="*/ 0 w 109"/>
                <a:gd name="T1" fmla="*/ 7 h 74"/>
                <a:gd name="T2" fmla="*/ 8 w 109"/>
                <a:gd name="T3" fmla="*/ 5 h 74"/>
                <a:gd name="T4" fmla="*/ 19 w 109"/>
                <a:gd name="T5" fmla="*/ 0 h 74"/>
                <a:gd name="T6" fmla="*/ 27 w 109"/>
                <a:gd name="T7" fmla="*/ 5 h 74"/>
                <a:gd name="T8" fmla="*/ 18 w 109"/>
                <a:gd name="T9" fmla="*/ 10 h 74"/>
                <a:gd name="T10" fmla="*/ 3 w 109"/>
                <a:gd name="T11" fmla="*/ 15 h 74"/>
                <a:gd name="T12" fmla="*/ 0 w 109"/>
                <a:gd name="T13" fmla="*/ 7 h 74"/>
                <a:gd name="T14" fmla="*/ 0 w 109"/>
                <a:gd name="T15" fmla="*/ 7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74"/>
                <a:gd name="T26" fmla="*/ 109 w 109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74">
                  <a:moveTo>
                    <a:pt x="0" y="33"/>
                  </a:moveTo>
                  <a:lnTo>
                    <a:pt x="33" y="25"/>
                  </a:lnTo>
                  <a:lnTo>
                    <a:pt x="76" y="0"/>
                  </a:lnTo>
                  <a:lnTo>
                    <a:pt x="109" y="23"/>
                  </a:lnTo>
                  <a:lnTo>
                    <a:pt x="71" y="51"/>
                  </a:lnTo>
                  <a:lnTo>
                    <a:pt x="13" y="7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8" name="Freeform 392"/>
            <p:cNvSpPr>
              <a:spLocks/>
            </p:cNvSpPr>
            <p:nvPr/>
          </p:nvSpPr>
          <p:spPr bwMode="auto">
            <a:xfrm>
              <a:off x="3327" y="1267"/>
              <a:ext cx="305" cy="107"/>
            </a:xfrm>
            <a:custGeom>
              <a:avLst/>
              <a:gdLst>
                <a:gd name="T0" fmla="*/ 184 w 1220"/>
                <a:gd name="T1" fmla="*/ 35 h 533"/>
                <a:gd name="T2" fmla="*/ 196 w 1220"/>
                <a:gd name="T3" fmla="*/ 57 h 533"/>
                <a:gd name="T4" fmla="*/ 197 w 1220"/>
                <a:gd name="T5" fmla="*/ 69 h 533"/>
                <a:gd name="T6" fmla="*/ 163 w 1220"/>
                <a:gd name="T7" fmla="*/ 83 h 533"/>
                <a:gd name="T8" fmla="*/ 122 w 1220"/>
                <a:gd name="T9" fmla="*/ 93 h 533"/>
                <a:gd name="T10" fmla="*/ 82 w 1220"/>
                <a:gd name="T11" fmla="*/ 94 h 533"/>
                <a:gd name="T12" fmla="*/ 81 w 1220"/>
                <a:gd name="T13" fmla="*/ 71 h 533"/>
                <a:gd name="T14" fmla="*/ 83 w 1220"/>
                <a:gd name="T15" fmla="*/ 29 h 533"/>
                <a:gd name="T16" fmla="*/ 87 w 1220"/>
                <a:gd name="T17" fmla="*/ 9 h 533"/>
                <a:gd name="T18" fmla="*/ 85 w 1220"/>
                <a:gd name="T19" fmla="*/ 0 h 533"/>
                <a:gd name="T20" fmla="*/ 77 w 1220"/>
                <a:gd name="T21" fmla="*/ 21 h 533"/>
                <a:gd name="T22" fmla="*/ 75 w 1220"/>
                <a:gd name="T23" fmla="*/ 75 h 533"/>
                <a:gd name="T24" fmla="*/ 69 w 1220"/>
                <a:gd name="T25" fmla="*/ 95 h 533"/>
                <a:gd name="T26" fmla="*/ 59 w 1220"/>
                <a:gd name="T27" fmla="*/ 92 h 533"/>
                <a:gd name="T28" fmla="*/ 54 w 1220"/>
                <a:gd name="T29" fmla="*/ 96 h 533"/>
                <a:gd name="T30" fmla="*/ 21 w 1220"/>
                <a:gd name="T31" fmla="*/ 93 h 533"/>
                <a:gd name="T32" fmla="*/ 2 w 1220"/>
                <a:gd name="T33" fmla="*/ 87 h 533"/>
                <a:gd name="T34" fmla="*/ 2 w 1220"/>
                <a:gd name="T35" fmla="*/ 94 h 533"/>
                <a:gd name="T36" fmla="*/ 26 w 1220"/>
                <a:gd name="T37" fmla="*/ 100 h 533"/>
                <a:gd name="T38" fmla="*/ 77 w 1220"/>
                <a:gd name="T39" fmla="*/ 105 h 533"/>
                <a:gd name="T40" fmla="*/ 148 w 1220"/>
                <a:gd name="T41" fmla="*/ 107 h 533"/>
                <a:gd name="T42" fmla="*/ 201 w 1220"/>
                <a:gd name="T43" fmla="*/ 103 h 533"/>
                <a:gd name="T44" fmla="*/ 223 w 1220"/>
                <a:gd name="T45" fmla="*/ 93 h 533"/>
                <a:gd name="T46" fmla="*/ 262 w 1220"/>
                <a:gd name="T47" fmla="*/ 90 h 533"/>
                <a:gd name="T48" fmla="*/ 294 w 1220"/>
                <a:gd name="T49" fmla="*/ 87 h 533"/>
                <a:gd name="T50" fmla="*/ 305 w 1220"/>
                <a:gd name="T51" fmla="*/ 82 h 533"/>
                <a:gd name="T52" fmla="*/ 287 w 1220"/>
                <a:gd name="T53" fmla="*/ 75 h 533"/>
                <a:gd name="T54" fmla="*/ 264 w 1220"/>
                <a:gd name="T55" fmla="*/ 70 h 533"/>
                <a:gd name="T56" fmla="*/ 262 w 1220"/>
                <a:gd name="T57" fmla="*/ 58 h 533"/>
                <a:gd name="T58" fmla="*/ 225 w 1220"/>
                <a:gd name="T59" fmla="*/ 52 h 533"/>
                <a:gd name="T60" fmla="*/ 195 w 1220"/>
                <a:gd name="T61" fmla="*/ 38 h 533"/>
                <a:gd name="T62" fmla="*/ 181 w 1220"/>
                <a:gd name="T63" fmla="*/ 16 h 533"/>
                <a:gd name="T64" fmla="*/ 175 w 1220"/>
                <a:gd name="T65" fmla="*/ 19 h 5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0"/>
                <a:gd name="T100" fmla="*/ 0 h 533"/>
                <a:gd name="T101" fmla="*/ 1220 w 1220"/>
                <a:gd name="T102" fmla="*/ 533 h 5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0" h="533">
                  <a:moveTo>
                    <a:pt x="701" y="96"/>
                  </a:moveTo>
                  <a:lnTo>
                    <a:pt x="738" y="173"/>
                  </a:lnTo>
                  <a:lnTo>
                    <a:pt x="760" y="234"/>
                  </a:lnTo>
                  <a:lnTo>
                    <a:pt x="784" y="286"/>
                  </a:lnTo>
                  <a:lnTo>
                    <a:pt x="791" y="319"/>
                  </a:lnTo>
                  <a:lnTo>
                    <a:pt x="787" y="343"/>
                  </a:lnTo>
                  <a:lnTo>
                    <a:pt x="732" y="379"/>
                  </a:lnTo>
                  <a:lnTo>
                    <a:pt x="654" y="415"/>
                  </a:lnTo>
                  <a:lnTo>
                    <a:pt x="574" y="445"/>
                  </a:lnTo>
                  <a:lnTo>
                    <a:pt x="489" y="463"/>
                  </a:lnTo>
                  <a:lnTo>
                    <a:pt x="395" y="471"/>
                  </a:lnTo>
                  <a:lnTo>
                    <a:pt x="327" y="466"/>
                  </a:lnTo>
                  <a:lnTo>
                    <a:pt x="316" y="433"/>
                  </a:lnTo>
                  <a:lnTo>
                    <a:pt x="324" y="352"/>
                  </a:lnTo>
                  <a:lnTo>
                    <a:pt x="327" y="227"/>
                  </a:lnTo>
                  <a:lnTo>
                    <a:pt x="331" y="144"/>
                  </a:lnTo>
                  <a:lnTo>
                    <a:pt x="336" y="83"/>
                  </a:lnTo>
                  <a:lnTo>
                    <a:pt x="349" y="44"/>
                  </a:lnTo>
                  <a:lnTo>
                    <a:pt x="358" y="13"/>
                  </a:lnTo>
                  <a:lnTo>
                    <a:pt x="340" y="0"/>
                  </a:lnTo>
                  <a:lnTo>
                    <a:pt x="321" y="31"/>
                  </a:lnTo>
                  <a:lnTo>
                    <a:pt x="309" y="103"/>
                  </a:lnTo>
                  <a:lnTo>
                    <a:pt x="300" y="219"/>
                  </a:lnTo>
                  <a:lnTo>
                    <a:pt x="300" y="373"/>
                  </a:lnTo>
                  <a:lnTo>
                    <a:pt x="289" y="451"/>
                  </a:lnTo>
                  <a:lnTo>
                    <a:pt x="274" y="471"/>
                  </a:lnTo>
                  <a:lnTo>
                    <a:pt x="250" y="468"/>
                  </a:lnTo>
                  <a:lnTo>
                    <a:pt x="238" y="456"/>
                  </a:lnTo>
                  <a:lnTo>
                    <a:pt x="223" y="463"/>
                  </a:lnTo>
                  <a:lnTo>
                    <a:pt x="218" y="479"/>
                  </a:lnTo>
                  <a:lnTo>
                    <a:pt x="150" y="474"/>
                  </a:lnTo>
                  <a:lnTo>
                    <a:pt x="86" y="463"/>
                  </a:lnTo>
                  <a:lnTo>
                    <a:pt x="33" y="440"/>
                  </a:lnTo>
                  <a:lnTo>
                    <a:pt x="8" y="435"/>
                  </a:lnTo>
                  <a:lnTo>
                    <a:pt x="0" y="451"/>
                  </a:lnTo>
                  <a:lnTo>
                    <a:pt x="10" y="468"/>
                  </a:lnTo>
                  <a:lnTo>
                    <a:pt x="50" y="486"/>
                  </a:lnTo>
                  <a:lnTo>
                    <a:pt x="106" y="500"/>
                  </a:lnTo>
                  <a:lnTo>
                    <a:pt x="208" y="513"/>
                  </a:lnTo>
                  <a:lnTo>
                    <a:pt x="307" y="522"/>
                  </a:lnTo>
                  <a:lnTo>
                    <a:pt x="458" y="533"/>
                  </a:lnTo>
                  <a:lnTo>
                    <a:pt x="590" y="533"/>
                  </a:lnTo>
                  <a:lnTo>
                    <a:pt x="754" y="533"/>
                  </a:lnTo>
                  <a:lnTo>
                    <a:pt x="803" y="515"/>
                  </a:lnTo>
                  <a:lnTo>
                    <a:pt x="851" y="479"/>
                  </a:lnTo>
                  <a:lnTo>
                    <a:pt x="894" y="461"/>
                  </a:lnTo>
                  <a:lnTo>
                    <a:pt x="962" y="447"/>
                  </a:lnTo>
                  <a:lnTo>
                    <a:pt x="1046" y="447"/>
                  </a:lnTo>
                  <a:lnTo>
                    <a:pt x="1110" y="440"/>
                  </a:lnTo>
                  <a:lnTo>
                    <a:pt x="1174" y="433"/>
                  </a:lnTo>
                  <a:lnTo>
                    <a:pt x="1212" y="430"/>
                  </a:lnTo>
                  <a:lnTo>
                    <a:pt x="1220" y="407"/>
                  </a:lnTo>
                  <a:lnTo>
                    <a:pt x="1203" y="384"/>
                  </a:lnTo>
                  <a:lnTo>
                    <a:pt x="1146" y="373"/>
                  </a:lnTo>
                  <a:lnTo>
                    <a:pt x="1088" y="363"/>
                  </a:lnTo>
                  <a:lnTo>
                    <a:pt x="1056" y="347"/>
                  </a:lnTo>
                  <a:lnTo>
                    <a:pt x="1056" y="324"/>
                  </a:lnTo>
                  <a:lnTo>
                    <a:pt x="1046" y="289"/>
                  </a:lnTo>
                  <a:lnTo>
                    <a:pt x="1017" y="275"/>
                  </a:lnTo>
                  <a:lnTo>
                    <a:pt x="899" y="260"/>
                  </a:lnTo>
                  <a:lnTo>
                    <a:pt x="796" y="250"/>
                  </a:lnTo>
                  <a:lnTo>
                    <a:pt x="779" y="191"/>
                  </a:lnTo>
                  <a:lnTo>
                    <a:pt x="756" y="129"/>
                  </a:lnTo>
                  <a:lnTo>
                    <a:pt x="725" y="78"/>
                  </a:lnTo>
                  <a:lnTo>
                    <a:pt x="70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9" name="Freeform 393"/>
            <p:cNvSpPr>
              <a:spLocks/>
            </p:cNvSpPr>
            <p:nvPr/>
          </p:nvSpPr>
          <p:spPr bwMode="auto">
            <a:xfrm>
              <a:off x="3321" y="1178"/>
              <a:ext cx="72" cy="173"/>
            </a:xfrm>
            <a:custGeom>
              <a:avLst/>
              <a:gdLst>
                <a:gd name="T0" fmla="*/ 67 w 292"/>
                <a:gd name="T1" fmla="*/ 0 h 863"/>
                <a:gd name="T2" fmla="*/ 57 w 292"/>
                <a:gd name="T3" fmla="*/ 9 h 863"/>
                <a:gd name="T4" fmla="*/ 50 w 292"/>
                <a:gd name="T5" fmla="*/ 16 h 863"/>
                <a:gd name="T6" fmla="*/ 42 w 292"/>
                <a:gd name="T7" fmla="*/ 25 h 863"/>
                <a:gd name="T8" fmla="*/ 35 w 292"/>
                <a:gd name="T9" fmla="*/ 34 h 863"/>
                <a:gd name="T10" fmla="*/ 30 w 292"/>
                <a:gd name="T11" fmla="*/ 46 h 863"/>
                <a:gd name="T12" fmla="*/ 26 w 292"/>
                <a:gd name="T13" fmla="*/ 58 h 863"/>
                <a:gd name="T14" fmla="*/ 22 w 292"/>
                <a:gd name="T15" fmla="*/ 74 h 863"/>
                <a:gd name="T16" fmla="*/ 19 w 292"/>
                <a:gd name="T17" fmla="*/ 96 h 863"/>
                <a:gd name="T18" fmla="*/ 18 w 292"/>
                <a:gd name="T19" fmla="*/ 122 h 863"/>
                <a:gd name="T20" fmla="*/ 16 w 292"/>
                <a:gd name="T21" fmla="*/ 142 h 863"/>
                <a:gd name="T22" fmla="*/ 12 w 292"/>
                <a:gd name="T23" fmla="*/ 155 h 863"/>
                <a:gd name="T24" fmla="*/ 9 w 292"/>
                <a:gd name="T25" fmla="*/ 163 h 863"/>
                <a:gd name="T26" fmla="*/ 0 w 292"/>
                <a:gd name="T27" fmla="*/ 172 h 863"/>
                <a:gd name="T28" fmla="*/ 7 w 292"/>
                <a:gd name="T29" fmla="*/ 173 h 863"/>
                <a:gd name="T30" fmla="*/ 14 w 292"/>
                <a:gd name="T31" fmla="*/ 169 h 863"/>
                <a:gd name="T32" fmla="*/ 19 w 292"/>
                <a:gd name="T33" fmla="*/ 163 h 863"/>
                <a:gd name="T34" fmla="*/ 23 w 292"/>
                <a:gd name="T35" fmla="*/ 153 h 863"/>
                <a:gd name="T36" fmla="*/ 27 w 292"/>
                <a:gd name="T37" fmla="*/ 142 h 863"/>
                <a:gd name="T38" fmla="*/ 27 w 292"/>
                <a:gd name="T39" fmla="*/ 125 h 863"/>
                <a:gd name="T40" fmla="*/ 28 w 292"/>
                <a:gd name="T41" fmla="*/ 99 h 863"/>
                <a:gd name="T42" fmla="*/ 32 w 292"/>
                <a:gd name="T43" fmla="*/ 74 h 863"/>
                <a:gd name="T44" fmla="*/ 34 w 292"/>
                <a:gd name="T45" fmla="*/ 59 h 863"/>
                <a:gd name="T46" fmla="*/ 39 w 292"/>
                <a:gd name="T47" fmla="*/ 49 h 863"/>
                <a:gd name="T48" fmla="*/ 42 w 292"/>
                <a:gd name="T49" fmla="*/ 37 h 863"/>
                <a:gd name="T50" fmla="*/ 49 w 292"/>
                <a:gd name="T51" fmla="*/ 27 h 863"/>
                <a:gd name="T52" fmla="*/ 55 w 292"/>
                <a:gd name="T53" fmla="*/ 20 h 863"/>
                <a:gd name="T54" fmla="*/ 62 w 292"/>
                <a:gd name="T55" fmla="*/ 11 h 863"/>
                <a:gd name="T56" fmla="*/ 72 w 292"/>
                <a:gd name="T57" fmla="*/ 8 h 863"/>
                <a:gd name="T58" fmla="*/ 67 w 292"/>
                <a:gd name="T59" fmla="*/ 0 h 863"/>
                <a:gd name="T60" fmla="*/ 67 w 292"/>
                <a:gd name="T61" fmla="*/ 0 h 8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2"/>
                <a:gd name="T94" fmla="*/ 0 h 863"/>
                <a:gd name="T95" fmla="*/ 292 w 292"/>
                <a:gd name="T96" fmla="*/ 863 h 8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2" h="863">
                  <a:moveTo>
                    <a:pt x="270" y="0"/>
                  </a:moveTo>
                  <a:lnTo>
                    <a:pt x="233" y="44"/>
                  </a:lnTo>
                  <a:lnTo>
                    <a:pt x="201" y="78"/>
                  </a:lnTo>
                  <a:lnTo>
                    <a:pt x="172" y="127"/>
                  </a:lnTo>
                  <a:lnTo>
                    <a:pt x="142" y="171"/>
                  </a:lnTo>
                  <a:lnTo>
                    <a:pt x="120" y="230"/>
                  </a:lnTo>
                  <a:lnTo>
                    <a:pt x="104" y="290"/>
                  </a:lnTo>
                  <a:lnTo>
                    <a:pt x="91" y="371"/>
                  </a:lnTo>
                  <a:lnTo>
                    <a:pt x="79" y="480"/>
                  </a:lnTo>
                  <a:lnTo>
                    <a:pt x="71" y="608"/>
                  </a:lnTo>
                  <a:lnTo>
                    <a:pt x="64" y="706"/>
                  </a:lnTo>
                  <a:lnTo>
                    <a:pt x="49" y="775"/>
                  </a:lnTo>
                  <a:lnTo>
                    <a:pt x="35" y="812"/>
                  </a:lnTo>
                  <a:lnTo>
                    <a:pt x="0" y="856"/>
                  </a:lnTo>
                  <a:lnTo>
                    <a:pt x="27" y="863"/>
                  </a:lnTo>
                  <a:lnTo>
                    <a:pt x="57" y="845"/>
                  </a:lnTo>
                  <a:lnTo>
                    <a:pt x="79" y="812"/>
                  </a:lnTo>
                  <a:lnTo>
                    <a:pt x="93" y="765"/>
                  </a:lnTo>
                  <a:lnTo>
                    <a:pt x="108" y="709"/>
                  </a:lnTo>
                  <a:lnTo>
                    <a:pt x="111" y="624"/>
                  </a:lnTo>
                  <a:lnTo>
                    <a:pt x="115" y="492"/>
                  </a:lnTo>
                  <a:lnTo>
                    <a:pt x="128" y="369"/>
                  </a:lnTo>
                  <a:lnTo>
                    <a:pt x="137" y="292"/>
                  </a:lnTo>
                  <a:lnTo>
                    <a:pt x="157" y="243"/>
                  </a:lnTo>
                  <a:lnTo>
                    <a:pt x="172" y="186"/>
                  </a:lnTo>
                  <a:lnTo>
                    <a:pt x="197" y="137"/>
                  </a:lnTo>
                  <a:lnTo>
                    <a:pt x="223" y="99"/>
                  </a:lnTo>
                  <a:lnTo>
                    <a:pt x="252" y="55"/>
                  </a:lnTo>
                  <a:lnTo>
                    <a:pt x="292" y="3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60" name="Freeform 394"/>
            <p:cNvSpPr>
              <a:spLocks/>
            </p:cNvSpPr>
            <p:nvPr/>
          </p:nvSpPr>
          <p:spPr bwMode="auto">
            <a:xfrm>
              <a:off x="3517" y="1292"/>
              <a:ext cx="277" cy="34"/>
            </a:xfrm>
            <a:custGeom>
              <a:avLst/>
              <a:gdLst>
                <a:gd name="T0" fmla="*/ 4 w 1107"/>
                <a:gd name="T1" fmla="*/ 0 h 172"/>
                <a:gd name="T2" fmla="*/ 37 w 1107"/>
                <a:gd name="T3" fmla="*/ 0 h 172"/>
                <a:gd name="T4" fmla="*/ 67 w 1107"/>
                <a:gd name="T5" fmla="*/ 1 h 172"/>
                <a:gd name="T6" fmla="*/ 95 w 1107"/>
                <a:gd name="T7" fmla="*/ 5 h 172"/>
                <a:gd name="T8" fmla="*/ 120 w 1107"/>
                <a:gd name="T9" fmla="*/ 8 h 172"/>
                <a:gd name="T10" fmla="*/ 147 w 1107"/>
                <a:gd name="T11" fmla="*/ 11 h 172"/>
                <a:gd name="T12" fmla="*/ 166 w 1107"/>
                <a:gd name="T13" fmla="*/ 15 h 172"/>
                <a:gd name="T14" fmla="*/ 188 w 1107"/>
                <a:gd name="T15" fmla="*/ 20 h 172"/>
                <a:gd name="T16" fmla="*/ 211 w 1107"/>
                <a:gd name="T17" fmla="*/ 24 h 172"/>
                <a:gd name="T18" fmla="*/ 227 w 1107"/>
                <a:gd name="T19" fmla="*/ 26 h 172"/>
                <a:gd name="T20" fmla="*/ 240 w 1107"/>
                <a:gd name="T21" fmla="*/ 24 h 172"/>
                <a:gd name="T22" fmla="*/ 265 w 1107"/>
                <a:gd name="T23" fmla="*/ 20 h 172"/>
                <a:gd name="T24" fmla="*/ 277 w 1107"/>
                <a:gd name="T25" fmla="*/ 19 h 172"/>
                <a:gd name="T26" fmla="*/ 272 w 1107"/>
                <a:gd name="T27" fmla="*/ 23 h 172"/>
                <a:gd name="T28" fmla="*/ 261 w 1107"/>
                <a:gd name="T29" fmla="*/ 27 h 172"/>
                <a:gd name="T30" fmla="*/ 248 w 1107"/>
                <a:gd name="T31" fmla="*/ 31 h 172"/>
                <a:gd name="T32" fmla="*/ 234 w 1107"/>
                <a:gd name="T33" fmla="*/ 34 h 172"/>
                <a:gd name="T34" fmla="*/ 221 w 1107"/>
                <a:gd name="T35" fmla="*/ 34 h 172"/>
                <a:gd name="T36" fmla="*/ 202 w 1107"/>
                <a:gd name="T37" fmla="*/ 32 h 172"/>
                <a:gd name="T38" fmla="*/ 176 w 1107"/>
                <a:gd name="T39" fmla="*/ 26 h 172"/>
                <a:gd name="T40" fmla="*/ 143 w 1107"/>
                <a:gd name="T41" fmla="*/ 20 h 172"/>
                <a:gd name="T42" fmla="*/ 114 w 1107"/>
                <a:gd name="T43" fmla="*/ 16 h 172"/>
                <a:gd name="T44" fmla="*/ 77 w 1107"/>
                <a:gd name="T45" fmla="*/ 11 h 172"/>
                <a:gd name="T46" fmla="*/ 47 w 1107"/>
                <a:gd name="T47" fmla="*/ 8 h 172"/>
                <a:gd name="T48" fmla="*/ 21 w 1107"/>
                <a:gd name="T49" fmla="*/ 7 h 172"/>
                <a:gd name="T50" fmla="*/ 0 w 1107"/>
                <a:gd name="T51" fmla="*/ 7 h 172"/>
                <a:gd name="T52" fmla="*/ 4 w 1107"/>
                <a:gd name="T53" fmla="*/ 0 h 172"/>
                <a:gd name="T54" fmla="*/ 4 w 1107"/>
                <a:gd name="T55" fmla="*/ 0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7"/>
                <a:gd name="T85" fmla="*/ 0 h 172"/>
                <a:gd name="T86" fmla="*/ 1107 w 1107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7" h="172">
                  <a:moveTo>
                    <a:pt x="17" y="0"/>
                  </a:moveTo>
                  <a:lnTo>
                    <a:pt x="148" y="0"/>
                  </a:lnTo>
                  <a:lnTo>
                    <a:pt x="268" y="7"/>
                  </a:lnTo>
                  <a:lnTo>
                    <a:pt x="378" y="25"/>
                  </a:lnTo>
                  <a:lnTo>
                    <a:pt x="479" y="40"/>
                  </a:lnTo>
                  <a:lnTo>
                    <a:pt x="589" y="58"/>
                  </a:lnTo>
                  <a:lnTo>
                    <a:pt x="663" y="78"/>
                  </a:lnTo>
                  <a:lnTo>
                    <a:pt x="752" y="100"/>
                  </a:lnTo>
                  <a:lnTo>
                    <a:pt x="844" y="122"/>
                  </a:lnTo>
                  <a:lnTo>
                    <a:pt x="906" y="130"/>
                  </a:lnTo>
                  <a:lnTo>
                    <a:pt x="960" y="122"/>
                  </a:lnTo>
                  <a:lnTo>
                    <a:pt x="1059" y="100"/>
                  </a:lnTo>
                  <a:lnTo>
                    <a:pt x="1107" y="96"/>
                  </a:lnTo>
                  <a:lnTo>
                    <a:pt x="1086" y="118"/>
                  </a:lnTo>
                  <a:lnTo>
                    <a:pt x="1045" y="136"/>
                  </a:lnTo>
                  <a:lnTo>
                    <a:pt x="992" y="156"/>
                  </a:lnTo>
                  <a:lnTo>
                    <a:pt x="935" y="172"/>
                  </a:lnTo>
                  <a:lnTo>
                    <a:pt x="885" y="172"/>
                  </a:lnTo>
                  <a:lnTo>
                    <a:pt x="808" y="160"/>
                  </a:lnTo>
                  <a:lnTo>
                    <a:pt x="705" y="129"/>
                  </a:lnTo>
                  <a:lnTo>
                    <a:pt x="572" y="100"/>
                  </a:lnTo>
                  <a:lnTo>
                    <a:pt x="454" y="80"/>
                  </a:lnTo>
                  <a:lnTo>
                    <a:pt x="307" y="58"/>
                  </a:lnTo>
                  <a:lnTo>
                    <a:pt x="187" y="40"/>
                  </a:lnTo>
                  <a:lnTo>
                    <a:pt x="85" y="36"/>
                  </a:lnTo>
                  <a:lnTo>
                    <a:pt x="0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61" name="Freeform 395"/>
            <p:cNvSpPr>
              <a:spLocks/>
            </p:cNvSpPr>
            <p:nvPr/>
          </p:nvSpPr>
          <p:spPr bwMode="auto">
            <a:xfrm>
              <a:off x="3191" y="1321"/>
              <a:ext cx="148" cy="51"/>
            </a:xfrm>
            <a:custGeom>
              <a:avLst/>
              <a:gdLst>
                <a:gd name="T0" fmla="*/ 0 w 591"/>
                <a:gd name="T1" fmla="*/ 48 h 256"/>
                <a:gd name="T2" fmla="*/ 24 w 591"/>
                <a:gd name="T3" fmla="*/ 40 h 256"/>
                <a:gd name="T4" fmla="*/ 56 w 591"/>
                <a:gd name="T5" fmla="*/ 28 h 256"/>
                <a:gd name="T6" fmla="*/ 83 w 591"/>
                <a:gd name="T7" fmla="*/ 17 h 256"/>
                <a:gd name="T8" fmla="*/ 106 w 591"/>
                <a:gd name="T9" fmla="*/ 9 h 256"/>
                <a:gd name="T10" fmla="*/ 128 w 591"/>
                <a:gd name="T11" fmla="*/ 3 h 256"/>
                <a:gd name="T12" fmla="*/ 148 w 591"/>
                <a:gd name="T13" fmla="*/ 0 h 256"/>
                <a:gd name="T14" fmla="*/ 143 w 591"/>
                <a:gd name="T15" fmla="*/ 9 h 256"/>
                <a:gd name="T16" fmla="*/ 122 w 591"/>
                <a:gd name="T17" fmla="*/ 13 h 256"/>
                <a:gd name="T18" fmla="*/ 87 w 591"/>
                <a:gd name="T19" fmla="*/ 25 h 256"/>
                <a:gd name="T20" fmla="*/ 58 w 591"/>
                <a:gd name="T21" fmla="*/ 36 h 256"/>
                <a:gd name="T22" fmla="*/ 35 w 591"/>
                <a:gd name="T23" fmla="*/ 44 h 256"/>
                <a:gd name="T24" fmla="*/ 16 w 591"/>
                <a:gd name="T25" fmla="*/ 50 h 256"/>
                <a:gd name="T26" fmla="*/ 7 w 591"/>
                <a:gd name="T27" fmla="*/ 51 h 256"/>
                <a:gd name="T28" fmla="*/ 0 w 591"/>
                <a:gd name="T29" fmla="*/ 48 h 256"/>
                <a:gd name="T30" fmla="*/ 0 w 591"/>
                <a:gd name="T31" fmla="*/ 48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1"/>
                <a:gd name="T49" fmla="*/ 0 h 256"/>
                <a:gd name="T50" fmla="*/ 591 w 591"/>
                <a:gd name="T51" fmla="*/ 256 h 2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1" h="256">
                  <a:moveTo>
                    <a:pt x="0" y="241"/>
                  </a:moveTo>
                  <a:lnTo>
                    <a:pt x="94" y="201"/>
                  </a:lnTo>
                  <a:lnTo>
                    <a:pt x="222" y="141"/>
                  </a:lnTo>
                  <a:lnTo>
                    <a:pt x="331" y="85"/>
                  </a:lnTo>
                  <a:lnTo>
                    <a:pt x="423" y="45"/>
                  </a:lnTo>
                  <a:lnTo>
                    <a:pt x="511" y="16"/>
                  </a:lnTo>
                  <a:lnTo>
                    <a:pt x="591" y="0"/>
                  </a:lnTo>
                  <a:lnTo>
                    <a:pt x="571" y="45"/>
                  </a:lnTo>
                  <a:lnTo>
                    <a:pt x="486" y="67"/>
                  </a:lnTo>
                  <a:lnTo>
                    <a:pt x="349" y="123"/>
                  </a:lnTo>
                  <a:lnTo>
                    <a:pt x="232" y="181"/>
                  </a:lnTo>
                  <a:lnTo>
                    <a:pt x="141" y="219"/>
                  </a:lnTo>
                  <a:lnTo>
                    <a:pt x="63" y="249"/>
                  </a:lnTo>
                  <a:lnTo>
                    <a:pt x="28" y="256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62" name="Freeform 396"/>
            <p:cNvSpPr>
              <a:spLocks/>
            </p:cNvSpPr>
            <p:nvPr/>
          </p:nvSpPr>
          <p:spPr bwMode="auto">
            <a:xfrm>
              <a:off x="3244" y="1344"/>
              <a:ext cx="546" cy="136"/>
            </a:xfrm>
            <a:custGeom>
              <a:avLst/>
              <a:gdLst>
                <a:gd name="T0" fmla="*/ 0 w 2184"/>
                <a:gd name="T1" fmla="*/ 47 h 679"/>
                <a:gd name="T2" fmla="*/ 28 w 2184"/>
                <a:gd name="T3" fmla="*/ 53 h 679"/>
                <a:gd name="T4" fmla="*/ 57 w 2184"/>
                <a:gd name="T5" fmla="*/ 62 h 679"/>
                <a:gd name="T6" fmla="*/ 86 w 2184"/>
                <a:gd name="T7" fmla="*/ 69 h 679"/>
                <a:gd name="T8" fmla="*/ 117 w 2184"/>
                <a:gd name="T9" fmla="*/ 79 h 679"/>
                <a:gd name="T10" fmla="*/ 150 w 2184"/>
                <a:gd name="T11" fmla="*/ 89 h 679"/>
                <a:gd name="T12" fmla="*/ 183 w 2184"/>
                <a:gd name="T13" fmla="*/ 105 h 679"/>
                <a:gd name="T14" fmla="*/ 203 w 2184"/>
                <a:gd name="T15" fmla="*/ 117 h 679"/>
                <a:gd name="T16" fmla="*/ 212 w 2184"/>
                <a:gd name="T17" fmla="*/ 125 h 679"/>
                <a:gd name="T18" fmla="*/ 226 w 2184"/>
                <a:gd name="T19" fmla="*/ 134 h 679"/>
                <a:gd name="T20" fmla="*/ 237 w 2184"/>
                <a:gd name="T21" fmla="*/ 136 h 679"/>
                <a:gd name="T22" fmla="*/ 251 w 2184"/>
                <a:gd name="T23" fmla="*/ 133 h 679"/>
                <a:gd name="T24" fmla="*/ 272 w 2184"/>
                <a:gd name="T25" fmla="*/ 126 h 679"/>
                <a:gd name="T26" fmla="*/ 311 w 2184"/>
                <a:gd name="T27" fmla="*/ 113 h 679"/>
                <a:gd name="T28" fmla="*/ 350 w 2184"/>
                <a:gd name="T29" fmla="*/ 98 h 679"/>
                <a:gd name="T30" fmla="*/ 388 w 2184"/>
                <a:gd name="T31" fmla="*/ 80 h 679"/>
                <a:gd name="T32" fmla="*/ 427 w 2184"/>
                <a:gd name="T33" fmla="*/ 59 h 679"/>
                <a:gd name="T34" fmla="*/ 459 w 2184"/>
                <a:gd name="T35" fmla="*/ 42 h 679"/>
                <a:gd name="T36" fmla="*/ 494 w 2184"/>
                <a:gd name="T37" fmla="*/ 26 h 679"/>
                <a:gd name="T38" fmla="*/ 528 w 2184"/>
                <a:gd name="T39" fmla="*/ 11 h 679"/>
                <a:gd name="T40" fmla="*/ 546 w 2184"/>
                <a:gd name="T41" fmla="*/ 4 h 679"/>
                <a:gd name="T42" fmla="*/ 543 w 2184"/>
                <a:gd name="T43" fmla="*/ 0 h 679"/>
                <a:gd name="T44" fmla="*/ 514 w 2184"/>
                <a:gd name="T45" fmla="*/ 10 h 679"/>
                <a:gd name="T46" fmla="*/ 480 w 2184"/>
                <a:gd name="T47" fmla="*/ 24 h 679"/>
                <a:gd name="T48" fmla="*/ 439 w 2184"/>
                <a:gd name="T49" fmla="*/ 44 h 679"/>
                <a:gd name="T50" fmla="*/ 404 w 2184"/>
                <a:gd name="T51" fmla="*/ 62 h 679"/>
                <a:gd name="T52" fmla="*/ 368 w 2184"/>
                <a:gd name="T53" fmla="*/ 82 h 679"/>
                <a:gd name="T54" fmla="*/ 329 w 2184"/>
                <a:gd name="T55" fmla="*/ 99 h 679"/>
                <a:gd name="T56" fmla="*/ 292 w 2184"/>
                <a:gd name="T57" fmla="*/ 112 h 679"/>
                <a:gd name="T58" fmla="*/ 259 w 2184"/>
                <a:gd name="T59" fmla="*/ 121 h 679"/>
                <a:gd name="T60" fmla="*/ 240 w 2184"/>
                <a:gd name="T61" fmla="*/ 125 h 679"/>
                <a:gd name="T62" fmla="*/ 231 w 2184"/>
                <a:gd name="T63" fmla="*/ 124 h 679"/>
                <a:gd name="T64" fmla="*/ 220 w 2184"/>
                <a:gd name="T65" fmla="*/ 117 h 679"/>
                <a:gd name="T66" fmla="*/ 206 w 2184"/>
                <a:gd name="T67" fmla="*/ 108 h 679"/>
                <a:gd name="T68" fmla="*/ 193 w 2184"/>
                <a:gd name="T69" fmla="*/ 101 h 679"/>
                <a:gd name="T70" fmla="*/ 181 w 2184"/>
                <a:gd name="T71" fmla="*/ 94 h 679"/>
                <a:gd name="T72" fmla="*/ 158 w 2184"/>
                <a:gd name="T73" fmla="*/ 85 h 679"/>
                <a:gd name="T74" fmla="*/ 141 w 2184"/>
                <a:gd name="T75" fmla="*/ 78 h 679"/>
                <a:gd name="T76" fmla="*/ 112 w 2184"/>
                <a:gd name="T77" fmla="*/ 69 h 679"/>
                <a:gd name="T78" fmla="*/ 77 w 2184"/>
                <a:gd name="T79" fmla="*/ 59 h 679"/>
                <a:gd name="T80" fmla="*/ 41 w 2184"/>
                <a:gd name="T81" fmla="*/ 52 h 679"/>
                <a:gd name="T82" fmla="*/ 10 w 2184"/>
                <a:gd name="T83" fmla="*/ 44 h 679"/>
                <a:gd name="T84" fmla="*/ 3 w 2184"/>
                <a:gd name="T85" fmla="*/ 42 h 679"/>
                <a:gd name="T86" fmla="*/ 0 w 2184"/>
                <a:gd name="T87" fmla="*/ 47 h 679"/>
                <a:gd name="T88" fmla="*/ 0 w 2184"/>
                <a:gd name="T89" fmla="*/ 47 h 6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4"/>
                <a:gd name="T136" fmla="*/ 0 h 679"/>
                <a:gd name="T137" fmla="*/ 2184 w 2184"/>
                <a:gd name="T138" fmla="*/ 679 h 6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4" h="679">
                  <a:moveTo>
                    <a:pt x="0" y="237"/>
                  </a:moveTo>
                  <a:lnTo>
                    <a:pt x="113" y="266"/>
                  </a:lnTo>
                  <a:lnTo>
                    <a:pt x="229" y="308"/>
                  </a:lnTo>
                  <a:lnTo>
                    <a:pt x="346" y="344"/>
                  </a:lnTo>
                  <a:lnTo>
                    <a:pt x="469" y="393"/>
                  </a:lnTo>
                  <a:lnTo>
                    <a:pt x="600" y="444"/>
                  </a:lnTo>
                  <a:lnTo>
                    <a:pt x="734" y="522"/>
                  </a:lnTo>
                  <a:lnTo>
                    <a:pt x="812" y="582"/>
                  </a:lnTo>
                  <a:lnTo>
                    <a:pt x="850" y="622"/>
                  </a:lnTo>
                  <a:lnTo>
                    <a:pt x="903" y="669"/>
                  </a:lnTo>
                  <a:lnTo>
                    <a:pt x="949" y="679"/>
                  </a:lnTo>
                  <a:lnTo>
                    <a:pt x="1004" y="663"/>
                  </a:lnTo>
                  <a:lnTo>
                    <a:pt x="1086" y="631"/>
                  </a:lnTo>
                  <a:lnTo>
                    <a:pt x="1245" y="564"/>
                  </a:lnTo>
                  <a:lnTo>
                    <a:pt x="1400" y="489"/>
                  </a:lnTo>
                  <a:lnTo>
                    <a:pt x="1552" y="400"/>
                  </a:lnTo>
                  <a:lnTo>
                    <a:pt x="1707" y="293"/>
                  </a:lnTo>
                  <a:lnTo>
                    <a:pt x="1838" y="208"/>
                  </a:lnTo>
                  <a:lnTo>
                    <a:pt x="1976" y="128"/>
                  </a:lnTo>
                  <a:lnTo>
                    <a:pt x="2110" y="55"/>
                  </a:lnTo>
                  <a:lnTo>
                    <a:pt x="2184" y="22"/>
                  </a:lnTo>
                  <a:lnTo>
                    <a:pt x="2170" y="0"/>
                  </a:lnTo>
                  <a:lnTo>
                    <a:pt x="2054" y="51"/>
                  </a:lnTo>
                  <a:lnTo>
                    <a:pt x="1922" y="122"/>
                  </a:lnTo>
                  <a:lnTo>
                    <a:pt x="1757" y="222"/>
                  </a:lnTo>
                  <a:lnTo>
                    <a:pt x="1616" y="311"/>
                  </a:lnTo>
                  <a:lnTo>
                    <a:pt x="1472" y="408"/>
                  </a:lnTo>
                  <a:lnTo>
                    <a:pt x="1316" y="493"/>
                  </a:lnTo>
                  <a:lnTo>
                    <a:pt x="1168" y="557"/>
                  </a:lnTo>
                  <a:lnTo>
                    <a:pt x="1034" y="604"/>
                  </a:lnTo>
                  <a:lnTo>
                    <a:pt x="959" y="626"/>
                  </a:lnTo>
                  <a:lnTo>
                    <a:pt x="924" y="619"/>
                  </a:lnTo>
                  <a:lnTo>
                    <a:pt x="882" y="586"/>
                  </a:lnTo>
                  <a:lnTo>
                    <a:pt x="826" y="541"/>
                  </a:lnTo>
                  <a:lnTo>
                    <a:pt x="773" y="504"/>
                  </a:lnTo>
                  <a:lnTo>
                    <a:pt x="723" y="471"/>
                  </a:lnTo>
                  <a:lnTo>
                    <a:pt x="631" y="426"/>
                  </a:lnTo>
                  <a:lnTo>
                    <a:pt x="564" y="389"/>
                  </a:lnTo>
                  <a:lnTo>
                    <a:pt x="448" y="344"/>
                  </a:lnTo>
                  <a:lnTo>
                    <a:pt x="307" y="297"/>
                  </a:lnTo>
                  <a:lnTo>
                    <a:pt x="165" y="259"/>
                  </a:lnTo>
                  <a:lnTo>
                    <a:pt x="39" y="222"/>
                  </a:lnTo>
                  <a:lnTo>
                    <a:pt x="11" y="211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63" name="Freeform 397"/>
            <p:cNvSpPr>
              <a:spLocks/>
            </p:cNvSpPr>
            <p:nvPr/>
          </p:nvSpPr>
          <p:spPr bwMode="auto">
            <a:xfrm>
              <a:off x="3210" y="1320"/>
              <a:ext cx="599" cy="135"/>
            </a:xfrm>
            <a:custGeom>
              <a:avLst/>
              <a:gdLst>
                <a:gd name="T0" fmla="*/ 0 w 2396"/>
                <a:gd name="T1" fmla="*/ 53 h 678"/>
                <a:gd name="T2" fmla="*/ 21 w 2396"/>
                <a:gd name="T3" fmla="*/ 49 h 678"/>
                <a:gd name="T4" fmla="*/ 34 w 2396"/>
                <a:gd name="T5" fmla="*/ 50 h 678"/>
                <a:gd name="T6" fmla="*/ 60 w 2396"/>
                <a:gd name="T7" fmla="*/ 54 h 678"/>
                <a:gd name="T8" fmla="*/ 88 w 2396"/>
                <a:gd name="T9" fmla="*/ 59 h 678"/>
                <a:gd name="T10" fmla="*/ 128 w 2396"/>
                <a:gd name="T11" fmla="*/ 70 h 678"/>
                <a:gd name="T12" fmla="*/ 158 w 2396"/>
                <a:gd name="T13" fmla="*/ 81 h 678"/>
                <a:gd name="T14" fmla="*/ 186 w 2396"/>
                <a:gd name="T15" fmla="*/ 93 h 678"/>
                <a:gd name="T16" fmla="*/ 213 w 2396"/>
                <a:gd name="T17" fmla="*/ 104 h 678"/>
                <a:gd name="T18" fmla="*/ 238 w 2396"/>
                <a:gd name="T19" fmla="*/ 113 h 678"/>
                <a:gd name="T20" fmla="*/ 259 w 2396"/>
                <a:gd name="T21" fmla="*/ 118 h 678"/>
                <a:gd name="T22" fmla="*/ 273 w 2396"/>
                <a:gd name="T23" fmla="*/ 123 h 678"/>
                <a:gd name="T24" fmla="*/ 284 w 2396"/>
                <a:gd name="T25" fmla="*/ 122 h 678"/>
                <a:gd name="T26" fmla="*/ 306 w 2396"/>
                <a:gd name="T27" fmla="*/ 117 h 678"/>
                <a:gd name="T28" fmla="*/ 338 w 2396"/>
                <a:gd name="T29" fmla="*/ 108 h 678"/>
                <a:gd name="T30" fmla="*/ 368 w 2396"/>
                <a:gd name="T31" fmla="*/ 96 h 678"/>
                <a:gd name="T32" fmla="*/ 402 w 2396"/>
                <a:gd name="T33" fmla="*/ 83 h 678"/>
                <a:gd name="T34" fmla="*/ 433 w 2396"/>
                <a:gd name="T35" fmla="*/ 67 h 678"/>
                <a:gd name="T36" fmla="*/ 466 w 2396"/>
                <a:gd name="T37" fmla="*/ 50 h 678"/>
                <a:gd name="T38" fmla="*/ 496 w 2396"/>
                <a:gd name="T39" fmla="*/ 36 h 678"/>
                <a:gd name="T40" fmla="*/ 533 w 2396"/>
                <a:gd name="T41" fmla="*/ 20 h 678"/>
                <a:gd name="T42" fmla="*/ 561 w 2396"/>
                <a:gd name="T43" fmla="*/ 10 h 678"/>
                <a:gd name="T44" fmla="*/ 580 w 2396"/>
                <a:gd name="T45" fmla="*/ 4 h 678"/>
                <a:gd name="T46" fmla="*/ 596 w 2396"/>
                <a:gd name="T47" fmla="*/ 0 h 678"/>
                <a:gd name="T48" fmla="*/ 599 w 2396"/>
                <a:gd name="T49" fmla="*/ 6 h 678"/>
                <a:gd name="T50" fmla="*/ 577 w 2396"/>
                <a:gd name="T51" fmla="*/ 12 h 678"/>
                <a:gd name="T52" fmla="*/ 551 w 2396"/>
                <a:gd name="T53" fmla="*/ 21 h 678"/>
                <a:gd name="T54" fmla="*/ 522 w 2396"/>
                <a:gd name="T55" fmla="*/ 33 h 678"/>
                <a:gd name="T56" fmla="*/ 492 w 2396"/>
                <a:gd name="T57" fmla="*/ 47 h 678"/>
                <a:gd name="T58" fmla="*/ 464 w 2396"/>
                <a:gd name="T59" fmla="*/ 62 h 678"/>
                <a:gd name="T60" fmla="*/ 429 w 2396"/>
                <a:gd name="T61" fmla="*/ 81 h 678"/>
                <a:gd name="T62" fmla="*/ 405 w 2396"/>
                <a:gd name="T63" fmla="*/ 92 h 678"/>
                <a:gd name="T64" fmla="*/ 382 w 2396"/>
                <a:gd name="T65" fmla="*/ 102 h 678"/>
                <a:gd name="T66" fmla="*/ 359 w 2396"/>
                <a:gd name="T67" fmla="*/ 112 h 678"/>
                <a:gd name="T68" fmla="*/ 331 w 2396"/>
                <a:gd name="T69" fmla="*/ 120 h 678"/>
                <a:gd name="T70" fmla="*/ 307 w 2396"/>
                <a:gd name="T71" fmla="*/ 128 h 678"/>
                <a:gd name="T72" fmla="*/ 290 w 2396"/>
                <a:gd name="T73" fmla="*/ 133 h 678"/>
                <a:gd name="T74" fmla="*/ 276 w 2396"/>
                <a:gd name="T75" fmla="*/ 135 h 678"/>
                <a:gd name="T76" fmla="*/ 262 w 2396"/>
                <a:gd name="T77" fmla="*/ 133 h 678"/>
                <a:gd name="T78" fmla="*/ 246 w 2396"/>
                <a:gd name="T79" fmla="*/ 126 h 678"/>
                <a:gd name="T80" fmla="*/ 217 w 2396"/>
                <a:gd name="T81" fmla="*/ 116 h 678"/>
                <a:gd name="T82" fmla="*/ 189 w 2396"/>
                <a:gd name="T83" fmla="*/ 103 h 678"/>
                <a:gd name="T84" fmla="*/ 158 w 2396"/>
                <a:gd name="T85" fmla="*/ 91 h 678"/>
                <a:gd name="T86" fmla="*/ 126 w 2396"/>
                <a:gd name="T87" fmla="*/ 80 h 678"/>
                <a:gd name="T88" fmla="*/ 92 w 2396"/>
                <a:gd name="T89" fmla="*/ 70 h 678"/>
                <a:gd name="T90" fmla="*/ 57 w 2396"/>
                <a:gd name="T91" fmla="*/ 62 h 678"/>
                <a:gd name="T92" fmla="*/ 31 w 2396"/>
                <a:gd name="T93" fmla="*/ 59 h 678"/>
                <a:gd name="T94" fmla="*/ 6 w 2396"/>
                <a:gd name="T95" fmla="*/ 58 h 678"/>
                <a:gd name="T96" fmla="*/ 0 w 2396"/>
                <a:gd name="T97" fmla="*/ 53 h 678"/>
                <a:gd name="T98" fmla="*/ 0 w 2396"/>
                <a:gd name="T99" fmla="*/ 53 h 6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96"/>
                <a:gd name="T151" fmla="*/ 0 h 678"/>
                <a:gd name="T152" fmla="*/ 2396 w 2396"/>
                <a:gd name="T153" fmla="*/ 678 h 6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96" h="678">
                  <a:moveTo>
                    <a:pt x="0" y="267"/>
                  </a:moveTo>
                  <a:lnTo>
                    <a:pt x="85" y="245"/>
                  </a:lnTo>
                  <a:lnTo>
                    <a:pt x="134" y="253"/>
                  </a:lnTo>
                  <a:lnTo>
                    <a:pt x="240" y="271"/>
                  </a:lnTo>
                  <a:lnTo>
                    <a:pt x="353" y="296"/>
                  </a:lnTo>
                  <a:lnTo>
                    <a:pt x="511" y="353"/>
                  </a:lnTo>
                  <a:lnTo>
                    <a:pt x="632" y="409"/>
                  </a:lnTo>
                  <a:lnTo>
                    <a:pt x="745" y="467"/>
                  </a:lnTo>
                  <a:lnTo>
                    <a:pt x="854" y="523"/>
                  </a:lnTo>
                  <a:lnTo>
                    <a:pt x="953" y="567"/>
                  </a:lnTo>
                  <a:lnTo>
                    <a:pt x="1034" y="594"/>
                  </a:lnTo>
                  <a:lnTo>
                    <a:pt x="1093" y="616"/>
                  </a:lnTo>
                  <a:lnTo>
                    <a:pt x="1136" y="612"/>
                  </a:lnTo>
                  <a:lnTo>
                    <a:pt x="1224" y="587"/>
                  </a:lnTo>
                  <a:lnTo>
                    <a:pt x="1351" y="542"/>
                  </a:lnTo>
                  <a:lnTo>
                    <a:pt x="1471" y="483"/>
                  </a:lnTo>
                  <a:lnTo>
                    <a:pt x="1609" y="416"/>
                  </a:lnTo>
                  <a:lnTo>
                    <a:pt x="1732" y="338"/>
                  </a:lnTo>
                  <a:lnTo>
                    <a:pt x="1866" y="253"/>
                  </a:lnTo>
                  <a:lnTo>
                    <a:pt x="1983" y="182"/>
                  </a:lnTo>
                  <a:lnTo>
                    <a:pt x="2131" y="100"/>
                  </a:lnTo>
                  <a:lnTo>
                    <a:pt x="2244" y="49"/>
                  </a:lnTo>
                  <a:lnTo>
                    <a:pt x="2321" y="20"/>
                  </a:lnTo>
                  <a:lnTo>
                    <a:pt x="2382" y="0"/>
                  </a:lnTo>
                  <a:lnTo>
                    <a:pt x="2396" y="30"/>
                  </a:lnTo>
                  <a:lnTo>
                    <a:pt x="2307" y="60"/>
                  </a:lnTo>
                  <a:lnTo>
                    <a:pt x="2202" y="107"/>
                  </a:lnTo>
                  <a:lnTo>
                    <a:pt x="2086" y="167"/>
                  </a:lnTo>
                  <a:lnTo>
                    <a:pt x="1968" y="238"/>
                  </a:lnTo>
                  <a:lnTo>
                    <a:pt x="1855" y="312"/>
                  </a:lnTo>
                  <a:lnTo>
                    <a:pt x="1715" y="405"/>
                  </a:lnTo>
                  <a:lnTo>
                    <a:pt x="1620" y="460"/>
                  </a:lnTo>
                  <a:lnTo>
                    <a:pt x="1528" y="512"/>
                  </a:lnTo>
                  <a:lnTo>
                    <a:pt x="1435" y="562"/>
                  </a:lnTo>
                  <a:lnTo>
                    <a:pt x="1323" y="605"/>
                  </a:lnTo>
                  <a:lnTo>
                    <a:pt x="1228" y="644"/>
                  </a:lnTo>
                  <a:lnTo>
                    <a:pt x="1159" y="669"/>
                  </a:lnTo>
                  <a:lnTo>
                    <a:pt x="1104" y="678"/>
                  </a:lnTo>
                  <a:lnTo>
                    <a:pt x="1049" y="666"/>
                  </a:lnTo>
                  <a:lnTo>
                    <a:pt x="984" y="631"/>
                  </a:lnTo>
                  <a:lnTo>
                    <a:pt x="868" y="583"/>
                  </a:lnTo>
                  <a:lnTo>
                    <a:pt x="758" y="516"/>
                  </a:lnTo>
                  <a:lnTo>
                    <a:pt x="632" y="456"/>
                  </a:lnTo>
                  <a:lnTo>
                    <a:pt x="504" y="401"/>
                  </a:lnTo>
                  <a:lnTo>
                    <a:pt x="370" y="353"/>
                  </a:lnTo>
                  <a:lnTo>
                    <a:pt x="230" y="312"/>
                  </a:lnTo>
                  <a:lnTo>
                    <a:pt x="123" y="296"/>
                  </a:lnTo>
                  <a:lnTo>
                    <a:pt x="24" y="289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1" lang="zh-CN" altLang="zh-CN" sz="1200" b="1">
                <a:latin typeface="Times New Roman" pitchFamily="18" charset="0"/>
                <a:ea typeface="Gulim" pitchFamily="34" charset="-127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00400"/>
            <a:ext cx="2514600" cy="10668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448"/>
          <p:cNvSpPr>
            <a:spLocks noChangeArrowheads="1"/>
          </p:cNvSpPr>
          <p:nvPr/>
        </p:nvSpPr>
        <p:spPr bwMode="auto">
          <a:xfrm>
            <a:off x="3648391" y="3963151"/>
            <a:ext cx="1965938" cy="1701879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zh-CN" altLang="zh-CN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0" y="152400"/>
            <a:ext cx="8486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en-US" altLang="zh-CN" sz="3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Zen Cart</a:t>
            </a:r>
            <a:r>
              <a:rPr lang="zh-CN" altLang="en-US" sz="3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购物车系统功能简介</a:t>
            </a:r>
            <a:endParaRPr lang="zh-CN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3219" y="2874490"/>
            <a:ext cx="4006623" cy="3137739"/>
            <a:chOff x="-3219" y="2874490"/>
            <a:chExt cx="4006623" cy="3137739"/>
          </a:xfrm>
        </p:grpSpPr>
        <p:sp>
          <p:nvSpPr>
            <p:cNvPr id="5" name="矩形 4"/>
            <p:cNvSpPr/>
            <p:nvPr/>
          </p:nvSpPr>
          <p:spPr>
            <a:xfrm>
              <a:off x="0" y="4026618"/>
              <a:ext cx="3491879" cy="1728192"/>
            </a:xfrm>
            <a:prstGeom prst="rect">
              <a:avLst/>
            </a:prstGeom>
            <a:gradFill flip="none" rotWithShape="1">
              <a:gsLst>
                <a:gs pos="0">
                  <a:srgbClr val="59A923">
                    <a:shade val="30000"/>
                    <a:satMod val="115000"/>
                  </a:srgbClr>
                </a:gs>
                <a:gs pos="50000">
                  <a:srgbClr val="59A923">
                    <a:shade val="67500"/>
                    <a:satMod val="115000"/>
                  </a:srgbClr>
                </a:gs>
                <a:gs pos="100000">
                  <a:srgbClr val="59A923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4445"/>
            <p:cNvSpPr>
              <a:spLocks/>
            </p:cNvSpPr>
            <p:nvPr/>
          </p:nvSpPr>
          <p:spPr bwMode="auto">
            <a:xfrm rot="7212422">
              <a:off x="2510142" y="4518966"/>
              <a:ext cx="1178856" cy="1807669"/>
            </a:xfrm>
            <a:custGeom>
              <a:avLst/>
              <a:gdLst>
                <a:gd name="T0" fmla="*/ 2147483647 w 760"/>
                <a:gd name="T1" fmla="*/ 2147483647 h 1166"/>
                <a:gd name="T2" fmla="*/ 2147483647 w 760"/>
                <a:gd name="T3" fmla="*/ 2147483647 h 1166"/>
                <a:gd name="T4" fmla="*/ 2147483647 w 760"/>
                <a:gd name="T5" fmla="*/ 2147483647 h 1166"/>
                <a:gd name="T6" fmla="*/ 2147483647 w 760"/>
                <a:gd name="T7" fmla="*/ 2147483647 h 1166"/>
                <a:gd name="T8" fmla="*/ 2147483647 w 760"/>
                <a:gd name="T9" fmla="*/ 2147483647 h 1166"/>
                <a:gd name="T10" fmla="*/ 2147483647 w 760"/>
                <a:gd name="T11" fmla="*/ 2147483647 h 1166"/>
                <a:gd name="T12" fmla="*/ 2147483647 w 760"/>
                <a:gd name="T13" fmla="*/ 2147483647 h 1166"/>
                <a:gd name="T14" fmla="*/ 2147483647 w 760"/>
                <a:gd name="T15" fmla="*/ 2147483647 h 1166"/>
                <a:gd name="T16" fmla="*/ 2147483647 w 760"/>
                <a:gd name="T17" fmla="*/ 2147483647 h 1166"/>
                <a:gd name="T18" fmla="*/ 2147483647 w 760"/>
                <a:gd name="T19" fmla="*/ 2147483647 h 1166"/>
                <a:gd name="T20" fmla="*/ 2147483647 w 760"/>
                <a:gd name="T21" fmla="*/ 2147483647 h 1166"/>
                <a:gd name="T22" fmla="*/ 2147483647 w 760"/>
                <a:gd name="T23" fmla="*/ 2147483647 h 1166"/>
                <a:gd name="T24" fmla="*/ 2147483647 w 760"/>
                <a:gd name="T25" fmla="*/ 2147483647 h 1166"/>
                <a:gd name="T26" fmla="*/ 2147483647 w 760"/>
                <a:gd name="T27" fmla="*/ 2147483647 h 1166"/>
                <a:gd name="T28" fmla="*/ 2147483647 w 760"/>
                <a:gd name="T29" fmla="*/ 2147483647 h 1166"/>
                <a:gd name="T30" fmla="*/ 2147483647 w 760"/>
                <a:gd name="T31" fmla="*/ 2147483647 h 1166"/>
                <a:gd name="T32" fmla="*/ 2147483647 w 760"/>
                <a:gd name="T33" fmla="*/ 2147483647 h 1166"/>
                <a:gd name="T34" fmla="*/ 2147483647 w 760"/>
                <a:gd name="T35" fmla="*/ 2147483647 h 1166"/>
                <a:gd name="T36" fmla="*/ 2147483647 w 760"/>
                <a:gd name="T37" fmla="*/ 2147483647 h 1166"/>
                <a:gd name="T38" fmla="*/ 2147483647 w 760"/>
                <a:gd name="T39" fmla="*/ 2147483647 h 1166"/>
                <a:gd name="T40" fmla="*/ 2147483647 w 760"/>
                <a:gd name="T41" fmla="*/ 2147483647 h 1166"/>
                <a:gd name="T42" fmla="*/ 2147483647 w 760"/>
                <a:gd name="T43" fmla="*/ 2147483647 h 1166"/>
                <a:gd name="T44" fmla="*/ 2147483647 w 760"/>
                <a:gd name="T45" fmla="*/ 2147483647 h 1166"/>
                <a:gd name="T46" fmla="*/ 2147483647 w 760"/>
                <a:gd name="T47" fmla="*/ 2147483647 h 1166"/>
                <a:gd name="T48" fmla="*/ 2147483647 w 760"/>
                <a:gd name="T49" fmla="*/ 2147483647 h 1166"/>
                <a:gd name="T50" fmla="*/ 2147483647 w 760"/>
                <a:gd name="T51" fmla="*/ 2147483647 h 1166"/>
                <a:gd name="T52" fmla="*/ 2147483647 w 760"/>
                <a:gd name="T53" fmla="*/ 2147483647 h 1166"/>
                <a:gd name="T54" fmla="*/ 2147483647 w 760"/>
                <a:gd name="T55" fmla="*/ 2147483647 h 1166"/>
                <a:gd name="T56" fmla="*/ 2147483647 w 760"/>
                <a:gd name="T57" fmla="*/ 2147483647 h 1166"/>
                <a:gd name="T58" fmla="*/ 2147483647 w 760"/>
                <a:gd name="T59" fmla="*/ 2147483647 h 1166"/>
                <a:gd name="T60" fmla="*/ 2147483647 w 760"/>
                <a:gd name="T61" fmla="*/ 2147483647 h 1166"/>
                <a:gd name="T62" fmla="*/ 2147483647 w 760"/>
                <a:gd name="T63" fmla="*/ 2147483647 h 1166"/>
                <a:gd name="T64" fmla="*/ 2147483647 w 760"/>
                <a:gd name="T65" fmla="*/ 2147483647 h 1166"/>
                <a:gd name="T66" fmla="*/ 2147483647 w 760"/>
                <a:gd name="T67" fmla="*/ 2147483647 h 1166"/>
                <a:gd name="T68" fmla="*/ 2147483647 w 760"/>
                <a:gd name="T69" fmla="*/ 2147483647 h 1166"/>
                <a:gd name="T70" fmla="*/ 2147483647 w 760"/>
                <a:gd name="T71" fmla="*/ 2147483647 h 1166"/>
                <a:gd name="T72" fmla="*/ 2147483647 w 760"/>
                <a:gd name="T73" fmla="*/ 2147483647 h 1166"/>
                <a:gd name="T74" fmla="*/ 2147483647 w 760"/>
                <a:gd name="T75" fmla="*/ 2147483647 h 1166"/>
                <a:gd name="T76" fmla="*/ 2147483647 w 760"/>
                <a:gd name="T77" fmla="*/ 2147483647 h 1166"/>
                <a:gd name="T78" fmla="*/ 2147483647 w 760"/>
                <a:gd name="T79" fmla="*/ 2147483647 h 1166"/>
                <a:gd name="T80" fmla="*/ 2147483647 w 760"/>
                <a:gd name="T81" fmla="*/ 2147483647 h 1166"/>
                <a:gd name="T82" fmla="*/ 2147483647 w 760"/>
                <a:gd name="T83" fmla="*/ 2147483647 h 1166"/>
                <a:gd name="T84" fmla="*/ 2147483647 w 760"/>
                <a:gd name="T85" fmla="*/ 2147483647 h 1166"/>
                <a:gd name="T86" fmla="*/ 2147483647 w 760"/>
                <a:gd name="T87" fmla="*/ 2147483647 h 1166"/>
                <a:gd name="T88" fmla="*/ 2147483647 w 760"/>
                <a:gd name="T89" fmla="*/ 0 h 11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0" h="1166">
                  <a:moveTo>
                    <a:pt x="534" y="0"/>
                  </a:moveTo>
                  <a:lnTo>
                    <a:pt x="234" y="2"/>
                  </a:lnTo>
                  <a:lnTo>
                    <a:pt x="0" y="407"/>
                  </a:lnTo>
                  <a:lnTo>
                    <a:pt x="152" y="662"/>
                  </a:lnTo>
                  <a:lnTo>
                    <a:pt x="260" y="476"/>
                  </a:lnTo>
                  <a:lnTo>
                    <a:pt x="262" y="474"/>
                  </a:lnTo>
                  <a:lnTo>
                    <a:pt x="268" y="472"/>
                  </a:lnTo>
                  <a:lnTo>
                    <a:pt x="284" y="472"/>
                  </a:lnTo>
                  <a:lnTo>
                    <a:pt x="306" y="476"/>
                  </a:lnTo>
                  <a:lnTo>
                    <a:pt x="330" y="482"/>
                  </a:lnTo>
                  <a:lnTo>
                    <a:pt x="376" y="496"/>
                  </a:lnTo>
                  <a:lnTo>
                    <a:pt x="402" y="506"/>
                  </a:lnTo>
                  <a:lnTo>
                    <a:pt x="424" y="516"/>
                  </a:lnTo>
                  <a:lnTo>
                    <a:pt x="444" y="528"/>
                  </a:lnTo>
                  <a:lnTo>
                    <a:pt x="464" y="542"/>
                  </a:lnTo>
                  <a:lnTo>
                    <a:pt x="484" y="556"/>
                  </a:lnTo>
                  <a:lnTo>
                    <a:pt x="502" y="574"/>
                  </a:lnTo>
                  <a:lnTo>
                    <a:pt x="518" y="590"/>
                  </a:lnTo>
                  <a:lnTo>
                    <a:pt x="532" y="610"/>
                  </a:lnTo>
                  <a:lnTo>
                    <a:pt x="546" y="630"/>
                  </a:lnTo>
                  <a:lnTo>
                    <a:pt x="556" y="652"/>
                  </a:lnTo>
                  <a:lnTo>
                    <a:pt x="566" y="676"/>
                  </a:lnTo>
                  <a:lnTo>
                    <a:pt x="572" y="700"/>
                  </a:lnTo>
                  <a:lnTo>
                    <a:pt x="576" y="726"/>
                  </a:lnTo>
                  <a:lnTo>
                    <a:pt x="576" y="752"/>
                  </a:lnTo>
                  <a:lnTo>
                    <a:pt x="576" y="776"/>
                  </a:lnTo>
                  <a:lnTo>
                    <a:pt x="574" y="804"/>
                  </a:lnTo>
                  <a:lnTo>
                    <a:pt x="570" y="830"/>
                  </a:lnTo>
                  <a:lnTo>
                    <a:pt x="564" y="856"/>
                  </a:lnTo>
                  <a:lnTo>
                    <a:pt x="556" y="880"/>
                  </a:lnTo>
                  <a:lnTo>
                    <a:pt x="548" y="906"/>
                  </a:lnTo>
                  <a:lnTo>
                    <a:pt x="538" y="930"/>
                  </a:lnTo>
                  <a:lnTo>
                    <a:pt x="516" y="978"/>
                  </a:lnTo>
                  <a:lnTo>
                    <a:pt x="492" y="1020"/>
                  </a:lnTo>
                  <a:lnTo>
                    <a:pt x="476" y="1042"/>
                  </a:lnTo>
                  <a:lnTo>
                    <a:pt x="458" y="1064"/>
                  </a:lnTo>
                  <a:lnTo>
                    <a:pt x="438" y="1084"/>
                  </a:lnTo>
                  <a:lnTo>
                    <a:pt x="418" y="1104"/>
                  </a:lnTo>
                  <a:lnTo>
                    <a:pt x="396" y="1124"/>
                  </a:lnTo>
                  <a:lnTo>
                    <a:pt x="374" y="1140"/>
                  </a:lnTo>
                  <a:lnTo>
                    <a:pt x="350" y="1154"/>
                  </a:lnTo>
                  <a:lnTo>
                    <a:pt x="324" y="1166"/>
                  </a:lnTo>
                  <a:lnTo>
                    <a:pt x="384" y="1138"/>
                  </a:lnTo>
                  <a:lnTo>
                    <a:pt x="412" y="1122"/>
                  </a:lnTo>
                  <a:lnTo>
                    <a:pt x="440" y="1104"/>
                  </a:lnTo>
                  <a:lnTo>
                    <a:pt x="468" y="1086"/>
                  </a:lnTo>
                  <a:lnTo>
                    <a:pt x="494" y="1068"/>
                  </a:lnTo>
                  <a:lnTo>
                    <a:pt x="520" y="1048"/>
                  </a:lnTo>
                  <a:lnTo>
                    <a:pt x="546" y="1026"/>
                  </a:lnTo>
                  <a:lnTo>
                    <a:pt x="568" y="1004"/>
                  </a:lnTo>
                  <a:lnTo>
                    <a:pt x="592" y="980"/>
                  </a:lnTo>
                  <a:lnTo>
                    <a:pt x="614" y="956"/>
                  </a:lnTo>
                  <a:lnTo>
                    <a:pt x="634" y="932"/>
                  </a:lnTo>
                  <a:lnTo>
                    <a:pt x="652" y="904"/>
                  </a:lnTo>
                  <a:lnTo>
                    <a:pt x="670" y="878"/>
                  </a:lnTo>
                  <a:lnTo>
                    <a:pt x="688" y="848"/>
                  </a:lnTo>
                  <a:lnTo>
                    <a:pt x="702" y="820"/>
                  </a:lnTo>
                  <a:lnTo>
                    <a:pt x="720" y="782"/>
                  </a:lnTo>
                  <a:lnTo>
                    <a:pt x="734" y="744"/>
                  </a:lnTo>
                  <a:lnTo>
                    <a:pt x="744" y="702"/>
                  </a:lnTo>
                  <a:lnTo>
                    <a:pt x="752" y="662"/>
                  </a:lnTo>
                  <a:lnTo>
                    <a:pt x="758" y="620"/>
                  </a:lnTo>
                  <a:lnTo>
                    <a:pt x="760" y="578"/>
                  </a:lnTo>
                  <a:lnTo>
                    <a:pt x="758" y="538"/>
                  </a:lnTo>
                  <a:lnTo>
                    <a:pt x="750" y="496"/>
                  </a:lnTo>
                  <a:lnTo>
                    <a:pt x="742" y="466"/>
                  </a:lnTo>
                  <a:lnTo>
                    <a:pt x="730" y="436"/>
                  </a:lnTo>
                  <a:lnTo>
                    <a:pt x="714" y="410"/>
                  </a:lnTo>
                  <a:lnTo>
                    <a:pt x="696" y="384"/>
                  </a:lnTo>
                  <a:lnTo>
                    <a:pt x="676" y="358"/>
                  </a:lnTo>
                  <a:lnTo>
                    <a:pt x="654" y="336"/>
                  </a:lnTo>
                  <a:lnTo>
                    <a:pt x="632" y="314"/>
                  </a:lnTo>
                  <a:lnTo>
                    <a:pt x="608" y="294"/>
                  </a:lnTo>
                  <a:lnTo>
                    <a:pt x="576" y="270"/>
                  </a:lnTo>
                  <a:lnTo>
                    <a:pt x="518" y="228"/>
                  </a:lnTo>
                  <a:lnTo>
                    <a:pt x="486" y="206"/>
                  </a:lnTo>
                  <a:lnTo>
                    <a:pt x="460" y="190"/>
                  </a:lnTo>
                  <a:lnTo>
                    <a:pt x="440" y="180"/>
                  </a:lnTo>
                  <a:lnTo>
                    <a:pt x="434" y="178"/>
                  </a:lnTo>
                  <a:lnTo>
                    <a:pt x="430" y="180"/>
                  </a:lnTo>
                  <a:lnTo>
                    <a:pt x="534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009900"/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4445"/>
            <p:cNvSpPr>
              <a:spLocks/>
            </p:cNvSpPr>
            <p:nvPr/>
          </p:nvSpPr>
          <p:spPr bwMode="auto">
            <a:xfrm rot="10800000">
              <a:off x="2801281" y="2874490"/>
              <a:ext cx="1159928" cy="1778645"/>
            </a:xfrm>
            <a:custGeom>
              <a:avLst/>
              <a:gdLst>
                <a:gd name="T0" fmla="*/ 2147483647 w 760"/>
                <a:gd name="T1" fmla="*/ 2147483647 h 1166"/>
                <a:gd name="T2" fmla="*/ 2147483647 w 760"/>
                <a:gd name="T3" fmla="*/ 2147483647 h 1166"/>
                <a:gd name="T4" fmla="*/ 2147483647 w 760"/>
                <a:gd name="T5" fmla="*/ 2147483647 h 1166"/>
                <a:gd name="T6" fmla="*/ 2147483647 w 760"/>
                <a:gd name="T7" fmla="*/ 2147483647 h 1166"/>
                <a:gd name="T8" fmla="*/ 2147483647 w 760"/>
                <a:gd name="T9" fmla="*/ 2147483647 h 1166"/>
                <a:gd name="T10" fmla="*/ 2147483647 w 760"/>
                <a:gd name="T11" fmla="*/ 2147483647 h 1166"/>
                <a:gd name="T12" fmla="*/ 2147483647 w 760"/>
                <a:gd name="T13" fmla="*/ 2147483647 h 1166"/>
                <a:gd name="T14" fmla="*/ 2147483647 w 760"/>
                <a:gd name="T15" fmla="*/ 2147483647 h 1166"/>
                <a:gd name="T16" fmla="*/ 2147483647 w 760"/>
                <a:gd name="T17" fmla="*/ 2147483647 h 1166"/>
                <a:gd name="T18" fmla="*/ 2147483647 w 760"/>
                <a:gd name="T19" fmla="*/ 2147483647 h 1166"/>
                <a:gd name="T20" fmla="*/ 2147483647 w 760"/>
                <a:gd name="T21" fmla="*/ 2147483647 h 1166"/>
                <a:gd name="T22" fmla="*/ 2147483647 w 760"/>
                <a:gd name="T23" fmla="*/ 2147483647 h 1166"/>
                <a:gd name="T24" fmla="*/ 2147483647 w 760"/>
                <a:gd name="T25" fmla="*/ 2147483647 h 1166"/>
                <a:gd name="T26" fmla="*/ 2147483647 w 760"/>
                <a:gd name="T27" fmla="*/ 2147483647 h 1166"/>
                <a:gd name="T28" fmla="*/ 2147483647 w 760"/>
                <a:gd name="T29" fmla="*/ 2147483647 h 1166"/>
                <a:gd name="T30" fmla="*/ 2147483647 w 760"/>
                <a:gd name="T31" fmla="*/ 2147483647 h 1166"/>
                <a:gd name="T32" fmla="*/ 2147483647 w 760"/>
                <a:gd name="T33" fmla="*/ 2147483647 h 1166"/>
                <a:gd name="T34" fmla="*/ 2147483647 w 760"/>
                <a:gd name="T35" fmla="*/ 2147483647 h 1166"/>
                <a:gd name="T36" fmla="*/ 2147483647 w 760"/>
                <a:gd name="T37" fmla="*/ 2147483647 h 1166"/>
                <a:gd name="T38" fmla="*/ 2147483647 w 760"/>
                <a:gd name="T39" fmla="*/ 2147483647 h 1166"/>
                <a:gd name="T40" fmla="*/ 2147483647 w 760"/>
                <a:gd name="T41" fmla="*/ 2147483647 h 1166"/>
                <a:gd name="T42" fmla="*/ 2147483647 w 760"/>
                <a:gd name="T43" fmla="*/ 2147483647 h 1166"/>
                <a:gd name="T44" fmla="*/ 2147483647 w 760"/>
                <a:gd name="T45" fmla="*/ 2147483647 h 1166"/>
                <a:gd name="T46" fmla="*/ 2147483647 w 760"/>
                <a:gd name="T47" fmla="*/ 2147483647 h 1166"/>
                <a:gd name="T48" fmla="*/ 2147483647 w 760"/>
                <a:gd name="T49" fmla="*/ 2147483647 h 1166"/>
                <a:gd name="T50" fmla="*/ 2147483647 w 760"/>
                <a:gd name="T51" fmla="*/ 2147483647 h 1166"/>
                <a:gd name="T52" fmla="*/ 2147483647 w 760"/>
                <a:gd name="T53" fmla="*/ 2147483647 h 1166"/>
                <a:gd name="T54" fmla="*/ 2147483647 w 760"/>
                <a:gd name="T55" fmla="*/ 2147483647 h 1166"/>
                <a:gd name="T56" fmla="*/ 2147483647 w 760"/>
                <a:gd name="T57" fmla="*/ 2147483647 h 1166"/>
                <a:gd name="T58" fmla="*/ 2147483647 w 760"/>
                <a:gd name="T59" fmla="*/ 2147483647 h 1166"/>
                <a:gd name="T60" fmla="*/ 2147483647 w 760"/>
                <a:gd name="T61" fmla="*/ 2147483647 h 1166"/>
                <a:gd name="T62" fmla="*/ 2147483647 w 760"/>
                <a:gd name="T63" fmla="*/ 2147483647 h 1166"/>
                <a:gd name="T64" fmla="*/ 2147483647 w 760"/>
                <a:gd name="T65" fmla="*/ 2147483647 h 1166"/>
                <a:gd name="T66" fmla="*/ 2147483647 w 760"/>
                <a:gd name="T67" fmla="*/ 2147483647 h 1166"/>
                <a:gd name="T68" fmla="*/ 2147483647 w 760"/>
                <a:gd name="T69" fmla="*/ 2147483647 h 1166"/>
                <a:gd name="T70" fmla="*/ 2147483647 w 760"/>
                <a:gd name="T71" fmla="*/ 2147483647 h 1166"/>
                <a:gd name="T72" fmla="*/ 2147483647 w 760"/>
                <a:gd name="T73" fmla="*/ 2147483647 h 1166"/>
                <a:gd name="T74" fmla="*/ 2147483647 w 760"/>
                <a:gd name="T75" fmla="*/ 2147483647 h 1166"/>
                <a:gd name="T76" fmla="*/ 2147483647 w 760"/>
                <a:gd name="T77" fmla="*/ 2147483647 h 1166"/>
                <a:gd name="T78" fmla="*/ 2147483647 w 760"/>
                <a:gd name="T79" fmla="*/ 2147483647 h 1166"/>
                <a:gd name="T80" fmla="*/ 2147483647 w 760"/>
                <a:gd name="T81" fmla="*/ 2147483647 h 1166"/>
                <a:gd name="T82" fmla="*/ 2147483647 w 760"/>
                <a:gd name="T83" fmla="*/ 2147483647 h 1166"/>
                <a:gd name="T84" fmla="*/ 2147483647 w 760"/>
                <a:gd name="T85" fmla="*/ 2147483647 h 1166"/>
                <a:gd name="T86" fmla="*/ 2147483647 w 760"/>
                <a:gd name="T87" fmla="*/ 2147483647 h 1166"/>
                <a:gd name="T88" fmla="*/ 2147483647 w 760"/>
                <a:gd name="T89" fmla="*/ 0 h 11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0" h="1166">
                  <a:moveTo>
                    <a:pt x="534" y="0"/>
                  </a:moveTo>
                  <a:lnTo>
                    <a:pt x="234" y="2"/>
                  </a:lnTo>
                  <a:lnTo>
                    <a:pt x="0" y="407"/>
                  </a:lnTo>
                  <a:lnTo>
                    <a:pt x="152" y="662"/>
                  </a:lnTo>
                  <a:lnTo>
                    <a:pt x="260" y="476"/>
                  </a:lnTo>
                  <a:lnTo>
                    <a:pt x="262" y="474"/>
                  </a:lnTo>
                  <a:lnTo>
                    <a:pt x="268" y="472"/>
                  </a:lnTo>
                  <a:lnTo>
                    <a:pt x="284" y="472"/>
                  </a:lnTo>
                  <a:lnTo>
                    <a:pt x="306" y="476"/>
                  </a:lnTo>
                  <a:lnTo>
                    <a:pt x="330" y="482"/>
                  </a:lnTo>
                  <a:lnTo>
                    <a:pt x="376" y="496"/>
                  </a:lnTo>
                  <a:lnTo>
                    <a:pt x="402" y="506"/>
                  </a:lnTo>
                  <a:lnTo>
                    <a:pt x="424" y="516"/>
                  </a:lnTo>
                  <a:lnTo>
                    <a:pt x="444" y="528"/>
                  </a:lnTo>
                  <a:lnTo>
                    <a:pt x="464" y="542"/>
                  </a:lnTo>
                  <a:lnTo>
                    <a:pt x="484" y="556"/>
                  </a:lnTo>
                  <a:lnTo>
                    <a:pt x="502" y="574"/>
                  </a:lnTo>
                  <a:lnTo>
                    <a:pt x="518" y="590"/>
                  </a:lnTo>
                  <a:lnTo>
                    <a:pt x="532" y="610"/>
                  </a:lnTo>
                  <a:lnTo>
                    <a:pt x="546" y="630"/>
                  </a:lnTo>
                  <a:lnTo>
                    <a:pt x="556" y="652"/>
                  </a:lnTo>
                  <a:lnTo>
                    <a:pt x="566" y="676"/>
                  </a:lnTo>
                  <a:lnTo>
                    <a:pt x="572" y="700"/>
                  </a:lnTo>
                  <a:lnTo>
                    <a:pt x="576" y="726"/>
                  </a:lnTo>
                  <a:lnTo>
                    <a:pt x="576" y="752"/>
                  </a:lnTo>
                  <a:lnTo>
                    <a:pt x="576" y="776"/>
                  </a:lnTo>
                  <a:lnTo>
                    <a:pt x="574" y="804"/>
                  </a:lnTo>
                  <a:lnTo>
                    <a:pt x="570" y="830"/>
                  </a:lnTo>
                  <a:lnTo>
                    <a:pt x="564" y="856"/>
                  </a:lnTo>
                  <a:lnTo>
                    <a:pt x="556" y="880"/>
                  </a:lnTo>
                  <a:lnTo>
                    <a:pt x="548" y="906"/>
                  </a:lnTo>
                  <a:lnTo>
                    <a:pt x="538" y="930"/>
                  </a:lnTo>
                  <a:lnTo>
                    <a:pt x="516" y="978"/>
                  </a:lnTo>
                  <a:lnTo>
                    <a:pt x="492" y="1020"/>
                  </a:lnTo>
                  <a:lnTo>
                    <a:pt x="476" y="1042"/>
                  </a:lnTo>
                  <a:lnTo>
                    <a:pt x="458" y="1064"/>
                  </a:lnTo>
                  <a:lnTo>
                    <a:pt x="438" y="1084"/>
                  </a:lnTo>
                  <a:lnTo>
                    <a:pt x="418" y="1104"/>
                  </a:lnTo>
                  <a:lnTo>
                    <a:pt x="396" y="1124"/>
                  </a:lnTo>
                  <a:lnTo>
                    <a:pt x="374" y="1140"/>
                  </a:lnTo>
                  <a:lnTo>
                    <a:pt x="350" y="1154"/>
                  </a:lnTo>
                  <a:lnTo>
                    <a:pt x="324" y="1166"/>
                  </a:lnTo>
                  <a:lnTo>
                    <a:pt x="384" y="1138"/>
                  </a:lnTo>
                  <a:lnTo>
                    <a:pt x="412" y="1122"/>
                  </a:lnTo>
                  <a:lnTo>
                    <a:pt x="440" y="1104"/>
                  </a:lnTo>
                  <a:lnTo>
                    <a:pt x="468" y="1086"/>
                  </a:lnTo>
                  <a:lnTo>
                    <a:pt x="494" y="1068"/>
                  </a:lnTo>
                  <a:lnTo>
                    <a:pt x="520" y="1048"/>
                  </a:lnTo>
                  <a:lnTo>
                    <a:pt x="546" y="1026"/>
                  </a:lnTo>
                  <a:lnTo>
                    <a:pt x="568" y="1004"/>
                  </a:lnTo>
                  <a:lnTo>
                    <a:pt x="592" y="980"/>
                  </a:lnTo>
                  <a:lnTo>
                    <a:pt x="614" y="956"/>
                  </a:lnTo>
                  <a:lnTo>
                    <a:pt x="634" y="932"/>
                  </a:lnTo>
                  <a:lnTo>
                    <a:pt x="652" y="904"/>
                  </a:lnTo>
                  <a:lnTo>
                    <a:pt x="670" y="878"/>
                  </a:lnTo>
                  <a:lnTo>
                    <a:pt x="688" y="848"/>
                  </a:lnTo>
                  <a:lnTo>
                    <a:pt x="702" y="820"/>
                  </a:lnTo>
                  <a:lnTo>
                    <a:pt x="720" y="782"/>
                  </a:lnTo>
                  <a:lnTo>
                    <a:pt x="734" y="744"/>
                  </a:lnTo>
                  <a:lnTo>
                    <a:pt x="744" y="702"/>
                  </a:lnTo>
                  <a:lnTo>
                    <a:pt x="752" y="662"/>
                  </a:lnTo>
                  <a:lnTo>
                    <a:pt x="758" y="620"/>
                  </a:lnTo>
                  <a:lnTo>
                    <a:pt x="760" y="578"/>
                  </a:lnTo>
                  <a:lnTo>
                    <a:pt x="758" y="538"/>
                  </a:lnTo>
                  <a:lnTo>
                    <a:pt x="750" y="496"/>
                  </a:lnTo>
                  <a:lnTo>
                    <a:pt x="742" y="466"/>
                  </a:lnTo>
                  <a:lnTo>
                    <a:pt x="730" y="436"/>
                  </a:lnTo>
                  <a:lnTo>
                    <a:pt x="714" y="410"/>
                  </a:lnTo>
                  <a:lnTo>
                    <a:pt x="696" y="384"/>
                  </a:lnTo>
                  <a:lnTo>
                    <a:pt x="676" y="358"/>
                  </a:lnTo>
                  <a:lnTo>
                    <a:pt x="654" y="336"/>
                  </a:lnTo>
                  <a:lnTo>
                    <a:pt x="632" y="314"/>
                  </a:lnTo>
                  <a:lnTo>
                    <a:pt x="608" y="294"/>
                  </a:lnTo>
                  <a:lnTo>
                    <a:pt x="576" y="270"/>
                  </a:lnTo>
                  <a:lnTo>
                    <a:pt x="518" y="228"/>
                  </a:lnTo>
                  <a:lnTo>
                    <a:pt x="486" y="206"/>
                  </a:lnTo>
                  <a:lnTo>
                    <a:pt x="460" y="190"/>
                  </a:lnTo>
                  <a:lnTo>
                    <a:pt x="440" y="180"/>
                  </a:lnTo>
                  <a:lnTo>
                    <a:pt x="434" y="178"/>
                  </a:lnTo>
                  <a:lnTo>
                    <a:pt x="430" y="180"/>
                  </a:lnTo>
                  <a:lnTo>
                    <a:pt x="534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009900"/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 Box 2747"/>
            <p:cNvSpPr txBox="1">
              <a:spLocks noChangeArrowheads="1"/>
            </p:cNvSpPr>
            <p:nvPr/>
          </p:nvSpPr>
          <p:spPr bwMode="auto">
            <a:xfrm>
              <a:off x="-3219" y="3645024"/>
              <a:ext cx="800219" cy="3385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latin typeface="华文中宋" pitchFamily="2" charset="-122"/>
                  <a:ea typeface="华文中宋" pitchFamily="2" charset="-122"/>
                </a:rPr>
                <a:t>销售商</a:t>
              </a:r>
              <a:endParaRPr lang="en-US" altLang="ko-KR" sz="1600" dirty="0">
                <a:latin typeface="华文中宋" pitchFamily="2" charset="-122"/>
                <a:ea typeface="华文中宋" pitchFamily="2" charset="-122"/>
              </a:endParaRPr>
            </a:p>
          </p:txBody>
        </p:sp>
        <p:grpSp>
          <p:nvGrpSpPr>
            <p:cNvPr id="13" name="Group 2454"/>
            <p:cNvGrpSpPr>
              <a:grpSpLocks/>
            </p:cNvGrpSpPr>
            <p:nvPr/>
          </p:nvGrpSpPr>
          <p:grpSpPr bwMode="auto">
            <a:xfrm>
              <a:off x="179512" y="4098626"/>
              <a:ext cx="216024" cy="648072"/>
              <a:chOff x="1712" y="2171"/>
              <a:chExt cx="290" cy="866"/>
            </a:xfrm>
            <a:solidFill>
              <a:schemeClr val="bg1"/>
            </a:solidFill>
          </p:grpSpPr>
          <p:sp>
            <p:nvSpPr>
              <p:cNvPr id="14" name="Freeform 2455"/>
              <p:cNvSpPr>
                <a:spLocks/>
              </p:cNvSpPr>
              <p:nvPr/>
            </p:nvSpPr>
            <p:spPr bwMode="auto">
              <a:xfrm>
                <a:off x="1909" y="2171"/>
                <a:ext cx="93" cy="247"/>
              </a:xfrm>
              <a:custGeom>
                <a:avLst/>
                <a:gdLst>
                  <a:gd name="T0" fmla="*/ 93 w 93"/>
                  <a:gd name="T1" fmla="*/ 27 h 247"/>
                  <a:gd name="T2" fmla="*/ 93 w 93"/>
                  <a:gd name="T3" fmla="*/ 27 h 247"/>
                  <a:gd name="T4" fmla="*/ 93 w 93"/>
                  <a:gd name="T5" fmla="*/ 16 h 247"/>
                  <a:gd name="T6" fmla="*/ 88 w 93"/>
                  <a:gd name="T7" fmla="*/ 5 h 247"/>
                  <a:gd name="T8" fmla="*/ 82 w 93"/>
                  <a:gd name="T9" fmla="*/ 0 h 247"/>
                  <a:gd name="T10" fmla="*/ 66 w 93"/>
                  <a:gd name="T11" fmla="*/ 0 h 247"/>
                  <a:gd name="T12" fmla="*/ 11 w 93"/>
                  <a:gd name="T13" fmla="*/ 0 h 247"/>
                  <a:gd name="T14" fmla="*/ 11 w 93"/>
                  <a:gd name="T15" fmla="*/ 0 h 247"/>
                  <a:gd name="T16" fmla="*/ 0 w 93"/>
                  <a:gd name="T17" fmla="*/ 0 h 247"/>
                  <a:gd name="T18" fmla="*/ 0 w 93"/>
                  <a:gd name="T19" fmla="*/ 11 h 247"/>
                  <a:gd name="T20" fmla="*/ 0 w 93"/>
                  <a:gd name="T21" fmla="*/ 230 h 247"/>
                  <a:gd name="T22" fmla="*/ 0 w 93"/>
                  <a:gd name="T23" fmla="*/ 230 h 247"/>
                  <a:gd name="T24" fmla="*/ 0 w 93"/>
                  <a:gd name="T25" fmla="*/ 241 h 247"/>
                  <a:gd name="T26" fmla="*/ 11 w 93"/>
                  <a:gd name="T27" fmla="*/ 247 h 247"/>
                  <a:gd name="T28" fmla="*/ 11 w 93"/>
                  <a:gd name="T29" fmla="*/ 247 h 247"/>
                  <a:gd name="T30" fmla="*/ 66 w 93"/>
                  <a:gd name="T31" fmla="*/ 247 h 247"/>
                  <a:gd name="T32" fmla="*/ 66 w 93"/>
                  <a:gd name="T33" fmla="*/ 247 h 247"/>
                  <a:gd name="T34" fmla="*/ 77 w 93"/>
                  <a:gd name="T35" fmla="*/ 241 h 247"/>
                  <a:gd name="T36" fmla="*/ 88 w 93"/>
                  <a:gd name="T37" fmla="*/ 236 h 247"/>
                  <a:gd name="T38" fmla="*/ 93 w 93"/>
                  <a:gd name="T39" fmla="*/ 225 h 247"/>
                  <a:gd name="T40" fmla="*/ 93 w 93"/>
                  <a:gd name="T41" fmla="*/ 214 h 247"/>
                  <a:gd name="T42" fmla="*/ 93 w 93"/>
                  <a:gd name="T43" fmla="*/ 214 h 247"/>
                  <a:gd name="T44" fmla="*/ 93 w 93"/>
                  <a:gd name="T45" fmla="*/ 27 h 247"/>
                  <a:gd name="T46" fmla="*/ 93 w 93"/>
                  <a:gd name="T47" fmla="*/ 27 h 2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3" h="247">
                    <a:moveTo>
                      <a:pt x="93" y="27"/>
                    </a:moveTo>
                    <a:lnTo>
                      <a:pt x="93" y="27"/>
                    </a:lnTo>
                    <a:lnTo>
                      <a:pt x="93" y="16"/>
                    </a:lnTo>
                    <a:lnTo>
                      <a:pt x="88" y="5"/>
                    </a:lnTo>
                    <a:lnTo>
                      <a:pt x="82" y="0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30"/>
                    </a:lnTo>
                    <a:lnTo>
                      <a:pt x="0" y="241"/>
                    </a:lnTo>
                    <a:lnTo>
                      <a:pt x="11" y="247"/>
                    </a:lnTo>
                    <a:lnTo>
                      <a:pt x="66" y="247"/>
                    </a:lnTo>
                    <a:lnTo>
                      <a:pt x="77" y="241"/>
                    </a:lnTo>
                    <a:lnTo>
                      <a:pt x="88" y="236"/>
                    </a:lnTo>
                    <a:lnTo>
                      <a:pt x="93" y="225"/>
                    </a:lnTo>
                    <a:lnTo>
                      <a:pt x="93" y="214"/>
                    </a:lnTo>
                    <a:lnTo>
                      <a:pt x="9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2456"/>
              <p:cNvSpPr>
                <a:spLocks/>
              </p:cNvSpPr>
              <p:nvPr/>
            </p:nvSpPr>
            <p:spPr bwMode="auto">
              <a:xfrm>
                <a:off x="1712" y="2171"/>
                <a:ext cx="186" cy="861"/>
              </a:xfrm>
              <a:custGeom>
                <a:avLst/>
                <a:gdLst>
                  <a:gd name="T0" fmla="*/ 186 w 186"/>
                  <a:gd name="T1" fmla="*/ 619 h 861"/>
                  <a:gd name="T2" fmla="*/ 186 w 186"/>
                  <a:gd name="T3" fmla="*/ 619 h 861"/>
                  <a:gd name="T4" fmla="*/ 170 w 186"/>
                  <a:gd name="T5" fmla="*/ 619 h 861"/>
                  <a:gd name="T6" fmla="*/ 159 w 186"/>
                  <a:gd name="T7" fmla="*/ 614 h 861"/>
                  <a:gd name="T8" fmla="*/ 148 w 186"/>
                  <a:gd name="T9" fmla="*/ 603 h 861"/>
                  <a:gd name="T10" fmla="*/ 142 w 186"/>
                  <a:gd name="T11" fmla="*/ 592 h 861"/>
                  <a:gd name="T12" fmla="*/ 142 w 186"/>
                  <a:gd name="T13" fmla="*/ 592 h 861"/>
                  <a:gd name="T14" fmla="*/ 142 w 186"/>
                  <a:gd name="T15" fmla="*/ 537 h 861"/>
                  <a:gd name="T16" fmla="*/ 142 w 186"/>
                  <a:gd name="T17" fmla="*/ 433 h 861"/>
                  <a:gd name="T18" fmla="*/ 142 w 186"/>
                  <a:gd name="T19" fmla="*/ 329 h 861"/>
                  <a:gd name="T20" fmla="*/ 148 w 186"/>
                  <a:gd name="T21" fmla="*/ 269 h 861"/>
                  <a:gd name="T22" fmla="*/ 148 w 186"/>
                  <a:gd name="T23" fmla="*/ 269 h 861"/>
                  <a:gd name="T24" fmla="*/ 153 w 186"/>
                  <a:gd name="T25" fmla="*/ 258 h 861"/>
                  <a:gd name="T26" fmla="*/ 159 w 186"/>
                  <a:gd name="T27" fmla="*/ 252 h 861"/>
                  <a:gd name="T28" fmla="*/ 186 w 186"/>
                  <a:gd name="T29" fmla="*/ 247 h 861"/>
                  <a:gd name="T30" fmla="*/ 186 w 186"/>
                  <a:gd name="T31" fmla="*/ 0 h 861"/>
                  <a:gd name="T32" fmla="*/ 186 w 186"/>
                  <a:gd name="T33" fmla="*/ 0 h 861"/>
                  <a:gd name="T34" fmla="*/ 164 w 186"/>
                  <a:gd name="T35" fmla="*/ 5 h 861"/>
                  <a:gd name="T36" fmla="*/ 142 w 186"/>
                  <a:gd name="T37" fmla="*/ 16 h 861"/>
                  <a:gd name="T38" fmla="*/ 115 w 186"/>
                  <a:gd name="T39" fmla="*/ 38 h 861"/>
                  <a:gd name="T40" fmla="*/ 93 w 186"/>
                  <a:gd name="T41" fmla="*/ 66 h 861"/>
                  <a:gd name="T42" fmla="*/ 71 w 186"/>
                  <a:gd name="T43" fmla="*/ 99 h 861"/>
                  <a:gd name="T44" fmla="*/ 49 w 186"/>
                  <a:gd name="T45" fmla="*/ 137 h 861"/>
                  <a:gd name="T46" fmla="*/ 33 w 186"/>
                  <a:gd name="T47" fmla="*/ 181 h 861"/>
                  <a:gd name="T48" fmla="*/ 16 w 186"/>
                  <a:gd name="T49" fmla="*/ 230 h 861"/>
                  <a:gd name="T50" fmla="*/ 16 w 186"/>
                  <a:gd name="T51" fmla="*/ 230 h 861"/>
                  <a:gd name="T52" fmla="*/ 5 w 186"/>
                  <a:gd name="T53" fmla="*/ 301 h 861"/>
                  <a:gd name="T54" fmla="*/ 5 w 186"/>
                  <a:gd name="T55" fmla="*/ 362 h 861"/>
                  <a:gd name="T56" fmla="*/ 0 w 186"/>
                  <a:gd name="T57" fmla="*/ 428 h 861"/>
                  <a:gd name="T58" fmla="*/ 0 w 186"/>
                  <a:gd name="T59" fmla="*/ 428 h 861"/>
                  <a:gd name="T60" fmla="*/ 11 w 186"/>
                  <a:gd name="T61" fmla="*/ 581 h 861"/>
                  <a:gd name="T62" fmla="*/ 16 w 186"/>
                  <a:gd name="T63" fmla="*/ 658 h 861"/>
                  <a:gd name="T64" fmla="*/ 16 w 186"/>
                  <a:gd name="T65" fmla="*/ 658 h 861"/>
                  <a:gd name="T66" fmla="*/ 33 w 186"/>
                  <a:gd name="T67" fmla="*/ 702 h 861"/>
                  <a:gd name="T68" fmla="*/ 49 w 186"/>
                  <a:gd name="T69" fmla="*/ 745 h 861"/>
                  <a:gd name="T70" fmla="*/ 71 w 186"/>
                  <a:gd name="T71" fmla="*/ 784 h 861"/>
                  <a:gd name="T72" fmla="*/ 93 w 186"/>
                  <a:gd name="T73" fmla="*/ 811 h 861"/>
                  <a:gd name="T74" fmla="*/ 120 w 186"/>
                  <a:gd name="T75" fmla="*/ 833 h 861"/>
                  <a:gd name="T76" fmla="*/ 142 w 186"/>
                  <a:gd name="T77" fmla="*/ 850 h 861"/>
                  <a:gd name="T78" fmla="*/ 164 w 186"/>
                  <a:gd name="T79" fmla="*/ 861 h 861"/>
                  <a:gd name="T80" fmla="*/ 186 w 186"/>
                  <a:gd name="T81" fmla="*/ 861 h 861"/>
                  <a:gd name="T82" fmla="*/ 186 w 186"/>
                  <a:gd name="T83" fmla="*/ 619 h 8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6" h="861">
                    <a:moveTo>
                      <a:pt x="186" y="619"/>
                    </a:moveTo>
                    <a:lnTo>
                      <a:pt x="186" y="619"/>
                    </a:lnTo>
                    <a:lnTo>
                      <a:pt x="170" y="619"/>
                    </a:lnTo>
                    <a:lnTo>
                      <a:pt x="159" y="614"/>
                    </a:lnTo>
                    <a:lnTo>
                      <a:pt x="148" y="603"/>
                    </a:lnTo>
                    <a:lnTo>
                      <a:pt x="142" y="592"/>
                    </a:lnTo>
                    <a:lnTo>
                      <a:pt x="142" y="537"/>
                    </a:lnTo>
                    <a:lnTo>
                      <a:pt x="142" y="433"/>
                    </a:lnTo>
                    <a:lnTo>
                      <a:pt x="142" y="329"/>
                    </a:lnTo>
                    <a:lnTo>
                      <a:pt x="148" y="269"/>
                    </a:lnTo>
                    <a:lnTo>
                      <a:pt x="153" y="258"/>
                    </a:lnTo>
                    <a:lnTo>
                      <a:pt x="159" y="252"/>
                    </a:lnTo>
                    <a:lnTo>
                      <a:pt x="186" y="247"/>
                    </a:lnTo>
                    <a:lnTo>
                      <a:pt x="186" y="0"/>
                    </a:lnTo>
                    <a:lnTo>
                      <a:pt x="164" y="5"/>
                    </a:lnTo>
                    <a:lnTo>
                      <a:pt x="142" y="16"/>
                    </a:lnTo>
                    <a:lnTo>
                      <a:pt x="115" y="38"/>
                    </a:lnTo>
                    <a:lnTo>
                      <a:pt x="93" y="66"/>
                    </a:lnTo>
                    <a:lnTo>
                      <a:pt x="71" y="99"/>
                    </a:lnTo>
                    <a:lnTo>
                      <a:pt x="49" y="137"/>
                    </a:lnTo>
                    <a:lnTo>
                      <a:pt x="33" y="181"/>
                    </a:lnTo>
                    <a:lnTo>
                      <a:pt x="16" y="230"/>
                    </a:lnTo>
                    <a:lnTo>
                      <a:pt x="5" y="301"/>
                    </a:lnTo>
                    <a:lnTo>
                      <a:pt x="5" y="362"/>
                    </a:lnTo>
                    <a:lnTo>
                      <a:pt x="0" y="428"/>
                    </a:lnTo>
                    <a:lnTo>
                      <a:pt x="11" y="581"/>
                    </a:lnTo>
                    <a:lnTo>
                      <a:pt x="16" y="658"/>
                    </a:lnTo>
                    <a:lnTo>
                      <a:pt x="33" y="702"/>
                    </a:lnTo>
                    <a:lnTo>
                      <a:pt x="49" y="745"/>
                    </a:lnTo>
                    <a:lnTo>
                      <a:pt x="71" y="784"/>
                    </a:lnTo>
                    <a:lnTo>
                      <a:pt x="93" y="811"/>
                    </a:lnTo>
                    <a:lnTo>
                      <a:pt x="120" y="833"/>
                    </a:lnTo>
                    <a:lnTo>
                      <a:pt x="142" y="850"/>
                    </a:lnTo>
                    <a:lnTo>
                      <a:pt x="164" y="861"/>
                    </a:lnTo>
                    <a:lnTo>
                      <a:pt x="186" y="861"/>
                    </a:lnTo>
                    <a:lnTo>
                      <a:pt x="186" y="6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2457"/>
              <p:cNvSpPr>
                <a:spLocks/>
              </p:cNvSpPr>
              <p:nvPr/>
            </p:nvSpPr>
            <p:spPr bwMode="auto">
              <a:xfrm>
                <a:off x="1909" y="2790"/>
                <a:ext cx="93" cy="247"/>
              </a:xfrm>
              <a:custGeom>
                <a:avLst/>
                <a:gdLst>
                  <a:gd name="T0" fmla="*/ 93 w 93"/>
                  <a:gd name="T1" fmla="*/ 28 h 247"/>
                  <a:gd name="T2" fmla="*/ 93 w 93"/>
                  <a:gd name="T3" fmla="*/ 28 h 247"/>
                  <a:gd name="T4" fmla="*/ 93 w 93"/>
                  <a:gd name="T5" fmla="*/ 17 h 247"/>
                  <a:gd name="T6" fmla="*/ 88 w 93"/>
                  <a:gd name="T7" fmla="*/ 6 h 247"/>
                  <a:gd name="T8" fmla="*/ 82 w 93"/>
                  <a:gd name="T9" fmla="*/ 0 h 247"/>
                  <a:gd name="T10" fmla="*/ 66 w 93"/>
                  <a:gd name="T11" fmla="*/ 0 h 247"/>
                  <a:gd name="T12" fmla="*/ 11 w 93"/>
                  <a:gd name="T13" fmla="*/ 0 h 247"/>
                  <a:gd name="T14" fmla="*/ 11 w 93"/>
                  <a:gd name="T15" fmla="*/ 0 h 247"/>
                  <a:gd name="T16" fmla="*/ 0 w 93"/>
                  <a:gd name="T17" fmla="*/ 0 h 247"/>
                  <a:gd name="T18" fmla="*/ 0 w 93"/>
                  <a:gd name="T19" fmla="*/ 17 h 247"/>
                  <a:gd name="T20" fmla="*/ 0 w 93"/>
                  <a:gd name="T21" fmla="*/ 231 h 247"/>
                  <a:gd name="T22" fmla="*/ 0 w 93"/>
                  <a:gd name="T23" fmla="*/ 231 h 247"/>
                  <a:gd name="T24" fmla="*/ 0 w 93"/>
                  <a:gd name="T25" fmla="*/ 242 h 247"/>
                  <a:gd name="T26" fmla="*/ 11 w 93"/>
                  <a:gd name="T27" fmla="*/ 247 h 247"/>
                  <a:gd name="T28" fmla="*/ 11 w 93"/>
                  <a:gd name="T29" fmla="*/ 247 h 247"/>
                  <a:gd name="T30" fmla="*/ 66 w 93"/>
                  <a:gd name="T31" fmla="*/ 247 h 247"/>
                  <a:gd name="T32" fmla="*/ 66 w 93"/>
                  <a:gd name="T33" fmla="*/ 247 h 247"/>
                  <a:gd name="T34" fmla="*/ 77 w 93"/>
                  <a:gd name="T35" fmla="*/ 242 h 247"/>
                  <a:gd name="T36" fmla="*/ 88 w 93"/>
                  <a:gd name="T37" fmla="*/ 236 h 247"/>
                  <a:gd name="T38" fmla="*/ 93 w 93"/>
                  <a:gd name="T39" fmla="*/ 231 h 247"/>
                  <a:gd name="T40" fmla="*/ 93 w 93"/>
                  <a:gd name="T41" fmla="*/ 220 h 247"/>
                  <a:gd name="T42" fmla="*/ 93 w 93"/>
                  <a:gd name="T43" fmla="*/ 220 h 247"/>
                  <a:gd name="T44" fmla="*/ 93 w 93"/>
                  <a:gd name="T45" fmla="*/ 28 h 247"/>
                  <a:gd name="T46" fmla="*/ 93 w 93"/>
                  <a:gd name="T47" fmla="*/ 28 h 2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3" h="247">
                    <a:moveTo>
                      <a:pt x="93" y="28"/>
                    </a:moveTo>
                    <a:lnTo>
                      <a:pt x="93" y="28"/>
                    </a:lnTo>
                    <a:lnTo>
                      <a:pt x="93" y="17"/>
                    </a:lnTo>
                    <a:lnTo>
                      <a:pt x="88" y="6"/>
                    </a:lnTo>
                    <a:lnTo>
                      <a:pt x="82" y="0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31"/>
                    </a:lnTo>
                    <a:lnTo>
                      <a:pt x="0" y="242"/>
                    </a:lnTo>
                    <a:lnTo>
                      <a:pt x="11" y="247"/>
                    </a:lnTo>
                    <a:lnTo>
                      <a:pt x="66" y="247"/>
                    </a:lnTo>
                    <a:lnTo>
                      <a:pt x="77" y="242"/>
                    </a:lnTo>
                    <a:lnTo>
                      <a:pt x="88" y="236"/>
                    </a:lnTo>
                    <a:lnTo>
                      <a:pt x="93" y="231"/>
                    </a:lnTo>
                    <a:lnTo>
                      <a:pt x="93" y="220"/>
                    </a:lnTo>
                    <a:lnTo>
                      <a:pt x="9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04800" y="4114800"/>
              <a:ext cx="3312368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功能</a:t>
              </a:r>
              <a:endParaRPr lang="en-US" altLang="zh-CN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可灵活的调整外观布局</a:t>
              </a:r>
              <a:endParaRPr lang="en-US" altLang="zh-CN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网店产品、客户、订单管理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可设置多种促销方案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内置的邮件系统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支付方式、配送方式设置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76506" y="3645024"/>
            <a:ext cx="4120030" cy="3096344"/>
            <a:chOff x="5276506" y="3645024"/>
            <a:chExt cx="4120030" cy="3096344"/>
          </a:xfrm>
        </p:grpSpPr>
        <p:sp>
          <p:nvSpPr>
            <p:cNvPr id="4" name="矩形 3"/>
            <p:cNvSpPr/>
            <p:nvPr/>
          </p:nvSpPr>
          <p:spPr>
            <a:xfrm>
              <a:off x="5796136" y="4026618"/>
              <a:ext cx="3347864" cy="17281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4433"/>
            <p:cNvSpPr>
              <a:spLocks/>
            </p:cNvSpPr>
            <p:nvPr/>
          </p:nvSpPr>
          <p:spPr bwMode="auto">
            <a:xfrm>
              <a:off x="5329361" y="5034731"/>
              <a:ext cx="1112969" cy="1706637"/>
            </a:xfrm>
            <a:custGeom>
              <a:avLst/>
              <a:gdLst>
                <a:gd name="T0" fmla="*/ 2147483647 w 760"/>
                <a:gd name="T1" fmla="*/ 2147483647 h 1166"/>
                <a:gd name="T2" fmla="*/ 2147483647 w 760"/>
                <a:gd name="T3" fmla="*/ 2147483647 h 1166"/>
                <a:gd name="T4" fmla="*/ 2147483647 w 760"/>
                <a:gd name="T5" fmla="*/ 2147483647 h 1166"/>
                <a:gd name="T6" fmla="*/ 2147483647 w 760"/>
                <a:gd name="T7" fmla="*/ 2147483647 h 1166"/>
                <a:gd name="T8" fmla="*/ 2147483647 w 760"/>
                <a:gd name="T9" fmla="*/ 2147483647 h 1166"/>
                <a:gd name="T10" fmla="*/ 2147483647 w 760"/>
                <a:gd name="T11" fmla="*/ 2147483647 h 1166"/>
                <a:gd name="T12" fmla="*/ 2147483647 w 760"/>
                <a:gd name="T13" fmla="*/ 2147483647 h 1166"/>
                <a:gd name="T14" fmla="*/ 2147483647 w 760"/>
                <a:gd name="T15" fmla="*/ 2147483647 h 1166"/>
                <a:gd name="T16" fmla="*/ 2147483647 w 760"/>
                <a:gd name="T17" fmla="*/ 2147483647 h 1166"/>
                <a:gd name="T18" fmla="*/ 2147483647 w 760"/>
                <a:gd name="T19" fmla="*/ 2147483647 h 1166"/>
                <a:gd name="T20" fmla="*/ 2147483647 w 760"/>
                <a:gd name="T21" fmla="*/ 2147483647 h 1166"/>
                <a:gd name="T22" fmla="*/ 2147483647 w 760"/>
                <a:gd name="T23" fmla="*/ 2147483647 h 1166"/>
                <a:gd name="T24" fmla="*/ 2147483647 w 760"/>
                <a:gd name="T25" fmla="*/ 2147483647 h 1166"/>
                <a:gd name="T26" fmla="*/ 2147483647 w 760"/>
                <a:gd name="T27" fmla="*/ 2147483647 h 1166"/>
                <a:gd name="T28" fmla="*/ 2147483647 w 760"/>
                <a:gd name="T29" fmla="*/ 2147483647 h 1166"/>
                <a:gd name="T30" fmla="*/ 2147483647 w 760"/>
                <a:gd name="T31" fmla="*/ 2147483647 h 1166"/>
                <a:gd name="T32" fmla="*/ 2147483647 w 760"/>
                <a:gd name="T33" fmla="*/ 2147483647 h 1166"/>
                <a:gd name="T34" fmla="*/ 2147483647 w 760"/>
                <a:gd name="T35" fmla="*/ 2147483647 h 1166"/>
                <a:gd name="T36" fmla="*/ 2147483647 w 760"/>
                <a:gd name="T37" fmla="*/ 2147483647 h 1166"/>
                <a:gd name="T38" fmla="*/ 2147483647 w 760"/>
                <a:gd name="T39" fmla="*/ 2147483647 h 1166"/>
                <a:gd name="T40" fmla="*/ 2147483647 w 760"/>
                <a:gd name="T41" fmla="*/ 2147483647 h 1166"/>
                <a:gd name="T42" fmla="*/ 2147483647 w 760"/>
                <a:gd name="T43" fmla="*/ 2147483647 h 1166"/>
                <a:gd name="T44" fmla="*/ 2147483647 w 760"/>
                <a:gd name="T45" fmla="*/ 2147483647 h 1166"/>
                <a:gd name="T46" fmla="*/ 2147483647 w 760"/>
                <a:gd name="T47" fmla="*/ 2147483647 h 1166"/>
                <a:gd name="T48" fmla="*/ 2147483647 w 760"/>
                <a:gd name="T49" fmla="*/ 2147483647 h 1166"/>
                <a:gd name="T50" fmla="*/ 2147483647 w 760"/>
                <a:gd name="T51" fmla="*/ 2147483647 h 1166"/>
                <a:gd name="T52" fmla="*/ 2147483647 w 760"/>
                <a:gd name="T53" fmla="*/ 2147483647 h 1166"/>
                <a:gd name="T54" fmla="*/ 2147483647 w 760"/>
                <a:gd name="T55" fmla="*/ 2147483647 h 1166"/>
                <a:gd name="T56" fmla="*/ 2147483647 w 760"/>
                <a:gd name="T57" fmla="*/ 2147483647 h 1166"/>
                <a:gd name="T58" fmla="*/ 2147483647 w 760"/>
                <a:gd name="T59" fmla="*/ 2147483647 h 1166"/>
                <a:gd name="T60" fmla="*/ 2147483647 w 760"/>
                <a:gd name="T61" fmla="*/ 2147483647 h 1166"/>
                <a:gd name="T62" fmla="*/ 2147483647 w 760"/>
                <a:gd name="T63" fmla="*/ 2147483647 h 1166"/>
                <a:gd name="T64" fmla="*/ 2147483647 w 760"/>
                <a:gd name="T65" fmla="*/ 2147483647 h 1166"/>
                <a:gd name="T66" fmla="*/ 2147483647 w 760"/>
                <a:gd name="T67" fmla="*/ 2147483647 h 1166"/>
                <a:gd name="T68" fmla="*/ 2147483647 w 760"/>
                <a:gd name="T69" fmla="*/ 2147483647 h 1166"/>
                <a:gd name="T70" fmla="*/ 2147483647 w 760"/>
                <a:gd name="T71" fmla="*/ 2147483647 h 1166"/>
                <a:gd name="T72" fmla="*/ 2147483647 w 760"/>
                <a:gd name="T73" fmla="*/ 2147483647 h 1166"/>
                <a:gd name="T74" fmla="*/ 2147483647 w 760"/>
                <a:gd name="T75" fmla="*/ 2147483647 h 1166"/>
                <a:gd name="T76" fmla="*/ 2147483647 w 760"/>
                <a:gd name="T77" fmla="*/ 2147483647 h 1166"/>
                <a:gd name="T78" fmla="*/ 2147483647 w 760"/>
                <a:gd name="T79" fmla="*/ 2147483647 h 1166"/>
                <a:gd name="T80" fmla="*/ 2147483647 w 760"/>
                <a:gd name="T81" fmla="*/ 2147483647 h 1166"/>
                <a:gd name="T82" fmla="*/ 2147483647 w 760"/>
                <a:gd name="T83" fmla="*/ 2147483647 h 1166"/>
                <a:gd name="T84" fmla="*/ 2147483647 w 760"/>
                <a:gd name="T85" fmla="*/ 2147483647 h 1166"/>
                <a:gd name="T86" fmla="*/ 2147483647 w 760"/>
                <a:gd name="T87" fmla="*/ 2147483647 h 1166"/>
                <a:gd name="T88" fmla="*/ 2147483647 w 760"/>
                <a:gd name="T89" fmla="*/ 0 h 11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0" h="1166">
                  <a:moveTo>
                    <a:pt x="534" y="0"/>
                  </a:moveTo>
                  <a:lnTo>
                    <a:pt x="234" y="2"/>
                  </a:lnTo>
                  <a:lnTo>
                    <a:pt x="0" y="407"/>
                  </a:lnTo>
                  <a:lnTo>
                    <a:pt x="152" y="662"/>
                  </a:lnTo>
                  <a:lnTo>
                    <a:pt x="260" y="476"/>
                  </a:lnTo>
                  <a:lnTo>
                    <a:pt x="262" y="474"/>
                  </a:lnTo>
                  <a:lnTo>
                    <a:pt x="268" y="472"/>
                  </a:lnTo>
                  <a:lnTo>
                    <a:pt x="284" y="472"/>
                  </a:lnTo>
                  <a:lnTo>
                    <a:pt x="306" y="476"/>
                  </a:lnTo>
                  <a:lnTo>
                    <a:pt x="330" y="482"/>
                  </a:lnTo>
                  <a:lnTo>
                    <a:pt x="376" y="496"/>
                  </a:lnTo>
                  <a:lnTo>
                    <a:pt x="402" y="506"/>
                  </a:lnTo>
                  <a:lnTo>
                    <a:pt x="424" y="516"/>
                  </a:lnTo>
                  <a:lnTo>
                    <a:pt x="444" y="528"/>
                  </a:lnTo>
                  <a:lnTo>
                    <a:pt x="464" y="542"/>
                  </a:lnTo>
                  <a:lnTo>
                    <a:pt x="484" y="556"/>
                  </a:lnTo>
                  <a:lnTo>
                    <a:pt x="502" y="574"/>
                  </a:lnTo>
                  <a:lnTo>
                    <a:pt x="518" y="590"/>
                  </a:lnTo>
                  <a:lnTo>
                    <a:pt x="532" y="610"/>
                  </a:lnTo>
                  <a:lnTo>
                    <a:pt x="546" y="630"/>
                  </a:lnTo>
                  <a:lnTo>
                    <a:pt x="556" y="652"/>
                  </a:lnTo>
                  <a:lnTo>
                    <a:pt x="566" y="676"/>
                  </a:lnTo>
                  <a:lnTo>
                    <a:pt x="572" y="700"/>
                  </a:lnTo>
                  <a:lnTo>
                    <a:pt x="576" y="726"/>
                  </a:lnTo>
                  <a:lnTo>
                    <a:pt x="576" y="752"/>
                  </a:lnTo>
                  <a:lnTo>
                    <a:pt x="576" y="776"/>
                  </a:lnTo>
                  <a:lnTo>
                    <a:pt x="574" y="804"/>
                  </a:lnTo>
                  <a:lnTo>
                    <a:pt x="570" y="830"/>
                  </a:lnTo>
                  <a:lnTo>
                    <a:pt x="564" y="856"/>
                  </a:lnTo>
                  <a:lnTo>
                    <a:pt x="556" y="880"/>
                  </a:lnTo>
                  <a:lnTo>
                    <a:pt x="548" y="906"/>
                  </a:lnTo>
                  <a:lnTo>
                    <a:pt x="538" y="930"/>
                  </a:lnTo>
                  <a:lnTo>
                    <a:pt x="516" y="978"/>
                  </a:lnTo>
                  <a:lnTo>
                    <a:pt x="492" y="1020"/>
                  </a:lnTo>
                  <a:lnTo>
                    <a:pt x="476" y="1042"/>
                  </a:lnTo>
                  <a:lnTo>
                    <a:pt x="458" y="1064"/>
                  </a:lnTo>
                  <a:lnTo>
                    <a:pt x="438" y="1084"/>
                  </a:lnTo>
                  <a:lnTo>
                    <a:pt x="418" y="1104"/>
                  </a:lnTo>
                  <a:lnTo>
                    <a:pt x="396" y="1124"/>
                  </a:lnTo>
                  <a:lnTo>
                    <a:pt x="374" y="1140"/>
                  </a:lnTo>
                  <a:lnTo>
                    <a:pt x="350" y="1154"/>
                  </a:lnTo>
                  <a:lnTo>
                    <a:pt x="324" y="1166"/>
                  </a:lnTo>
                  <a:lnTo>
                    <a:pt x="384" y="1138"/>
                  </a:lnTo>
                  <a:lnTo>
                    <a:pt x="412" y="1122"/>
                  </a:lnTo>
                  <a:lnTo>
                    <a:pt x="440" y="1104"/>
                  </a:lnTo>
                  <a:lnTo>
                    <a:pt x="468" y="1086"/>
                  </a:lnTo>
                  <a:lnTo>
                    <a:pt x="494" y="1068"/>
                  </a:lnTo>
                  <a:lnTo>
                    <a:pt x="520" y="1048"/>
                  </a:lnTo>
                  <a:lnTo>
                    <a:pt x="546" y="1026"/>
                  </a:lnTo>
                  <a:lnTo>
                    <a:pt x="568" y="1004"/>
                  </a:lnTo>
                  <a:lnTo>
                    <a:pt x="592" y="980"/>
                  </a:lnTo>
                  <a:lnTo>
                    <a:pt x="614" y="956"/>
                  </a:lnTo>
                  <a:lnTo>
                    <a:pt x="634" y="932"/>
                  </a:lnTo>
                  <a:lnTo>
                    <a:pt x="652" y="904"/>
                  </a:lnTo>
                  <a:lnTo>
                    <a:pt x="670" y="878"/>
                  </a:lnTo>
                  <a:lnTo>
                    <a:pt x="688" y="848"/>
                  </a:lnTo>
                  <a:lnTo>
                    <a:pt x="702" y="820"/>
                  </a:lnTo>
                  <a:lnTo>
                    <a:pt x="720" y="782"/>
                  </a:lnTo>
                  <a:lnTo>
                    <a:pt x="734" y="744"/>
                  </a:lnTo>
                  <a:lnTo>
                    <a:pt x="744" y="702"/>
                  </a:lnTo>
                  <a:lnTo>
                    <a:pt x="752" y="662"/>
                  </a:lnTo>
                  <a:lnTo>
                    <a:pt x="758" y="620"/>
                  </a:lnTo>
                  <a:lnTo>
                    <a:pt x="760" y="578"/>
                  </a:lnTo>
                  <a:lnTo>
                    <a:pt x="758" y="538"/>
                  </a:lnTo>
                  <a:lnTo>
                    <a:pt x="750" y="496"/>
                  </a:lnTo>
                  <a:lnTo>
                    <a:pt x="742" y="466"/>
                  </a:lnTo>
                  <a:lnTo>
                    <a:pt x="730" y="436"/>
                  </a:lnTo>
                  <a:lnTo>
                    <a:pt x="714" y="410"/>
                  </a:lnTo>
                  <a:lnTo>
                    <a:pt x="696" y="384"/>
                  </a:lnTo>
                  <a:lnTo>
                    <a:pt x="676" y="358"/>
                  </a:lnTo>
                  <a:lnTo>
                    <a:pt x="654" y="336"/>
                  </a:lnTo>
                  <a:lnTo>
                    <a:pt x="632" y="314"/>
                  </a:lnTo>
                  <a:lnTo>
                    <a:pt x="608" y="294"/>
                  </a:lnTo>
                  <a:lnTo>
                    <a:pt x="576" y="270"/>
                  </a:lnTo>
                  <a:lnTo>
                    <a:pt x="518" y="228"/>
                  </a:lnTo>
                  <a:lnTo>
                    <a:pt x="486" y="206"/>
                  </a:lnTo>
                  <a:lnTo>
                    <a:pt x="460" y="190"/>
                  </a:lnTo>
                  <a:lnTo>
                    <a:pt x="440" y="180"/>
                  </a:lnTo>
                  <a:lnTo>
                    <a:pt x="434" y="178"/>
                  </a:lnTo>
                  <a:lnTo>
                    <a:pt x="430" y="180"/>
                  </a:lnTo>
                  <a:lnTo>
                    <a:pt x="534" y="0"/>
                  </a:lnTo>
                  <a:close/>
                </a:path>
              </a:pathLst>
            </a:custGeom>
            <a:gradFill rotWithShape="1">
              <a:gsLst>
                <a:gs pos="0">
                  <a:srgbClr val="3366FF"/>
                </a:gs>
                <a:gs pos="100000">
                  <a:srgbClr val="0033CC"/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4433"/>
            <p:cNvSpPr>
              <a:spLocks/>
            </p:cNvSpPr>
            <p:nvPr/>
          </p:nvSpPr>
          <p:spPr bwMode="auto">
            <a:xfrm rot="17970729">
              <a:off x="5572900" y="3357779"/>
              <a:ext cx="1111318" cy="1704105"/>
            </a:xfrm>
            <a:custGeom>
              <a:avLst/>
              <a:gdLst>
                <a:gd name="T0" fmla="*/ 2147483647 w 760"/>
                <a:gd name="T1" fmla="*/ 2147483647 h 1166"/>
                <a:gd name="T2" fmla="*/ 2147483647 w 760"/>
                <a:gd name="T3" fmla="*/ 2147483647 h 1166"/>
                <a:gd name="T4" fmla="*/ 2147483647 w 760"/>
                <a:gd name="T5" fmla="*/ 2147483647 h 1166"/>
                <a:gd name="T6" fmla="*/ 2147483647 w 760"/>
                <a:gd name="T7" fmla="*/ 2147483647 h 1166"/>
                <a:gd name="T8" fmla="*/ 2147483647 w 760"/>
                <a:gd name="T9" fmla="*/ 2147483647 h 1166"/>
                <a:gd name="T10" fmla="*/ 2147483647 w 760"/>
                <a:gd name="T11" fmla="*/ 2147483647 h 1166"/>
                <a:gd name="T12" fmla="*/ 2147483647 w 760"/>
                <a:gd name="T13" fmla="*/ 2147483647 h 1166"/>
                <a:gd name="T14" fmla="*/ 2147483647 w 760"/>
                <a:gd name="T15" fmla="*/ 2147483647 h 1166"/>
                <a:gd name="T16" fmla="*/ 2147483647 w 760"/>
                <a:gd name="T17" fmla="*/ 2147483647 h 1166"/>
                <a:gd name="T18" fmla="*/ 2147483647 w 760"/>
                <a:gd name="T19" fmla="*/ 2147483647 h 1166"/>
                <a:gd name="T20" fmla="*/ 2147483647 w 760"/>
                <a:gd name="T21" fmla="*/ 2147483647 h 1166"/>
                <a:gd name="T22" fmla="*/ 2147483647 w 760"/>
                <a:gd name="T23" fmla="*/ 2147483647 h 1166"/>
                <a:gd name="T24" fmla="*/ 2147483647 w 760"/>
                <a:gd name="T25" fmla="*/ 2147483647 h 1166"/>
                <a:gd name="T26" fmla="*/ 2147483647 w 760"/>
                <a:gd name="T27" fmla="*/ 2147483647 h 1166"/>
                <a:gd name="T28" fmla="*/ 2147483647 w 760"/>
                <a:gd name="T29" fmla="*/ 2147483647 h 1166"/>
                <a:gd name="T30" fmla="*/ 2147483647 w 760"/>
                <a:gd name="T31" fmla="*/ 2147483647 h 1166"/>
                <a:gd name="T32" fmla="*/ 2147483647 w 760"/>
                <a:gd name="T33" fmla="*/ 2147483647 h 1166"/>
                <a:gd name="T34" fmla="*/ 2147483647 w 760"/>
                <a:gd name="T35" fmla="*/ 2147483647 h 1166"/>
                <a:gd name="T36" fmla="*/ 2147483647 w 760"/>
                <a:gd name="T37" fmla="*/ 2147483647 h 1166"/>
                <a:gd name="T38" fmla="*/ 2147483647 w 760"/>
                <a:gd name="T39" fmla="*/ 2147483647 h 1166"/>
                <a:gd name="T40" fmla="*/ 2147483647 w 760"/>
                <a:gd name="T41" fmla="*/ 2147483647 h 1166"/>
                <a:gd name="T42" fmla="*/ 2147483647 w 760"/>
                <a:gd name="T43" fmla="*/ 2147483647 h 1166"/>
                <a:gd name="T44" fmla="*/ 2147483647 w 760"/>
                <a:gd name="T45" fmla="*/ 2147483647 h 1166"/>
                <a:gd name="T46" fmla="*/ 2147483647 w 760"/>
                <a:gd name="T47" fmla="*/ 2147483647 h 1166"/>
                <a:gd name="T48" fmla="*/ 2147483647 w 760"/>
                <a:gd name="T49" fmla="*/ 2147483647 h 1166"/>
                <a:gd name="T50" fmla="*/ 2147483647 w 760"/>
                <a:gd name="T51" fmla="*/ 2147483647 h 1166"/>
                <a:gd name="T52" fmla="*/ 2147483647 w 760"/>
                <a:gd name="T53" fmla="*/ 2147483647 h 1166"/>
                <a:gd name="T54" fmla="*/ 2147483647 w 760"/>
                <a:gd name="T55" fmla="*/ 2147483647 h 1166"/>
                <a:gd name="T56" fmla="*/ 2147483647 w 760"/>
                <a:gd name="T57" fmla="*/ 2147483647 h 1166"/>
                <a:gd name="T58" fmla="*/ 2147483647 w 760"/>
                <a:gd name="T59" fmla="*/ 2147483647 h 1166"/>
                <a:gd name="T60" fmla="*/ 2147483647 w 760"/>
                <a:gd name="T61" fmla="*/ 2147483647 h 1166"/>
                <a:gd name="T62" fmla="*/ 2147483647 w 760"/>
                <a:gd name="T63" fmla="*/ 2147483647 h 1166"/>
                <a:gd name="T64" fmla="*/ 2147483647 w 760"/>
                <a:gd name="T65" fmla="*/ 2147483647 h 1166"/>
                <a:gd name="T66" fmla="*/ 2147483647 w 760"/>
                <a:gd name="T67" fmla="*/ 2147483647 h 1166"/>
                <a:gd name="T68" fmla="*/ 2147483647 w 760"/>
                <a:gd name="T69" fmla="*/ 2147483647 h 1166"/>
                <a:gd name="T70" fmla="*/ 2147483647 w 760"/>
                <a:gd name="T71" fmla="*/ 2147483647 h 1166"/>
                <a:gd name="T72" fmla="*/ 2147483647 w 760"/>
                <a:gd name="T73" fmla="*/ 2147483647 h 1166"/>
                <a:gd name="T74" fmla="*/ 2147483647 w 760"/>
                <a:gd name="T75" fmla="*/ 2147483647 h 1166"/>
                <a:gd name="T76" fmla="*/ 2147483647 w 760"/>
                <a:gd name="T77" fmla="*/ 2147483647 h 1166"/>
                <a:gd name="T78" fmla="*/ 2147483647 w 760"/>
                <a:gd name="T79" fmla="*/ 2147483647 h 1166"/>
                <a:gd name="T80" fmla="*/ 2147483647 w 760"/>
                <a:gd name="T81" fmla="*/ 2147483647 h 1166"/>
                <a:gd name="T82" fmla="*/ 2147483647 w 760"/>
                <a:gd name="T83" fmla="*/ 2147483647 h 1166"/>
                <a:gd name="T84" fmla="*/ 2147483647 w 760"/>
                <a:gd name="T85" fmla="*/ 2147483647 h 1166"/>
                <a:gd name="T86" fmla="*/ 2147483647 w 760"/>
                <a:gd name="T87" fmla="*/ 2147483647 h 1166"/>
                <a:gd name="T88" fmla="*/ 2147483647 w 760"/>
                <a:gd name="T89" fmla="*/ 0 h 11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0" h="1166">
                  <a:moveTo>
                    <a:pt x="534" y="0"/>
                  </a:moveTo>
                  <a:lnTo>
                    <a:pt x="234" y="2"/>
                  </a:lnTo>
                  <a:lnTo>
                    <a:pt x="0" y="407"/>
                  </a:lnTo>
                  <a:lnTo>
                    <a:pt x="152" y="662"/>
                  </a:lnTo>
                  <a:lnTo>
                    <a:pt x="260" y="476"/>
                  </a:lnTo>
                  <a:lnTo>
                    <a:pt x="262" y="474"/>
                  </a:lnTo>
                  <a:lnTo>
                    <a:pt x="268" y="472"/>
                  </a:lnTo>
                  <a:lnTo>
                    <a:pt x="284" y="472"/>
                  </a:lnTo>
                  <a:lnTo>
                    <a:pt x="306" y="476"/>
                  </a:lnTo>
                  <a:lnTo>
                    <a:pt x="330" y="482"/>
                  </a:lnTo>
                  <a:lnTo>
                    <a:pt x="376" y="496"/>
                  </a:lnTo>
                  <a:lnTo>
                    <a:pt x="402" y="506"/>
                  </a:lnTo>
                  <a:lnTo>
                    <a:pt x="424" y="516"/>
                  </a:lnTo>
                  <a:lnTo>
                    <a:pt x="444" y="528"/>
                  </a:lnTo>
                  <a:lnTo>
                    <a:pt x="464" y="542"/>
                  </a:lnTo>
                  <a:lnTo>
                    <a:pt x="484" y="556"/>
                  </a:lnTo>
                  <a:lnTo>
                    <a:pt x="502" y="574"/>
                  </a:lnTo>
                  <a:lnTo>
                    <a:pt x="518" y="590"/>
                  </a:lnTo>
                  <a:lnTo>
                    <a:pt x="532" y="610"/>
                  </a:lnTo>
                  <a:lnTo>
                    <a:pt x="546" y="630"/>
                  </a:lnTo>
                  <a:lnTo>
                    <a:pt x="556" y="652"/>
                  </a:lnTo>
                  <a:lnTo>
                    <a:pt x="566" y="676"/>
                  </a:lnTo>
                  <a:lnTo>
                    <a:pt x="572" y="700"/>
                  </a:lnTo>
                  <a:lnTo>
                    <a:pt x="576" y="726"/>
                  </a:lnTo>
                  <a:lnTo>
                    <a:pt x="576" y="752"/>
                  </a:lnTo>
                  <a:lnTo>
                    <a:pt x="576" y="776"/>
                  </a:lnTo>
                  <a:lnTo>
                    <a:pt x="574" y="804"/>
                  </a:lnTo>
                  <a:lnTo>
                    <a:pt x="570" y="830"/>
                  </a:lnTo>
                  <a:lnTo>
                    <a:pt x="564" y="856"/>
                  </a:lnTo>
                  <a:lnTo>
                    <a:pt x="556" y="880"/>
                  </a:lnTo>
                  <a:lnTo>
                    <a:pt x="548" y="906"/>
                  </a:lnTo>
                  <a:lnTo>
                    <a:pt x="538" y="930"/>
                  </a:lnTo>
                  <a:lnTo>
                    <a:pt x="516" y="978"/>
                  </a:lnTo>
                  <a:lnTo>
                    <a:pt x="492" y="1020"/>
                  </a:lnTo>
                  <a:lnTo>
                    <a:pt x="476" y="1042"/>
                  </a:lnTo>
                  <a:lnTo>
                    <a:pt x="458" y="1064"/>
                  </a:lnTo>
                  <a:lnTo>
                    <a:pt x="438" y="1084"/>
                  </a:lnTo>
                  <a:lnTo>
                    <a:pt x="418" y="1104"/>
                  </a:lnTo>
                  <a:lnTo>
                    <a:pt x="396" y="1124"/>
                  </a:lnTo>
                  <a:lnTo>
                    <a:pt x="374" y="1140"/>
                  </a:lnTo>
                  <a:lnTo>
                    <a:pt x="350" y="1154"/>
                  </a:lnTo>
                  <a:lnTo>
                    <a:pt x="324" y="1166"/>
                  </a:lnTo>
                  <a:lnTo>
                    <a:pt x="384" y="1138"/>
                  </a:lnTo>
                  <a:lnTo>
                    <a:pt x="412" y="1122"/>
                  </a:lnTo>
                  <a:lnTo>
                    <a:pt x="440" y="1104"/>
                  </a:lnTo>
                  <a:lnTo>
                    <a:pt x="468" y="1086"/>
                  </a:lnTo>
                  <a:lnTo>
                    <a:pt x="494" y="1068"/>
                  </a:lnTo>
                  <a:lnTo>
                    <a:pt x="520" y="1048"/>
                  </a:lnTo>
                  <a:lnTo>
                    <a:pt x="546" y="1026"/>
                  </a:lnTo>
                  <a:lnTo>
                    <a:pt x="568" y="1004"/>
                  </a:lnTo>
                  <a:lnTo>
                    <a:pt x="592" y="980"/>
                  </a:lnTo>
                  <a:lnTo>
                    <a:pt x="614" y="956"/>
                  </a:lnTo>
                  <a:lnTo>
                    <a:pt x="634" y="932"/>
                  </a:lnTo>
                  <a:lnTo>
                    <a:pt x="652" y="904"/>
                  </a:lnTo>
                  <a:lnTo>
                    <a:pt x="670" y="878"/>
                  </a:lnTo>
                  <a:lnTo>
                    <a:pt x="688" y="848"/>
                  </a:lnTo>
                  <a:lnTo>
                    <a:pt x="702" y="820"/>
                  </a:lnTo>
                  <a:lnTo>
                    <a:pt x="720" y="782"/>
                  </a:lnTo>
                  <a:lnTo>
                    <a:pt x="734" y="744"/>
                  </a:lnTo>
                  <a:lnTo>
                    <a:pt x="744" y="702"/>
                  </a:lnTo>
                  <a:lnTo>
                    <a:pt x="752" y="662"/>
                  </a:lnTo>
                  <a:lnTo>
                    <a:pt x="758" y="620"/>
                  </a:lnTo>
                  <a:lnTo>
                    <a:pt x="760" y="578"/>
                  </a:lnTo>
                  <a:lnTo>
                    <a:pt x="758" y="538"/>
                  </a:lnTo>
                  <a:lnTo>
                    <a:pt x="750" y="496"/>
                  </a:lnTo>
                  <a:lnTo>
                    <a:pt x="742" y="466"/>
                  </a:lnTo>
                  <a:lnTo>
                    <a:pt x="730" y="436"/>
                  </a:lnTo>
                  <a:lnTo>
                    <a:pt x="714" y="410"/>
                  </a:lnTo>
                  <a:lnTo>
                    <a:pt x="696" y="384"/>
                  </a:lnTo>
                  <a:lnTo>
                    <a:pt x="676" y="358"/>
                  </a:lnTo>
                  <a:lnTo>
                    <a:pt x="654" y="336"/>
                  </a:lnTo>
                  <a:lnTo>
                    <a:pt x="632" y="314"/>
                  </a:lnTo>
                  <a:lnTo>
                    <a:pt x="608" y="294"/>
                  </a:lnTo>
                  <a:lnTo>
                    <a:pt x="576" y="270"/>
                  </a:lnTo>
                  <a:lnTo>
                    <a:pt x="518" y="228"/>
                  </a:lnTo>
                  <a:lnTo>
                    <a:pt x="486" y="206"/>
                  </a:lnTo>
                  <a:lnTo>
                    <a:pt x="460" y="190"/>
                  </a:lnTo>
                  <a:lnTo>
                    <a:pt x="440" y="180"/>
                  </a:lnTo>
                  <a:lnTo>
                    <a:pt x="434" y="178"/>
                  </a:lnTo>
                  <a:lnTo>
                    <a:pt x="430" y="180"/>
                  </a:lnTo>
                  <a:lnTo>
                    <a:pt x="534" y="0"/>
                  </a:lnTo>
                  <a:close/>
                </a:path>
              </a:pathLst>
            </a:custGeom>
            <a:gradFill rotWithShape="1">
              <a:gsLst>
                <a:gs pos="0">
                  <a:srgbClr val="3366FF"/>
                </a:gs>
                <a:gs pos="100000">
                  <a:srgbClr val="0033CC"/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875"/>
            <p:cNvSpPr>
              <a:spLocks noEditPoints="1"/>
            </p:cNvSpPr>
            <p:nvPr/>
          </p:nvSpPr>
          <p:spPr bwMode="auto">
            <a:xfrm>
              <a:off x="8460433" y="4098626"/>
              <a:ext cx="504056" cy="504056"/>
            </a:xfrm>
            <a:custGeom>
              <a:avLst/>
              <a:gdLst>
                <a:gd name="T0" fmla="*/ 91 w 300"/>
                <a:gd name="T1" fmla="*/ 1019 h 302"/>
                <a:gd name="T2" fmla="*/ 1527 w 300"/>
                <a:gd name="T3" fmla="*/ 1441 h 302"/>
                <a:gd name="T4" fmla="*/ 1380 w 300"/>
                <a:gd name="T5" fmla="*/ 765 h 302"/>
                <a:gd name="T6" fmla="*/ 155 w 300"/>
                <a:gd name="T7" fmla="*/ 155 h 302"/>
                <a:gd name="T8" fmla="*/ 164 w 300"/>
                <a:gd name="T9" fmla="*/ 1348 h 302"/>
                <a:gd name="T10" fmla="*/ 234 w 300"/>
                <a:gd name="T11" fmla="*/ 1348 h 302"/>
                <a:gd name="T12" fmla="*/ 193 w 300"/>
                <a:gd name="T13" fmla="*/ 1216 h 302"/>
                <a:gd name="T14" fmla="*/ 327 w 300"/>
                <a:gd name="T15" fmla="*/ 1245 h 302"/>
                <a:gd name="T16" fmla="*/ 226 w 300"/>
                <a:gd name="T17" fmla="*/ 1081 h 302"/>
                <a:gd name="T18" fmla="*/ 317 w 300"/>
                <a:gd name="T19" fmla="*/ 1133 h 302"/>
                <a:gd name="T20" fmla="*/ 288 w 300"/>
                <a:gd name="T21" fmla="*/ 1317 h 302"/>
                <a:gd name="T22" fmla="*/ 348 w 300"/>
                <a:gd name="T23" fmla="*/ 1367 h 302"/>
                <a:gd name="T24" fmla="*/ 348 w 300"/>
                <a:gd name="T25" fmla="*/ 164 h 302"/>
                <a:gd name="T26" fmla="*/ 1229 w 300"/>
                <a:gd name="T27" fmla="*/ 727 h 302"/>
                <a:gd name="T28" fmla="*/ 360 w 300"/>
                <a:gd name="T29" fmla="*/ 1112 h 302"/>
                <a:gd name="T30" fmla="*/ 419 w 300"/>
                <a:gd name="T31" fmla="*/ 1112 h 302"/>
                <a:gd name="T32" fmla="*/ 369 w 300"/>
                <a:gd name="T33" fmla="*/ 1216 h 302"/>
                <a:gd name="T34" fmla="*/ 439 w 300"/>
                <a:gd name="T35" fmla="*/ 1236 h 302"/>
                <a:gd name="T36" fmla="*/ 389 w 300"/>
                <a:gd name="T37" fmla="*/ 1328 h 302"/>
                <a:gd name="T38" fmla="*/ 460 w 300"/>
                <a:gd name="T39" fmla="*/ 1367 h 302"/>
                <a:gd name="T40" fmla="*/ 481 w 300"/>
                <a:gd name="T41" fmla="*/ 1073 h 302"/>
                <a:gd name="T42" fmla="*/ 522 w 300"/>
                <a:gd name="T43" fmla="*/ 1133 h 302"/>
                <a:gd name="T44" fmla="*/ 501 w 300"/>
                <a:gd name="T45" fmla="*/ 1195 h 302"/>
                <a:gd name="T46" fmla="*/ 531 w 300"/>
                <a:gd name="T47" fmla="*/ 1266 h 302"/>
                <a:gd name="T48" fmla="*/ 501 w 300"/>
                <a:gd name="T49" fmla="*/ 1195 h 302"/>
                <a:gd name="T50" fmla="*/ 645 w 300"/>
                <a:gd name="T51" fmla="*/ 1388 h 302"/>
                <a:gd name="T52" fmla="*/ 1025 w 300"/>
                <a:gd name="T53" fmla="*/ 1317 h 302"/>
                <a:gd name="T54" fmla="*/ 564 w 300"/>
                <a:gd name="T55" fmla="*/ 1092 h 302"/>
                <a:gd name="T56" fmla="*/ 624 w 300"/>
                <a:gd name="T57" fmla="*/ 1133 h 302"/>
                <a:gd name="T58" fmla="*/ 603 w 300"/>
                <a:gd name="T59" fmla="*/ 1195 h 302"/>
                <a:gd name="T60" fmla="*/ 636 w 300"/>
                <a:gd name="T61" fmla="*/ 1266 h 302"/>
                <a:gd name="T62" fmla="*/ 686 w 300"/>
                <a:gd name="T63" fmla="*/ 1073 h 302"/>
                <a:gd name="T64" fmla="*/ 727 w 300"/>
                <a:gd name="T65" fmla="*/ 1133 h 302"/>
                <a:gd name="T66" fmla="*/ 695 w 300"/>
                <a:gd name="T67" fmla="*/ 1216 h 302"/>
                <a:gd name="T68" fmla="*/ 769 w 300"/>
                <a:gd name="T69" fmla="*/ 1245 h 302"/>
                <a:gd name="T70" fmla="*/ 788 w 300"/>
                <a:gd name="T71" fmla="*/ 1073 h 302"/>
                <a:gd name="T72" fmla="*/ 820 w 300"/>
                <a:gd name="T73" fmla="*/ 1154 h 302"/>
                <a:gd name="T74" fmla="*/ 788 w 300"/>
                <a:gd name="T75" fmla="*/ 1073 h 302"/>
                <a:gd name="T76" fmla="*/ 862 w 300"/>
                <a:gd name="T77" fmla="*/ 1266 h 302"/>
                <a:gd name="T78" fmla="*/ 879 w 300"/>
                <a:gd name="T79" fmla="*/ 1073 h 302"/>
                <a:gd name="T80" fmla="*/ 920 w 300"/>
                <a:gd name="T81" fmla="*/ 1154 h 302"/>
                <a:gd name="T82" fmla="*/ 932 w 300"/>
                <a:gd name="T83" fmla="*/ 1195 h 302"/>
                <a:gd name="T84" fmla="*/ 972 w 300"/>
                <a:gd name="T85" fmla="*/ 1266 h 302"/>
                <a:gd name="T86" fmla="*/ 932 w 300"/>
                <a:gd name="T87" fmla="*/ 1195 h 302"/>
                <a:gd name="T88" fmla="*/ 1013 w 300"/>
                <a:gd name="T89" fmla="*/ 1154 h 302"/>
                <a:gd name="T90" fmla="*/ 982 w 300"/>
                <a:gd name="T91" fmla="*/ 1073 h 302"/>
                <a:gd name="T92" fmla="*/ 1063 w 300"/>
                <a:gd name="T93" fmla="*/ 1266 h 302"/>
                <a:gd name="T94" fmla="*/ 1055 w 300"/>
                <a:gd name="T95" fmla="*/ 1195 h 302"/>
                <a:gd name="T96" fmla="*/ 1096 w 300"/>
                <a:gd name="T97" fmla="*/ 1388 h 302"/>
                <a:gd name="T98" fmla="*/ 1125 w 300"/>
                <a:gd name="T99" fmla="*/ 1307 h 302"/>
                <a:gd name="T100" fmla="*/ 1084 w 300"/>
                <a:gd name="T101" fmla="*/ 1154 h 302"/>
                <a:gd name="T102" fmla="*/ 1137 w 300"/>
                <a:gd name="T103" fmla="*/ 1081 h 302"/>
                <a:gd name="T104" fmla="*/ 1137 w 300"/>
                <a:gd name="T105" fmla="*/ 1266 h 302"/>
                <a:gd name="T106" fmla="*/ 1187 w 300"/>
                <a:gd name="T107" fmla="*/ 1195 h 302"/>
                <a:gd name="T108" fmla="*/ 1187 w 300"/>
                <a:gd name="T109" fmla="*/ 1133 h 302"/>
                <a:gd name="T110" fmla="*/ 1310 w 300"/>
                <a:gd name="T111" fmla="*/ 1092 h 302"/>
                <a:gd name="T112" fmla="*/ 1187 w 300"/>
                <a:gd name="T113" fmla="*/ 1367 h 302"/>
                <a:gd name="T114" fmla="*/ 1260 w 300"/>
                <a:gd name="T115" fmla="*/ 1328 h 302"/>
                <a:gd name="T116" fmla="*/ 1239 w 300"/>
                <a:gd name="T117" fmla="*/ 1236 h 302"/>
                <a:gd name="T118" fmla="*/ 1342 w 300"/>
                <a:gd name="T119" fmla="*/ 1236 h 302"/>
                <a:gd name="T120" fmla="*/ 1289 w 300"/>
                <a:gd name="T121" fmla="*/ 1328 h 302"/>
                <a:gd name="T122" fmla="*/ 1380 w 300"/>
                <a:gd name="T123" fmla="*/ 1367 h 3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0" h="302">
                  <a:moveTo>
                    <a:pt x="30" y="302"/>
                  </a:moveTo>
                  <a:lnTo>
                    <a:pt x="30" y="302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2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2" y="260"/>
                  </a:lnTo>
                  <a:lnTo>
                    <a:pt x="16" y="206"/>
                  </a:lnTo>
                  <a:lnTo>
                    <a:pt x="18" y="200"/>
                  </a:lnTo>
                  <a:lnTo>
                    <a:pt x="24" y="198"/>
                  </a:lnTo>
                  <a:lnTo>
                    <a:pt x="30" y="196"/>
                  </a:lnTo>
                  <a:lnTo>
                    <a:pt x="270" y="196"/>
                  </a:lnTo>
                  <a:lnTo>
                    <a:pt x="276" y="198"/>
                  </a:lnTo>
                  <a:lnTo>
                    <a:pt x="280" y="200"/>
                  </a:lnTo>
                  <a:lnTo>
                    <a:pt x="284" y="206"/>
                  </a:lnTo>
                  <a:lnTo>
                    <a:pt x="298" y="260"/>
                  </a:lnTo>
                  <a:lnTo>
                    <a:pt x="300" y="266"/>
                  </a:lnTo>
                  <a:lnTo>
                    <a:pt x="300" y="272"/>
                  </a:lnTo>
                  <a:lnTo>
                    <a:pt x="298" y="282"/>
                  </a:lnTo>
                  <a:lnTo>
                    <a:pt x="292" y="292"/>
                  </a:lnTo>
                  <a:lnTo>
                    <a:pt x="282" y="300"/>
                  </a:lnTo>
                  <a:lnTo>
                    <a:pt x="270" y="302"/>
                  </a:lnTo>
                  <a:lnTo>
                    <a:pt x="30" y="302"/>
                  </a:lnTo>
                  <a:close/>
                  <a:moveTo>
                    <a:pt x="60" y="0"/>
                  </a:moveTo>
                  <a:lnTo>
                    <a:pt x="240" y="0"/>
                  </a:lnTo>
                  <a:lnTo>
                    <a:pt x="252" y="2"/>
                  </a:lnTo>
                  <a:lnTo>
                    <a:pt x="262" y="8"/>
                  </a:lnTo>
                  <a:lnTo>
                    <a:pt x="268" y="18"/>
                  </a:lnTo>
                  <a:lnTo>
                    <a:pt x="270" y="30"/>
                  </a:lnTo>
                  <a:lnTo>
                    <a:pt x="270" y="150"/>
                  </a:lnTo>
                  <a:lnTo>
                    <a:pt x="268" y="162"/>
                  </a:lnTo>
                  <a:lnTo>
                    <a:pt x="262" y="172"/>
                  </a:lnTo>
                  <a:lnTo>
                    <a:pt x="252" y="178"/>
                  </a:lnTo>
                  <a:lnTo>
                    <a:pt x="240" y="180"/>
                  </a:lnTo>
                  <a:lnTo>
                    <a:pt x="60" y="180"/>
                  </a:lnTo>
                  <a:lnTo>
                    <a:pt x="48" y="178"/>
                  </a:lnTo>
                  <a:lnTo>
                    <a:pt x="38" y="172"/>
                  </a:lnTo>
                  <a:lnTo>
                    <a:pt x="32" y="162"/>
                  </a:lnTo>
                  <a:lnTo>
                    <a:pt x="30" y="150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60" y="0"/>
                  </a:lnTo>
                  <a:close/>
                  <a:moveTo>
                    <a:pt x="36" y="256"/>
                  </a:moveTo>
                  <a:lnTo>
                    <a:pt x="36" y="256"/>
                  </a:lnTo>
                  <a:lnTo>
                    <a:pt x="34" y="258"/>
                  </a:lnTo>
                  <a:lnTo>
                    <a:pt x="32" y="260"/>
                  </a:lnTo>
                  <a:lnTo>
                    <a:pt x="32" y="264"/>
                  </a:lnTo>
                  <a:lnTo>
                    <a:pt x="30" y="268"/>
                  </a:lnTo>
                  <a:lnTo>
                    <a:pt x="30" y="270"/>
                  </a:lnTo>
                  <a:lnTo>
                    <a:pt x="32" y="272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44" y="270"/>
                  </a:lnTo>
                  <a:lnTo>
                    <a:pt x="46" y="268"/>
                  </a:lnTo>
                  <a:lnTo>
                    <a:pt x="46" y="264"/>
                  </a:lnTo>
                  <a:lnTo>
                    <a:pt x="46" y="260"/>
                  </a:lnTo>
                  <a:lnTo>
                    <a:pt x="46" y="258"/>
                  </a:lnTo>
                  <a:lnTo>
                    <a:pt x="44" y="256"/>
                  </a:lnTo>
                  <a:lnTo>
                    <a:pt x="40" y="256"/>
                  </a:lnTo>
                  <a:lnTo>
                    <a:pt x="36" y="256"/>
                  </a:lnTo>
                  <a:close/>
                  <a:moveTo>
                    <a:pt x="42" y="234"/>
                  </a:moveTo>
                  <a:lnTo>
                    <a:pt x="42" y="234"/>
                  </a:lnTo>
                  <a:lnTo>
                    <a:pt x="40" y="234"/>
                  </a:lnTo>
                  <a:lnTo>
                    <a:pt x="38" y="238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6" y="248"/>
                  </a:lnTo>
                  <a:lnTo>
                    <a:pt x="38" y="248"/>
                  </a:lnTo>
                  <a:lnTo>
                    <a:pt x="5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4" y="244"/>
                  </a:lnTo>
                  <a:lnTo>
                    <a:pt x="64" y="242"/>
                  </a:lnTo>
                  <a:lnTo>
                    <a:pt x="66" y="238"/>
                  </a:lnTo>
                  <a:lnTo>
                    <a:pt x="66" y="234"/>
                  </a:lnTo>
                  <a:lnTo>
                    <a:pt x="62" y="234"/>
                  </a:lnTo>
                  <a:lnTo>
                    <a:pt x="52" y="234"/>
                  </a:lnTo>
                  <a:lnTo>
                    <a:pt x="42" y="234"/>
                  </a:lnTo>
                  <a:close/>
                  <a:moveTo>
                    <a:pt x="48" y="210"/>
                  </a:moveTo>
                  <a:lnTo>
                    <a:pt x="48" y="210"/>
                  </a:lnTo>
                  <a:lnTo>
                    <a:pt x="44" y="212"/>
                  </a:lnTo>
                  <a:lnTo>
                    <a:pt x="44" y="214"/>
                  </a:lnTo>
                  <a:lnTo>
                    <a:pt x="42" y="222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50" y="226"/>
                  </a:lnTo>
                  <a:lnTo>
                    <a:pt x="58" y="226"/>
                  </a:lnTo>
                  <a:lnTo>
                    <a:pt x="60" y="226"/>
                  </a:lnTo>
                  <a:lnTo>
                    <a:pt x="62" y="222"/>
                  </a:lnTo>
                  <a:lnTo>
                    <a:pt x="62" y="218"/>
                  </a:lnTo>
                  <a:lnTo>
                    <a:pt x="64" y="214"/>
                  </a:lnTo>
                  <a:lnTo>
                    <a:pt x="62" y="212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48" y="210"/>
                  </a:lnTo>
                  <a:close/>
                  <a:moveTo>
                    <a:pt x="58" y="256"/>
                  </a:moveTo>
                  <a:lnTo>
                    <a:pt x="58" y="256"/>
                  </a:lnTo>
                  <a:lnTo>
                    <a:pt x="56" y="258"/>
                  </a:lnTo>
                  <a:lnTo>
                    <a:pt x="54" y="260"/>
                  </a:lnTo>
                  <a:lnTo>
                    <a:pt x="52" y="268"/>
                  </a:lnTo>
                  <a:lnTo>
                    <a:pt x="52" y="270"/>
                  </a:lnTo>
                  <a:lnTo>
                    <a:pt x="56" y="272"/>
                  </a:lnTo>
                  <a:lnTo>
                    <a:pt x="60" y="272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8" y="268"/>
                  </a:lnTo>
                  <a:lnTo>
                    <a:pt x="68" y="264"/>
                  </a:lnTo>
                  <a:lnTo>
                    <a:pt x="68" y="260"/>
                  </a:lnTo>
                  <a:lnTo>
                    <a:pt x="68" y="258"/>
                  </a:lnTo>
                  <a:lnTo>
                    <a:pt x="66" y="256"/>
                  </a:lnTo>
                  <a:lnTo>
                    <a:pt x="62" y="256"/>
                  </a:lnTo>
                  <a:lnTo>
                    <a:pt x="58" y="256"/>
                  </a:lnTo>
                  <a:close/>
                  <a:moveTo>
                    <a:pt x="74" y="30"/>
                  </a:moveTo>
                  <a:lnTo>
                    <a:pt x="74" y="30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0" y="46"/>
                  </a:lnTo>
                  <a:lnTo>
                    <a:pt x="60" y="136"/>
                  </a:lnTo>
                  <a:lnTo>
                    <a:pt x="60" y="142"/>
                  </a:lnTo>
                  <a:lnTo>
                    <a:pt x="64" y="146"/>
                  </a:lnTo>
                  <a:lnTo>
                    <a:pt x="68" y="150"/>
                  </a:lnTo>
                  <a:lnTo>
                    <a:pt x="74" y="150"/>
                  </a:lnTo>
                  <a:lnTo>
                    <a:pt x="226" y="150"/>
                  </a:lnTo>
                  <a:lnTo>
                    <a:pt x="232" y="150"/>
                  </a:lnTo>
                  <a:lnTo>
                    <a:pt x="236" y="146"/>
                  </a:lnTo>
                  <a:lnTo>
                    <a:pt x="240" y="142"/>
                  </a:lnTo>
                  <a:lnTo>
                    <a:pt x="240" y="136"/>
                  </a:lnTo>
                  <a:lnTo>
                    <a:pt x="240" y="46"/>
                  </a:lnTo>
                  <a:lnTo>
                    <a:pt x="240" y="38"/>
                  </a:lnTo>
                  <a:lnTo>
                    <a:pt x="236" y="34"/>
                  </a:lnTo>
                  <a:lnTo>
                    <a:pt x="232" y="32"/>
                  </a:lnTo>
                  <a:lnTo>
                    <a:pt x="226" y="30"/>
                  </a:lnTo>
                  <a:lnTo>
                    <a:pt x="74" y="3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2" y="212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68" y="222"/>
                  </a:lnTo>
                  <a:lnTo>
                    <a:pt x="68" y="226"/>
                  </a:lnTo>
                  <a:lnTo>
                    <a:pt x="72" y="226"/>
                  </a:lnTo>
                  <a:lnTo>
                    <a:pt x="74" y="226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2" y="222"/>
                  </a:lnTo>
                  <a:lnTo>
                    <a:pt x="82" y="218"/>
                  </a:lnTo>
                  <a:lnTo>
                    <a:pt x="84" y="214"/>
                  </a:lnTo>
                  <a:lnTo>
                    <a:pt x="82" y="212"/>
                  </a:lnTo>
                  <a:lnTo>
                    <a:pt x="80" y="210"/>
                  </a:lnTo>
                  <a:lnTo>
                    <a:pt x="78" y="210"/>
                  </a:lnTo>
                  <a:lnTo>
                    <a:pt x="74" y="21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4" y="234"/>
                  </a:lnTo>
                  <a:lnTo>
                    <a:pt x="72" y="238"/>
                  </a:lnTo>
                  <a:lnTo>
                    <a:pt x="72" y="244"/>
                  </a:lnTo>
                  <a:lnTo>
                    <a:pt x="72" y="248"/>
                  </a:lnTo>
                  <a:lnTo>
                    <a:pt x="74" y="248"/>
                  </a:lnTo>
                  <a:lnTo>
                    <a:pt x="78" y="248"/>
                  </a:lnTo>
                  <a:lnTo>
                    <a:pt x="82" y="248"/>
                  </a:lnTo>
                  <a:lnTo>
                    <a:pt x="84" y="248"/>
                  </a:lnTo>
                  <a:lnTo>
                    <a:pt x="86" y="244"/>
                  </a:lnTo>
                  <a:lnTo>
                    <a:pt x="86" y="242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76" y="234"/>
                  </a:lnTo>
                  <a:close/>
                  <a:moveTo>
                    <a:pt x="80" y="256"/>
                  </a:moveTo>
                  <a:lnTo>
                    <a:pt x="80" y="256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4"/>
                  </a:lnTo>
                  <a:lnTo>
                    <a:pt x="74" y="268"/>
                  </a:lnTo>
                  <a:lnTo>
                    <a:pt x="76" y="270"/>
                  </a:lnTo>
                  <a:lnTo>
                    <a:pt x="78" y="272"/>
                  </a:lnTo>
                  <a:lnTo>
                    <a:pt x="82" y="272"/>
                  </a:lnTo>
                  <a:lnTo>
                    <a:pt x="86" y="272"/>
                  </a:lnTo>
                  <a:lnTo>
                    <a:pt x="88" y="270"/>
                  </a:lnTo>
                  <a:lnTo>
                    <a:pt x="90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88" y="256"/>
                  </a:lnTo>
                  <a:lnTo>
                    <a:pt x="84" y="256"/>
                  </a:lnTo>
                  <a:lnTo>
                    <a:pt x="80" y="256"/>
                  </a:lnTo>
                  <a:close/>
                  <a:moveTo>
                    <a:pt x="94" y="210"/>
                  </a:moveTo>
                  <a:lnTo>
                    <a:pt x="94" y="210"/>
                  </a:lnTo>
                  <a:lnTo>
                    <a:pt x="92" y="212"/>
                  </a:lnTo>
                  <a:lnTo>
                    <a:pt x="90" y="214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2" y="226"/>
                  </a:lnTo>
                  <a:lnTo>
                    <a:pt x="94" y="226"/>
                  </a:lnTo>
                  <a:lnTo>
                    <a:pt x="98" y="226"/>
                  </a:lnTo>
                  <a:lnTo>
                    <a:pt x="102" y="226"/>
                  </a:lnTo>
                  <a:lnTo>
                    <a:pt x="102" y="222"/>
                  </a:lnTo>
                  <a:lnTo>
                    <a:pt x="102" y="218"/>
                  </a:lnTo>
                  <a:lnTo>
                    <a:pt x="104" y="214"/>
                  </a:lnTo>
                  <a:lnTo>
                    <a:pt x="102" y="212"/>
                  </a:lnTo>
                  <a:lnTo>
                    <a:pt x="100" y="210"/>
                  </a:lnTo>
                  <a:lnTo>
                    <a:pt x="96" y="210"/>
                  </a:lnTo>
                  <a:lnTo>
                    <a:pt x="94" y="210"/>
                  </a:lnTo>
                  <a:close/>
                  <a:moveTo>
                    <a:pt x="98" y="234"/>
                  </a:moveTo>
                  <a:lnTo>
                    <a:pt x="98" y="234"/>
                  </a:lnTo>
                  <a:lnTo>
                    <a:pt x="94" y="234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2" y="244"/>
                  </a:lnTo>
                  <a:lnTo>
                    <a:pt x="94" y="248"/>
                  </a:lnTo>
                  <a:lnTo>
                    <a:pt x="96" y="248"/>
                  </a:lnTo>
                  <a:lnTo>
                    <a:pt x="100" y="248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8" y="244"/>
                  </a:lnTo>
                  <a:lnTo>
                    <a:pt x="108" y="242"/>
                  </a:lnTo>
                  <a:lnTo>
                    <a:pt x="108" y="238"/>
                  </a:lnTo>
                  <a:lnTo>
                    <a:pt x="108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98" y="234"/>
                  </a:lnTo>
                  <a:close/>
                  <a:moveTo>
                    <a:pt x="102" y="256"/>
                  </a:moveTo>
                  <a:lnTo>
                    <a:pt x="102" y="256"/>
                  </a:lnTo>
                  <a:lnTo>
                    <a:pt x="100" y="258"/>
                  </a:lnTo>
                  <a:lnTo>
                    <a:pt x="98" y="260"/>
                  </a:lnTo>
                  <a:lnTo>
                    <a:pt x="98" y="264"/>
                  </a:lnTo>
                  <a:lnTo>
                    <a:pt x="98" y="268"/>
                  </a:lnTo>
                  <a:lnTo>
                    <a:pt x="98" y="270"/>
                  </a:lnTo>
                  <a:lnTo>
                    <a:pt x="100" y="272"/>
                  </a:lnTo>
                  <a:lnTo>
                    <a:pt x="126" y="272"/>
                  </a:lnTo>
                  <a:lnTo>
                    <a:pt x="150" y="272"/>
                  </a:lnTo>
                  <a:lnTo>
                    <a:pt x="174" y="272"/>
                  </a:lnTo>
                  <a:lnTo>
                    <a:pt x="198" y="272"/>
                  </a:lnTo>
                  <a:lnTo>
                    <a:pt x="202" y="270"/>
                  </a:lnTo>
                  <a:lnTo>
                    <a:pt x="202" y="268"/>
                  </a:lnTo>
                  <a:lnTo>
                    <a:pt x="202" y="264"/>
                  </a:lnTo>
                  <a:lnTo>
                    <a:pt x="202" y="260"/>
                  </a:lnTo>
                  <a:lnTo>
                    <a:pt x="200" y="258"/>
                  </a:lnTo>
                  <a:lnTo>
                    <a:pt x="198" y="256"/>
                  </a:lnTo>
                  <a:lnTo>
                    <a:pt x="174" y="256"/>
                  </a:lnTo>
                  <a:lnTo>
                    <a:pt x="150" y="256"/>
                  </a:lnTo>
                  <a:lnTo>
                    <a:pt x="126" y="256"/>
                  </a:lnTo>
                  <a:lnTo>
                    <a:pt x="102" y="256"/>
                  </a:lnTo>
                  <a:close/>
                  <a:moveTo>
                    <a:pt x="114" y="210"/>
                  </a:moveTo>
                  <a:lnTo>
                    <a:pt x="114" y="210"/>
                  </a:lnTo>
                  <a:lnTo>
                    <a:pt x="110" y="212"/>
                  </a:lnTo>
                  <a:lnTo>
                    <a:pt x="110" y="214"/>
                  </a:lnTo>
                  <a:lnTo>
                    <a:pt x="110" y="218"/>
                  </a:lnTo>
                  <a:lnTo>
                    <a:pt x="110" y="222"/>
                  </a:lnTo>
                  <a:lnTo>
                    <a:pt x="110" y="226"/>
                  </a:lnTo>
                  <a:lnTo>
                    <a:pt x="112" y="226"/>
                  </a:lnTo>
                  <a:lnTo>
                    <a:pt x="116" y="226"/>
                  </a:lnTo>
                  <a:lnTo>
                    <a:pt x="120" y="226"/>
                  </a:lnTo>
                  <a:lnTo>
                    <a:pt x="122" y="226"/>
                  </a:lnTo>
                  <a:lnTo>
                    <a:pt x="122" y="222"/>
                  </a:lnTo>
                  <a:lnTo>
                    <a:pt x="122" y="218"/>
                  </a:lnTo>
                  <a:lnTo>
                    <a:pt x="124" y="214"/>
                  </a:lnTo>
                  <a:lnTo>
                    <a:pt x="122" y="212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4" y="210"/>
                  </a:lnTo>
                  <a:close/>
                  <a:moveTo>
                    <a:pt x="118" y="234"/>
                  </a:moveTo>
                  <a:lnTo>
                    <a:pt x="118" y="234"/>
                  </a:lnTo>
                  <a:lnTo>
                    <a:pt x="116" y="234"/>
                  </a:lnTo>
                  <a:lnTo>
                    <a:pt x="114" y="238"/>
                  </a:lnTo>
                  <a:lnTo>
                    <a:pt x="114" y="242"/>
                  </a:lnTo>
                  <a:lnTo>
                    <a:pt x="114" y="244"/>
                  </a:lnTo>
                  <a:lnTo>
                    <a:pt x="114" y="248"/>
                  </a:lnTo>
                  <a:lnTo>
                    <a:pt x="118" y="248"/>
                  </a:lnTo>
                  <a:lnTo>
                    <a:pt x="120" y="248"/>
                  </a:lnTo>
                  <a:lnTo>
                    <a:pt x="124" y="248"/>
                  </a:lnTo>
                  <a:lnTo>
                    <a:pt x="128" y="248"/>
                  </a:lnTo>
                  <a:lnTo>
                    <a:pt x="128" y="244"/>
                  </a:lnTo>
                  <a:lnTo>
                    <a:pt x="128" y="238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2" y="234"/>
                  </a:lnTo>
                  <a:lnTo>
                    <a:pt x="118" y="234"/>
                  </a:lnTo>
                  <a:close/>
                  <a:moveTo>
                    <a:pt x="134" y="210"/>
                  </a:moveTo>
                  <a:lnTo>
                    <a:pt x="134" y="210"/>
                  </a:lnTo>
                  <a:lnTo>
                    <a:pt x="130" y="212"/>
                  </a:lnTo>
                  <a:lnTo>
                    <a:pt x="130" y="214"/>
                  </a:lnTo>
                  <a:lnTo>
                    <a:pt x="130" y="222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6" y="226"/>
                  </a:lnTo>
                  <a:lnTo>
                    <a:pt x="140" y="226"/>
                  </a:lnTo>
                  <a:lnTo>
                    <a:pt x="142" y="226"/>
                  </a:lnTo>
                  <a:lnTo>
                    <a:pt x="142" y="222"/>
                  </a:lnTo>
                  <a:lnTo>
                    <a:pt x="144" y="214"/>
                  </a:lnTo>
                  <a:lnTo>
                    <a:pt x="142" y="212"/>
                  </a:lnTo>
                  <a:lnTo>
                    <a:pt x="140" y="210"/>
                  </a:lnTo>
                  <a:lnTo>
                    <a:pt x="136" y="210"/>
                  </a:lnTo>
                  <a:lnTo>
                    <a:pt x="134" y="210"/>
                  </a:lnTo>
                  <a:close/>
                  <a:moveTo>
                    <a:pt x="140" y="234"/>
                  </a:moveTo>
                  <a:lnTo>
                    <a:pt x="140" y="234"/>
                  </a:lnTo>
                  <a:lnTo>
                    <a:pt x="136" y="234"/>
                  </a:lnTo>
                  <a:lnTo>
                    <a:pt x="136" y="238"/>
                  </a:lnTo>
                  <a:lnTo>
                    <a:pt x="136" y="242"/>
                  </a:lnTo>
                  <a:lnTo>
                    <a:pt x="136" y="244"/>
                  </a:lnTo>
                  <a:lnTo>
                    <a:pt x="136" y="248"/>
                  </a:lnTo>
                  <a:lnTo>
                    <a:pt x="138" y="248"/>
                  </a:lnTo>
                  <a:lnTo>
                    <a:pt x="142" y="248"/>
                  </a:lnTo>
                  <a:lnTo>
                    <a:pt x="146" y="248"/>
                  </a:lnTo>
                  <a:lnTo>
                    <a:pt x="148" y="248"/>
                  </a:lnTo>
                  <a:lnTo>
                    <a:pt x="150" y="244"/>
                  </a:lnTo>
                  <a:lnTo>
                    <a:pt x="150" y="242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2" y="234"/>
                  </a:lnTo>
                  <a:lnTo>
                    <a:pt x="140" y="234"/>
                  </a:lnTo>
                  <a:close/>
                  <a:moveTo>
                    <a:pt x="154" y="210"/>
                  </a:moveTo>
                  <a:lnTo>
                    <a:pt x="154" y="210"/>
                  </a:lnTo>
                  <a:lnTo>
                    <a:pt x="150" y="212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50" y="222"/>
                  </a:lnTo>
                  <a:lnTo>
                    <a:pt x="150" y="226"/>
                  </a:lnTo>
                  <a:lnTo>
                    <a:pt x="154" y="226"/>
                  </a:lnTo>
                  <a:lnTo>
                    <a:pt x="156" y="226"/>
                  </a:lnTo>
                  <a:lnTo>
                    <a:pt x="160" y="226"/>
                  </a:lnTo>
                  <a:lnTo>
                    <a:pt x="162" y="226"/>
                  </a:lnTo>
                  <a:lnTo>
                    <a:pt x="164" y="222"/>
                  </a:lnTo>
                  <a:lnTo>
                    <a:pt x="164" y="218"/>
                  </a:lnTo>
                  <a:lnTo>
                    <a:pt x="164" y="214"/>
                  </a:lnTo>
                  <a:lnTo>
                    <a:pt x="162" y="212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54" y="210"/>
                  </a:lnTo>
                  <a:close/>
                  <a:moveTo>
                    <a:pt x="160" y="234"/>
                  </a:moveTo>
                  <a:lnTo>
                    <a:pt x="160" y="234"/>
                  </a:lnTo>
                  <a:lnTo>
                    <a:pt x="158" y="234"/>
                  </a:lnTo>
                  <a:lnTo>
                    <a:pt x="156" y="238"/>
                  </a:lnTo>
                  <a:lnTo>
                    <a:pt x="156" y="244"/>
                  </a:lnTo>
                  <a:lnTo>
                    <a:pt x="158" y="248"/>
                  </a:lnTo>
                  <a:lnTo>
                    <a:pt x="160" y="248"/>
                  </a:lnTo>
                  <a:lnTo>
                    <a:pt x="164" y="248"/>
                  </a:lnTo>
                  <a:lnTo>
                    <a:pt x="168" y="248"/>
                  </a:lnTo>
                  <a:lnTo>
                    <a:pt x="170" y="248"/>
                  </a:lnTo>
                  <a:lnTo>
                    <a:pt x="172" y="244"/>
                  </a:lnTo>
                  <a:lnTo>
                    <a:pt x="170" y="238"/>
                  </a:lnTo>
                  <a:lnTo>
                    <a:pt x="170" y="234"/>
                  </a:lnTo>
                  <a:lnTo>
                    <a:pt x="168" y="234"/>
                  </a:lnTo>
                  <a:lnTo>
                    <a:pt x="164" y="234"/>
                  </a:lnTo>
                  <a:lnTo>
                    <a:pt x="160" y="234"/>
                  </a:lnTo>
                  <a:close/>
                  <a:moveTo>
                    <a:pt x="172" y="210"/>
                  </a:moveTo>
                  <a:lnTo>
                    <a:pt x="172" y="210"/>
                  </a:lnTo>
                  <a:lnTo>
                    <a:pt x="170" y="212"/>
                  </a:lnTo>
                  <a:lnTo>
                    <a:pt x="170" y="214"/>
                  </a:lnTo>
                  <a:lnTo>
                    <a:pt x="170" y="218"/>
                  </a:lnTo>
                  <a:lnTo>
                    <a:pt x="170" y="222"/>
                  </a:lnTo>
                  <a:lnTo>
                    <a:pt x="170" y="226"/>
                  </a:lnTo>
                  <a:lnTo>
                    <a:pt x="174" y="226"/>
                  </a:lnTo>
                  <a:lnTo>
                    <a:pt x="176" y="226"/>
                  </a:lnTo>
                  <a:lnTo>
                    <a:pt x="180" y="226"/>
                  </a:lnTo>
                  <a:lnTo>
                    <a:pt x="182" y="226"/>
                  </a:lnTo>
                  <a:lnTo>
                    <a:pt x="184" y="222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0" y="210"/>
                  </a:lnTo>
                  <a:lnTo>
                    <a:pt x="176" y="210"/>
                  </a:lnTo>
                  <a:lnTo>
                    <a:pt x="172" y="210"/>
                  </a:lnTo>
                  <a:close/>
                  <a:moveTo>
                    <a:pt x="182" y="234"/>
                  </a:moveTo>
                  <a:lnTo>
                    <a:pt x="182" y="234"/>
                  </a:lnTo>
                  <a:lnTo>
                    <a:pt x="178" y="234"/>
                  </a:lnTo>
                  <a:lnTo>
                    <a:pt x="178" y="238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6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44"/>
                  </a:lnTo>
                  <a:lnTo>
                    <a:pt x="192" y="242"/>
                  </a:lnTo>
                  <a:lnTo>
                    <a:pt x="192" y="238"/>
                  </a:lnTo>
                  <a:lnTo>
                    <a:pt x="190" y="234"/>
                  </a:lnTo>
                  <a:lnTo>
                    <a:pt x="188" y="234"/>
                  </a:lnTo>
                  <a:lnTo>
                    <a:pt x="184" y="234"/>
                  </a:lnTo>
                  <a:lnTo>
                    <a:pt x="182" y="234"/>
                  </a:lnTo>
                  <a:close/>
                  <a:moveTo>
                    <a:pt x="192" y="210"/>
                  </a:moveTo>
                  <a:lnTo>
                    <a:pt x="192" y="210"/>
                  </a:lnTo>
                  <a:lnTo>
                    <a:pt x="190" y="212"/>
                  </a:lnTo>
                  <a:lnTo>
                    <a:pt x="190" y="214"/>
                  </a:lnTo>
                  <a:lnTo>
                    <a:pt x="190" y="218"/>
                  </a:lnTo>
                  <a:lnTo>
                    <a:pt x="190" y="222"/>
                  </a:lnTo>
                  <a:lnTo>
                    <a:pt x="192" y="226"/>
                  </a:lnTo>
                  <a:lnTo>
                    <a:pt x="194" y="226"/>
                  </a:lnTo>
                  <a:lnTo>
                    <a:pt x="198" y="226"/>
                  </a:lnTo>
                  <a:lnTo>
                    <a:pt x="200" y="226"/>
                  </a:lnTo>
                  <a:lnTo>
                    <a:pt x="204" y="226"/>
                  </a:lnTo>
                  <a:lnTo>
                    <a:pt x="204" y="222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0" y="210"/>
                  </a:lnTo>
                  <a:lnTo>
                    <a:pt x="196" y="210"/>
                  </a:lnTo>
                  <a:lnTo>
                    <a:pt x="192" y="210"/>
                  </a:lnTo>
                  <a:close/>
                  <a:moveTo>
                    <a:pt x="202" y="234"/>
                  </a:moveTo>
                  <a:lnTo>
                    <a:pt x="202" y="234"/>
                  </a:lnTo>
                  <a:lnTo>
                    <a:pt x="200" y="234"/>
                  </a:lnTo>
                  <a:lnTo>
                    <a:pt x="198" y="238"/>
                  </a:lnTo>
                  <a:lnTo>
                    <a:pt x="200" y="242"/>
                  </a:lnTo>
                  <a:lnTo>
                    <a:pt x="200" y="244"/>
                  </a:lnTo>
                  <a:lnTo>
                    <a:pt x="200" y="248"/>
                  </a:lnTo>
                  <a:lnTo>
                    <a:pt x="204" y="248"/>
                  </a:lnTo>
                  <a:lnTo>
                    <a:pt x="208" y="248"/>
                  </a:lnTo>
                  <a:lnTo>
                    <a:pt x="210" y="248"/>
                  </a:lnTo>
                  <a:lnTo>
                    <a:pt x="214" y="248"/>
                  </a:lnTo>
                  <a:lnTo>
                    <a:pt x="214" y="244"/>
                  </a:lnTo>
                  <a:lnTo>
                    <a:pt x="214" y="242"/>
                  </a:lnTo>
                  <a:lnTo>
                    <a:pt x="212" y="238"/>
                  </a:lnTo>
                  <a:lnTo>
                    <a:pt x="212" y="234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2" y="234"/>
                  </a:lnTo>
                  <a:close/>
                  <a:moveTo>
                    <a:pt x="212" y="256"/>
                  </a:moveTo>
                  <a:lnTo>
                    <a:pt x="212" y="256"/>
                  </a:lnTo>
                  <a:lnTo>
                    <a:pt x="210" y="258"/>
                  </a:lnTo>
                  <a:lnTo>
                    <a:pt x="208" y="260"/>
                  </a:lnTo>
                  <a:lnTo>
                    <a:pt x="208" y="264"/>
                  </a:lnTo>
                  <a:lnTo>
                    <a:pt x="210" y="268"/>
                  </a:lnTo>
                  <a:lnTo>
                    <a:pt x="210" y="270"/>
                  </a:lnTo>
                  <a:lnTo>
                    <a:pt x="214" y="272"/>
                  </a:lnTo>
                  <a:lnTo>
                    <a:pt x="218" y="272"/>
                  </a:lnTo>
                  <a:lnTo>
                    <a:pt x="222" y="272"/>
                  </a:lnTo>
                  <a:lnTo>
                    <a:pt x="224" y="270"/>
                  </a:lnTo>
                  <a:lnTo>
                    <a:pt x="224" y="268"/>
                  </a:lnTo>
                  <a:lnTo>
                    <a:pt x="224" y="264"/>
                  </a:lnTo>
                  <a:lnTo>
                    <a:pt x="224" y="260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6" y="256"/>
                  </a:lnTo>
                  <a:lnTo>
                    <a:pt x="212" y="256"/>
                  </a:lnTo>
                  <a:close/>
                  <a:moveTo>
                    <a:pt x="212" y="210"/>
                  </a:moveTo>
                  <a:lnTo>
                    <a:pt x="212" y="210"/>
                  </a:lnTo>
                  <a:lnTo>
                    <a:pt x="210" y="212"/>
                  </a:lnTo>
                  <a:lnTo>
                    <a:pt x="210" y="214"/>
                  </a:lnTo>
                  <a:lnTo>
                    <a:pt x="210" y="218"/>
                  </a:lnTo>
                  <a:lnTo>
                    <a:pt x="210" y="222"/>
                  </a:lnTo>
                  <a:lnTo>
                    <a:pt x="212" y="226"/>
                  </a:lnTo>
                  <a:lnTo>
                    <a:pt x="214" y="226"/>
                  </a:lnTo>
                  <a:lnTo>
                    <a:pt x="218" y="226"/>
                  </a:lnTo>
                  <a:lnTo>
                    <a:pt x="222" y="226"/>
                  </a:lnTo>
                  <a:lnTo>
                    <a:pt x="224" y="226"/>
                  </a:lnTo>
                  <a:lnTo>
                    <a:pt x="224" y="222"/>
                  </a:lnTo>
                  <a:lnTo>
                    <a:pt x="224" y="218"/>
                  </a:lnTo>
                  <a:lnTo>
                    <a:pt x="222" y="214"/>
                  </a:lnTo>
                  <a:lnTo>
                    <a:pt x="222" y="212"/>
                  </a:lnTo>
                  <a:lnTo>
                    <a:pt x="218" y="210"/>
                  </a:lnTo>
                  <a:lnTo>
                    <a:pt x="216" y="210"/>
                  </a:lnTo>
                  <a:lnTo>
                    <a:pt x="212" y="210"/>
                  </a:lnTo>
                  <a:close/>
                  <a:moveTo>
                    <a:pt x="222" y="234"/>
                  </a:moveTo>
                  <a:lnTo>
                    <a:pt x="222" y="234"/>
                  </a:lnTo>
                  <a:lnTo>
                    <a:pt x="220" y="234"/>
                  </a:lnTo>
                  <a:lnTo>
                    <a:pt x="220" y="238"/>
                  </a:lnTo>
                  <a:lnTo>
                    <a:pt x="222" y="244"/>
                  </a:lnTo>
                  <a:lnTo>
                    <a:pt x="222" y="248"/>
                  </a:lnTo>
                  <a:lnTo>
                    <a:pt x="226" y="248"/>
                  </a:lnTo>
                  <a:lnTo>
                    <a:pt x="228" y="248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6" y="244"/>
                  </a:lnTo>
                  <a:lnTo>
                    <a:pt x="234" y="242"/>
                  </a:lnTo>
                  <a:lnTo>
                    <a:pt x="234" y="238"/>
                  </a:lnTo>
                  <a:lnTo>
                    <a:pt x="232" y="234"/>
                  </a:lnTo>
                  <a:lnTo>
                    <a:pt x="230" y="234"/>
                  </a:lnTo>
                  <a:lnTo>
                    <a:pt x="226" y="234"/>
                  </a:lnTo>
                  <a:lnTo>
                    <a:pt x="222" y="234"/>
                  </a:lnTo>
                  <a:close/>
                  <a:moveTo>
                    <a:pt x="232" y="210"/>
                  </a:moveTo>
                  <a:lnTo>
                    <a:pt x="232" y="210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6"/>
                  </a:lnTo>
                  <a:lnTo>
                    <a:pt x="236" y="226"/>
                  </a:lnTo>
                  <a:lnTo>
                    <a:pt x="246" y="226"/>
                  </a:lnTo>
                  <a:lnTo>
                    <a:pt x="256" y="226"/>
                  </a:lnTo>
                  <a:lnTo>
                    <a:pt x="258" y="226"/>
                  </a:lnTo>
                  <a:lnTo>
                    <a:pt x="258" y="222"/>
                  </a:lnTo>
                  <a:lnTo>
                    <a:pt x="258" y="218"/>
                  </a:lnTo>
                  <a:lnTo>
                    <a:pt x="256" y="214"/>
                  </a:lnTo>
                  <a:lnTo>
                    <a:pt x="254" y="212"/>
                  </a:lnTo>
                  <a:lnTo>
                    <a:pt x="252" y="210"/>
                  </a:lnTo>
                  <a:lnTo>
                    <a:pt x="242" y="210"/>
                  </a:lnTo>
                  <a:lnTo>
                    <a:pt x="232" y="210"/>
                  </a:lnTo>
                  <a:close/>
                  <a:moveTo>
                    <a:pt x="234" y="256"/>
                  </a:moveTo>
                  <a:lnTo>
                    <a:pt x="234" y="256"/>
                  </a:lnTo>
                  <a:lnTo>
                    <a:pt x="232" y="258"/>
                  </a:lnTo>
                  <a:lnTo>
                    <a:pt x="230" y="260"/>
                  </a:lnTo>
                  <a:lnTo>
                    <a:pt x="232" y="268"/>
                  </a:lnTo>
                  <a:lnTo>
                    <a:pt x="234" y="270"/>
                  </a:lnTo>
                  <a:lnTo>
                    <a:pt x="236" y="272"/>
                  </a:lnTo>
                  <a:lnTo>
                    <a:pt x="240" y="272"/>
                  </a:lnTo>
                  <a:lnTo>
                    <a:pt x="244" y="272"/>
                  </a:lnTo>
                  <a:lnTo>
                    <a:pt x="246" y="270"/>
                  </a:lnTo>
                  <a:lnTo>
                    <a:pt x="246" y="268"/>
                  </a:lnTo>
                  <a:lnTo>
                    <a:pt x="246" y="264"/>
                  </a:lnTo>
                  <a:lnTo>
                    <a:pt x="246" y="260"/>
                  </a:lnTo>
                  <a:lnTo>
                    <a:pt x="244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4" y="256"/>
                  </a:lnTo>
                  <a:close/>
                  <a:moveTo>
                    <a:pt x="244" y="234"/>
                  </a:moveTo>
                  <a:lnTo>
                    <a:pt x="244" y="234"/>
                  </a:lnTo>
                  <a:lnTo>
                    <a:pt x="242" y="234"/>
                  </a:lnTo>
                  <a:lnTo>
                    <a:pt x="240" y="238"/>
                  </a:lnTo>
                  <a:lnTo>
                    <a:pt x="242" y="242"/>
                  </a:lnTo>
                  <a:lnTo>
                    <a:pt x="242" y="244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54" y="248"/>
                  </a:lnTo>
                  <a:lnTo>
                    <a:pt x="260" y="248"/>
                  </a:lnTo>
                  <a:lnTo>
                    <a:pt x="264" y="248"/>
                  </a:lnTo>
                  <a:lnTo>
                    <a:pt x="264" y="244"/>
                  </a:lnTo>
                  <a:lnTo>
                    <a:pt x="262" y="242"/>
                  </a:lnTo>
                  <a:lnTo>
                    <a:pt x="262" y="238"/>
                  </a:lnTo>
                  <a:lnTo>
                    <a:pt x="260" y="234"/>
                  </a:lnTo>
                  <a:lnTo>
                    <a:pt x="258" y="234"/>
                  </a:lnTo>
                  <a:lnTo>
                    <a:pt x="250" y="234"/>
                  </a:lnTo>
                  <a:lnTo>
                    <a:pt x="244" y="234"/>
                  </a:lnTo>
                  <a:close/>
                  <a:moveTo>
                    <a:pt x="256" y="256"/>
                  </a:moveTo>
                  <a:lnTo>
                    <a:pt x="256" y="256"/>
                  </a:lnTo>
                  <a:lnTo>
                    <a:pt x="252" y="258"/>
                  </a:lnTo>
                  <a:lnTo>
                    <a:pt x="252" y="260"/>
                  </a:lnTo>
                  <a:lnTo>
                    <a:pt x="254" y="264"/>
                  </a:lnTo>
                  <a:lnTo>
                    <a:pt x="254" y="268"/>
                  </a:lnTo>
                  <a:lnTo>
                    <a:pt x="256" y="270"/>
                  </a:lnTo>
                  <a:lnTo>
                    <a:pt x="260" y="272"/>
                  </a:lnTo>
                  <a:lnTo>
                    <a:pt x="262" y="272"/>
                  </a:lnTo>
                  <a:lnTo>
                    <a:pt x="266" y="272"/>
                  </a:lnTo>
                  <a:lnTo>
                    <a:pt x="270" y="270"/>
                  </a:lnTo>
                  <a:lnTo>
                    <a:pt x="270" y="268"/>
                  </a:lnTo>
                  <a:lnTo>
                    <a:pt x="268" y="264"/>
                  </a:lnTo>
                  <a:lnTo>
                    <a:pt x="268" y="260"/>
                  </a:lnTo>
                  <a:lnTo>
                    <a:pt x="266" y="258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56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2747"/>
            <p:cNvSpPr txBox="1">
              <a:spLocks noChangeArrowheads="1"/>
            </p:cNvSpPr>
            <p:nvPr/>
          </p:nvSpPr>
          <p:spPr bwMode="auto">
            <a:xfrm>
              <a:off x="8100392" y="3645024"/>
              <a:ext cx="800219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latin typeface="华文中宋" pitchFamily="2" charset="-122"/>
                  <a:ea typeface="华文中宋" pitchFamily="2" charset="-122"/>
                </a:rPr>
                <a:t>购物者</a:t>
              </a:r>
              <a:endParaRPr lang="en-US" altLang="ko-KR" sz="1600" dirty="0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12160" y="4340754"/>
              <a:ext cx="3384376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功能</a:t>
              </a:r>
              <a:endParaRPr lang="en-US" altLang="zh-CN" sz="14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简单易用，可轻松浏览查看产品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三步完成购物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• 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查看历史购买记录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0" y="1219200"/>
            <a:ext cx="9144000" cy="1656184"/>
            <a:chOff x="0" y="1219200"/>
            <a:chExt cx="9144000" cy="1656184"/>
          </a:xfrm>
        </p:grpSpPr>
        <p:sp>
          <p:nvSpPr>
            <p:cNvPr id="26" name="矩形 25"/>
            <p:cNvSpPr/>
            <p:nvPr/>
          </p:nvSpPr>
          <p:spPr>
            <a:xfrm>
              <a:off x="0" y="1219200"/>
              <a:ext cx="9144000" cy="1656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536" y="1484784"/>
              <a:ext cx="8248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华文中宋" pitchFamily="2" charset="-122"/>
                  <a:ea typeface="华文中宋" pitchFamily="2" charset="-122"/>
                </a:rPr>
                <a:t>ZenCart</a:t>
              </a:r>
              <a:r>
                <a:rPr lang="zh-CN" altLang="en-US" sz="2000" dirty="0" smtClean="0">
                  <a:latin typeface="华文中宋" pitchFamily="2" charset="-122"/>
                  <a:ea typeface="华文中宋" pitchFamily="2" charset="-122"/>
                </a:rPr>
                <a:t>把销售商和购物者的需求放在第一位！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" y="2133600"/>
              <a:ext cx="6984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华文中宋" pitchFamily="2" charset="-122"/>
                  <a:ea typeface="华文中宋" pitchFamily="2" charset="-122"/>
                </a:rPr>
                <a:t>方便实用的购物车系统才是真的好！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53757" y="3880728"/>
            <a:ext cx="2170469" cy="1877410"/>
            <a:chOff x="3553757" y="3880728"/>
            <a:chExt cx="2170469" cy="1877410"/>
          </a:xfrm>
        </p:grpSpPr>
        <p:sp>
          <p:nvSpPr>
            <p:cNvPr id="6" name="AutoShape 4438"/>
            <p:cNvSpPr>
              <a:spLocks noChangeArrowheads="1"/>
            </p:cNvSpPr>
            <p:nvPr/>
          </p:nvSpPr>
          <p:spPr bwMode="auto">
            <a:xfrm>
              <a:off x="3553757" y="3880728"/>
              <a:ext cx="2170469" cy="1877410"/>
            </a:xfrm>
            <a:prstGeom prst="hexagon">
              <a:avLst>
                <a:gd name="adj" fmla="val 28902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endParaRPr lang="zh-CN" altLang="zh-CN"/>
            </a:p>
          </p:txBody>
        </p:sp>
        <p:pic>
          <p:nvPicPr>
            <p:cNvPr id="21" name="图片 20" descr="laptop-3.jp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8418" y="4103710"/>
              <a:ext cx="1053182" cy="925422"/>
            </a:xfrm>
            <a:prstGeom prst="rect">
              <a:avLst/>
            </a:prstGeom>
          </p:spPr>
        </p:pic>
        <p:pic>
          <p:nvPicPr>
            <p:cNvPr id="22" name="图片 21" descr="图片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677818">
              <a:off x="4262337" y="4152985"/>
              <a:ext cx="605187" cy="605800"/>
            </a:xfrm>
            <a:prstGeom prst="rect">
              <a:avLst/>
            </a:prstGeom>
          </p:spPr>
        </p:pic>
        <p:pic>
          <p:nvPicPr>
            <p:cNvPr id="29" name="Picture 13" descr="52de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5029200"/>
              <a:ext cx="512717" cy="51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 descr="52de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029200"/>
              <a:ext cx="512717" cy="51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/>
          <a:lstStyle/>
          <a:p>
            <a:pPr algn="l"/>
            <a:r>
              <a:rPr lang="zh-CN" altLang="en-US" sz="3200" b="0" i="0" dirty="0" smtClean="0">
                <a:latin typeface="华文中宋" pitchFamily="2" charset="-122"/>
                <a:ea typeface="华文中宋" pitchFamily="2" charset="-122"/>
              </a:rPr>
              <a:t>建站流程</a:t>
            </a:r>
            <a:endParaRPr lang="zh-CN" altLang="en-US" sz="3200" b="0" i="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61913"/>
            <a:ext cx="5910262" cy="673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685800"/>
          </a:xfrm>
        </p:spPr>
        <p:txBody>
          <a:bodyPr/>
          <a:lstStyle/>
          <a:p>
            <a:pPr algn="l"/>
            <a:r>
              <a:rPr lang="zh-CN" altLang="en-US" sz="3200" b="0" i="0" dirty="0" smtClean="0">
                <a:latin typeface="华文中宋" pitchFamily="2" charset="-122"/>
                <a:ea typeface="华文中宋" pitchFamily="2" charset="-122"/>
              </a:rPr>
              <a:t>为何选择美赞拓</a:t>
            </a:r>
            <a:r>
              <a:rPr lang="en-US" altLang="zh-CN" sz="3200" b="0" i="0" dirty="0" smtClean="0">
                <a:latin typeface="华文中宋" pitchFamily="2" charset="-122"/>
                <a:ea typeface="华文中宋" pitchFamily="2" charset="-122"/>
              </a:rPr>
              <a:t>?</a:t>
            </a:r>
            <a:endParaRPr lang="zh-CN" altLang="en-US" sz="3200" b="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029200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685800" y="2325469"/>
            <a:ext cx="2971800" cy="0"/>
          </a:xfrm>
          <a:prstGeom prst="line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4001869"/>
            <a:ext cx="2971800" cy="0"/>
          </a:xfrm>
          <a:prstGeom prst="line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85800" y="3163669"/>
            <a:ext cx="2971800" cy="0"/>
          </a:xfrm>
          <a:prstGeom prst="line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85800" y="4840069"/>
            <a:ext cx="2971800" cy="0"/>
          </a:xfrm>
          <a:prstGeom prst="line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944469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000000"/>
                </a:solidFill>
              </a:rPr>
              <a:t>Mazentop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782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OSS</a:t>
            </a:r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620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优质服务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4459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定期培训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098" name="Object 40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05400" y="2895600"/>
          <a:ext cx="281939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Microsoft ClipArt Gallery" r:id="rId3" imgW="6476760" imgH="2273040" progId="">
                  <p:embed/>
                </p:oleObj>
              </mc:Choice>
              <mc:Fallback>
                <p:oleObj name="Microsoft ClipArt Gallery" r:id="rId3" imgW="6476760" imgH="2273040" progId="">
                  <p:embed/>
                  <p:pic>
                    <p:nvPicPr>
                      <p:cNvPr id="0" name="Object 4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95600"/>
                        <a:ext cx="2819399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685800"/>
          </a:xfrm>
        </p:spPr>
        <p:txBody>
          <a:bodyPr/>
          <a:lstStyle/>
          <a:p>
            <a:pPr algn="l"/>
            <a:r>
              <a:rPr lang="zh-CN" altLang="en-US" sz="3200" b="0" i="0" dirty="0" smtClean="0">
                <a:latin typeface="华文中宋" pitchFamily="2" charset="-122"/>
                <a:ea typeface="华文中宋" pitchFamily="2" charset="-122"/>
              </a:rPr>
              <a:t>美赞拓</a:t>
            </a:r>
            <a:r>
              <a:rPr lang="en-US" altLang="zh-CN" sz="3200" b="0" i="0" dirty="0" smtClean="0">
                <a:latin typeface="华文中宋" pitchFamily="2" charset="-122"/>
                <a:ea typeface="华文中宋" pitchFamily="2" charset="-122"/>
              </a:rPr>
              <a:t>?</a:t>
            </a:r>
            <a:endParaRPr lang="zh-CN" altLang="en-US" sz="3200" b="0" dirty="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724400" y="2133600"/>
            <a:ext cx="4419600" cy="3295904"/>
            <a:chOff x="4343400" y="1524000"/>
            <a:chExt cx="4968552" cy="3905504"/>
          </a:xfrm>
        </p:grpSpPr>
        <p:pic>
          <p:nvPicPr>
            <p:cNvPr id="7" name="图片 6" descr="b_1270782151749 拷贝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43400" y="1524000"/>
              <a:ext cx="4968552" cy="3905504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grpSp>
          <p:nvGrpSpPr>
            <p:cNvPr id="9" name="Group 600"/>
            <p:cNvGrpSpPr>
              <a:grpSpLocks/>
            </p:cNvGrpSpPr>
            <p:nvPr/>
          </p:nvGrpSpPr>
          <p:grpSpPr bwMode="auto">
            <a:xfrm>
              <a:off x="8547559" y="3849858"/>
              <a:ext cx="107985" cy="96639"/>
              <a:chOff x="2314" y="1936"/>
              <a:chExt cx="152" cy="152"/>
            </a:xfrm>
          </p:grpSpPr>
          <p:sp>
            <p:nvSpPr>
              <p:cNvPr id="28" name="Oval 542"/>
              <p:cNvSpPr>
                <a:spLocks noChangeArrowheads="1"/>
              </p:cNvSpPr>
              <p:nvPr/>
            </p:nvSpPr>
            <p:spPr bwMode="auto">
              <a:xfrm>
                <a:off x="2314" y="1936"/>
                <a:ext cx="152" cy="152"/>
              </a:xfrm>
              <a:prstGeom prst="ellipse">
                <a:avLst/>
              </a:prstGeom>
              <a:gradFill rotWithShape="1">
                <a:gsLst>
                  <a:gs pos="0">
                    <a:srgbClr val="A80000"/>
                  </a:gs>
                  <a:gs pos="100000">
                    <a:srgbClr val="700000"/>
                  </a:gs>
                </a:gsLst>
                <a:lin ang="5400000" scaled="1"/>
              </a:gradFill>
              <a:ln w="317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Oval 543"/>
              <p:cNvSpPr>
                <a:spLocks noChangeArrowheads="1"/>
              </p:cNvSpPr>
              <p:nvPr/>
            </p:nvSpPr>
            <p:spPr bwMode="auto">
              <a:xfrm>
                <a:off x="2316" y="1938"/>
                <a:ext cx="148" cy="148"/>
              </a:xfrm>
              <a:prstGeom prst="ellipse">
                <a:avLst/>
              </a:prstGeom>
              <a:gradFill rotWithShape="1">
                <a:gsLst>
                  <a:gs pos="0">
                    <a:srgbClr val="FE0000"/>
                  </a:gs>
                  <a:gs pos="100000">
                    <a:srgbClr val="860000"/>
                  </a:gs>
                </a:gsLst>
                <a:lin ang="5400000" scaled="1"/>
              </a:gradFill>
              <a:ln w="317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Freeform 544"/>
              <p:cNvSpPr>
                <a:spLocks/>
              </p:cNvSpPr>
              <p:nvPr/>
            </p:nvSpPr>
            <p:spPr bwMode="auto">
              <a:xfrm>
                <a:off x="2319" y="1940"/>
                <a:ext cx="142" cy="47"/>
              </a:xfrm>
              <a:custGeom>
                <a:avLst/>
                <a:gdLst/>
                <a:ahLst/>
                <a:cxnLst>
                  <a:cxn ang="0">
                    <a:pos x="372" y="91"/>
                  </a:cxn>
                  <a:cxn ang="0">
                    <a:pos x="356" y="75"/>
                  </a:cxn>
                  <a:cxn ang="0">
                    <a:pos x="330" y="49"/>
                  </a:cxn>
                  <a:cxn ang="0">
                    <a:pos x="322" y="44"/>
                  </a:cxn>
                  <a:cxn ang="0">
                    <a:pos x="312" y="37"/>
                  </a:cxn>
                  <a:cxn ang="0">
                    <a:pos x="285" y="22"/>
                  </a:cxn>
                  <a:cxn ang="0">
                    <a:pos x="268" y="14"/>
                  </a:cxn>
                  <a:cxn ang="0">
                    <a:pos x="246" y="7"/>
                  </a:cxn>
                  <a:cxn ang="0">
                    <a:pos x="222" y="3"/>
                  </a:cxn>
                  <a:cxn ang="0">
                    <a:pos x="197" y="0"/>
                  </a:cxn>
                  <a:cxn ang="0">
                    <a:pos x="195" y="0"/>
                  </a:cxn>
                  <a:cxn ang="0">
                    <a:pos x="177" y="0"/>
                  </a:cxn>
                  <a:cxn ang="0">
                    <a:pos x="172" y="0"/>
                  </a:cxn>
                  <a:cxn ang="0">
                    <a:pos x="147" y="3"/>
                  </a:cxn>
                  <a:cxn ang="0">
                    <a:pos x="124" y="7"/>
                  </a:cxn>
                  <a:cxn ang="0">
                    <a:pos x="103" y="14"/>
                  </a:cxn>
                  <a:cxn ang="0">
                    <a:pos x="84" y="24"/>
                  </a:cxn>
                  <a:cxn ang="0">
                    <a:pos x="57" y="37"/>
                  </a:cxn>
                  <a:cxn ang="0">
                    <a:pos x="50" y="44"/>
                  </a:cxn>
                  <a:cxn ang="0">
                    <a:pos x="39" y="51"/>
                  </a:cxn>
                  <a:cxn ang="0">
                    <a:pos x="13" y="77"/>
                  </a:cxn>
                  <a:cxn ang="0">
                    <a:pos x="0" y="94"/>
                  </a:cxn>
                  <a:cxn ang="0">
                    <a:pos x="372" y="91"/>
                  </a:cxn>
                </a:cxnLst>
                <a:rect l="0" t="0" r="r" b="b"/>
                <a:pathLst>
                  <a:path w="372" h="94">
                    <a:moveTo>
                      <a:pt x="372" y="91"/>
                    </a:moveTo>
                    <a:lnTo>
                      <a:pt x="356" y="75"/>
                    </a:lnTo>
                    <a:lnTo>
                      <a:pt x="330" y="49"/>
                    </a:lnTo>
                    <a:lnTo>
                      <a:pt x="322" y="44"/>
                    </a:lnTo>
                    <a:lnTo>
                      <a:pt x="312" y="37"/>
                    </a:lnTo>
                    <a:lnTo>
                      <a:pt x="285" y="22"/>
                    </a:lnTo>
                    <a:lnTo>
                      <a:pt x="268" y="14"/>
                    </a:lnTo>
                    <a:lnTo>
                      <a:pt x="246" y="7"/>
                    </a:lnTo>
                    <a:lnTo>
                      <a:pt x="222" y="3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72" y="0"/>
                    </a:lnTo>
                    <a:lnTo>
                      <a:pt x="147" y="3"/>
                    </a:lnTo>
                    <a:lnTo>
                      <a:pt x="124" y="7"/>
                    </a:lnTo>
                    <a:lnTo>
                      <a:pt x="103" y="14"/>
                    </a:lnTo>
                    <a:lnTo>
                      <a:pt x="84" y="24"/>
                    </a:lnTo>
                    <a:lnTo>
                      <a:pt x="57" y="37"/>
                    </a:lnTo>
                    <a:lnTo>
                      <a:pt x="50" y="44"/>
                    </a:lnTo>
                    <a:lnTo>
                      <a:pt x="39" y="51"/>
                    </a:lnTo>
                    <a:lnTo>
                      <a:pt x="13" y="77"/>
                    </a:lnTo>
                    <a:lnTo>
                      <a:pt x="0" y="94"/>
                    </a:lnTo>
                    <a:lnTo>
                      <a:pt x="372" y="9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7000"/>
                    </a:schemeClr>
                  </a:gs>
                  <a:gs pos="100000">
                    <a:srgbClr val="DBDBDB">
                      <a:alpha val="0"/>
                    </a:srgbClr>
                  </a:gs>
                </a:gsLst>
                <a:lin ang="5400000" scaled="1"/>
              </a:gradFill>
              <a:ln w="800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Oval 545"/>
              <p:cNvSpPr>
                <a:spLocks noChangeArrowheads="1"/>
              </p:cNvSpPr>
              <p:nvPr/>
            </p:nvSpPr>
            <p:spPr bwMode="auto">
              <a:xfrm>
                <a:off x="2366" y="195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95000"/>
                    </a:schemeClr>
                  </a:gs>
                  <a:gs pos="100000">
                    <a:srgbClr val="00C7F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Group 600"/>
            <p:cNvGrpSpPr>
              <a:grpSpLocks/>
            </p:cNvGrpSpPr>
            <p:nvPr/>
          </p:nvGrpSpPr>
          <p:grpSpPr bwMode="auto">
            <a:xfrm>
              <a:off x="7980939" y="4739157"/>
              <a:ext cx="107985" cy="96639"/>
              <a:chOff x="2314" y="1936"/>
              <a:chExt cx="152" cy="152"/>
            </a:xfrm>
          </p:grpSpPr>
          <p:sp>
            <p:nvSpPr>
              <p:cNvPr id="24" name="Oval 542"/>
              <p:cNvSpPr>
                <a:spLocks noChangeArrowheads="1"/>
              </p:cNvSpPr>
              <p:nvPr/>
            </p:nvSpPr>
            <p:spPr bwMode="auto">
              <a:xfrm>
                <a:off x="2314" y="1936"/>
                <a:ext cx="152" cy="152"/>
              </a:xfrm>
              <a:prstGeom prst="ellipse">
                <a:avLst/>
              </a:prstGeom>
              <a:gradFill rotWithShape="1">
                <a:gsLst>
                  <a:gs pos="0">
                    <a:srgbClr val="A80000"/>
                  </a:gs>
                  <a:gs pos="100000">
                    <a:srgbClr val="700000"/>
                  </a:gs>
                </a:gsLst>
                <a:lin ang="5400000" scaled="1"/>
              </a:gradFill>
              <a:ln w="317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Oval 543"/>
              <p:cNvSpPr>
                <a:spLocks noChangeArrowheads="1"/>
              </p:cNvSpPr>
              <p:nvPr/>
            </p:nvSpPr>
            <p:spPr bwMode="auto">
              <a:xfrm>
                <a:off x="2316" y="1938"/>
                <a:ext cx="148" cy="148"/>
              </a:xfrm>
              <a:prstGeom prst="ellipse">
                <a:avLst/>
              </a:prstGeom>
              <a:gradFill rotWithShape="1">
                <a:gsLst>
                  <a:gs pos="0">
                    <a:srgbClr val="FE0000"/>
                  </a:gs>
                  <a:gs pos="100000">
                    <a:srgbClr val="860000"/>
                  </a:gs>
                </a:gsLst>
                <a:lin ang="5400000" scaled="1"/>
              </a:gradFill>
              <a:ln w="317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Freeform 544"/>
              <p:cNvSpPr>
                <a:spLocks/>
              </p:cNvSpPr>
              <p:nvPr/>
            </p:nvSpPr>
            <p:spPr bwMode="auto">
              <a:xfrm>
                <a:off x="2319" y="1940"/>
                <a:ext cx="142" cy="47"/>
              </a:xfrm>
              <a:custGeom>
                <a:avLst/>
                <a:gdLst/>
                <a:ahLst/>
                <a:cxnLst>
                  <a:cxn ang="0">
                    <a:pos x="372" y="91"/>
                  </a:cxn>
                  <a:cxn ang="0">
                    <a:pos x="356" y="75"/>
                  </a:cxn>
                  <a:cxn ang="0">
                    <a:pos x="330" y="49"/>
                  </a:cxn>
                  <a:cxn ang="0">
                    <a:pos x="322" y="44"/>
                  </a:cxn>
                  <a:cxn ang="0">
                    <a:pos x="312" y="37"/>
                  </a:cxn>
                  <a:cxn ang="0">
                    <a:pos x="285" y="22"/>
                  </a:cxn>
                  <a:cxn ang="0">
                    <a:pos x="268" y="14"/>
                  </a:cxn>
                  <a:cxn ang="0">
                    <a:pos x="246" y="7"/>
                  </a:cxn>
                  <a:cxn ang="0">
                    <a:pos x="222" y="3"/>
                  </a:cxn>
                  <a:cxn ang="0">
                    <a:pos x="197" y="0"/>
                  </a:cxn>
                  <a:cxn ang="0">
                    <a:pos x="195" y="0"/>
                  </a:cxn>
                  <a:cxn ang="0">
                    <a:pos x="177" y="0"/>
                  </a:cxn>
                  <a:cxn ang="0">
                    <a:pos x="172" y="0"/>
                  </a:cxn>
                  <a:cxn ang="0">
                    <a:pos x="147" y="3"/>
                  </a:cxn>
                  <a:cxn ang="0">
                    <a:pos x="124" y="7"/>
                  </a:cxn>
                  <a:cxn ang="0">
                    <a:pos x="103" y="14"/>
                  </a:cxn>
                  <a:cxn ang="0">
                    <a:pos x="84" y="24"/>
                  </a:cxn>
                  <a:cxn ang="0">
                    <a:pos x="57" y="37"/>
                  </a:cxn>
                  <a:cxn ang="0">
                    <a:pos x="50" y="44"/>
                  </a:cxn>
                  <a:cxn ang="0">
                    <a:pos x="39" y="51"/>
                  </a:cxn>
                  <a:cxn ang="0">
                    <a:pos x="13" y="77"/>
                  </a:cxn>
                  <a:cxn ang="0">
                    <a:pos x="0" y="94"/>
                  </a:cxn>
                  <a:cxn ang="0">
                    <a:pos x="372" y="91"/>
                  </a:cxn>
                </a:cxnLst>
                <a:rect l="0" t="0" r="r" b="b"/>
                <a:pathLst>
                  <a:path w="372" h="94">
                    <a:moveTo>
                      <a:pt x="372" y="91"/>
                    </a:moveTo>
                    <a:lnTo>
                      <a:pt x="356" y="75"/>
                    </a:lnTo>
                    <a:lnTo>
                      <a:pt x="330" y="49"/>
                    </a:lnTo>
                    <a:lnTo>
                      <a:pt x="322" y="44"/>
                    </a:lnTo>
                    <a:lnTo>
                      <a:pt x="312" y="37"/>
                    </a:lnTo>
                    <a:lnTo>
                      <a:pt x="285" y="22"/>
                    </a:lnTo>
                    <a:lnTo>
                      <a:pt x="268" y="14"/>
                    </a:lnTo>
                    <a:lnTo>
                      <a:pt x="246" y="7"/>
                    </a:lnTo>
                    <a:lnTo>
                      <a:pt x="222" y="3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72" y="0"/>
                    </a:lnTo>
                    <a:lnTo>
                      <a:pt x="147" y="3"/>
                    </a:lnTo>
                    <a:lnTo>
                      <a:pt x="124" y="7"/>
                    </a:lnTo>
                    <a:lnTo>
                      <a:pt x="103" y="14"/>
                    </a:lnTo>
                    <a:lnTo>
                      <a:pt x="84" y="24"/>
                    </a:lnTo>
                    <a:lnTo>
                      <a:pt x="57" y="37"/>
                    </a:lnTo>
                    <a:lnTo>
                      <a:pt x="50" y="44"/>
                    </a:lnTo>
                    <a:lnTo>
                      <a:pt x="39" y="51"/>
                    </a:lnTo>
                    <a:lnTo>
                      <a:pt x="13" y="77"/>
                    </a:lnTo>
                    <a:lnTo>
                      <a:pt x="0" y="94"/>
                    </a:lnTo>
                    <a:lnTo>
                      <a:pt x="372" y="9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7000"/>
                    </a:schemeClr>
                  </a:gs>
                  <a:gs pos="100000">
                    <a:srgbClr val="DBDBDB">
                      <a:alpha val="0"/>
                    </a:srgbClr>
                  </a:gs>
                </a:gsLst>
                <a:lin ang="5400000" scaled="1"/>
              </a:gradFill>
              <a:ln w="800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Oval 545"/>
              <p:cNvSpPr>
                <a:spLocks noChangeArrowheads="1"/>
              </p:cNvSpPr>
              <p:nvPr/>
            </p:nvSpPr>
            <p:spPr bwMode="auto">
              <a:xfrm>
                <a:off x="2366" y="1950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95000"/>
                    </a:schemeClr>
                  </a:gs>
                  <a:gs pos="100000">
                    <a:srgbClr val="00C7F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" name="圆角矩形标注 13"/>
            <p:cNvSpPr/>
            <p:nvPr/>
          </p:nvSpPr>
          <p:spPr>
            <a:xfrm>
              <a:off x="7391401" y="3576228"/>
              <a:ext cx="926842" cy="410446"/>
            </a:xfrm>
            <a:prstGeom prst="wedgeRoundRectCallout">
              <a:avLst>
                <a:gd name="adj1" fmla="val 82078"/>
                <a:gd name="adj2" fmla="val 32056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2472" y="3644636"/>
              <a:ext cx="1112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华文中宋" pitchFamily="2" charset="-122"/>
                  <a:ea typeface="华文中宋" pitchFamily="2" charset="-122"/>
                  <a:cs typeface="Arial Unicode MS" pitchFamily="34" charset="-122"/>
                </a:rPr>
                <a:t>上海分公司</a:t>
              </a:r>
              <a:endParaRPr lang="zh-CN" altLang="en-US" sz="1200" dirty="0">
                <a:latin typeface="华文中宋" pitchFamily="2" charset="-122"/>
                <a:ea typeface="华文中宋" pitchFamily="2" charset="-122"/>
                <a:cs typeface="Arial Unicode MS" pitchFamily="34" charset="-122"/>
              </a:endParaRP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6942574" y="4237754"/>
              <a:ext cx="906026" cy="410446"/>
            </a:xfrm>
            <a:prstGeom prst="wedgeRoundRectCallout">
              <a:avLst>
                <a:gd name="adj1" fmla="val 67309"/>
                <a:gd name="adj2" fmla="val 80432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7676" y="4232811"/>
              <a:ext cx="1199306" cy="32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latin typeface="华文中宋" pitchFamily="2" charset="-122"/>
                  <a:ea typeface="华文中宋" pitchFamily="2" charset="-122"/>
                  <a:cs typeface="Arial Unicode MS" pitchFamily="34" charset="-122"/>
                </a:rPr>
                <a:t>深圳总公司</a:t>
              </a:r>
              <a:endParaRPr lang="zh-CN" altLang="en-US" sz="1200" dirty="0">
                <a:latin typeface="华文中宋" pitchFamily="2" charset="-122"/>
                <a:ea typeface="华文中宋" pitchFamily="2" charset="-122"/>
                <a:cs typeface="Arial Unicode MS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200" y="1219200"/>
            <a:ext cx="4495801" cy="4876799"/>
            <a:chOff x="1613355" y="2492896"/>
            <a:chExt cx="2310573" cy="316835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8" name="圆角矩形 37"/>
            <p:cNvSpPr/>
            <p:nvPr/>
          </p:nvSpPr>
          <p:spPr>
            <a:xfrm>
              <a:off x="1613355" y="2492896"/>
              <a:ext cx="2310572" cy="3168352"/>
            </a:xfrm>
            <a:prstGeom prst="roundRect">
              <a:avLst>
                <a:gd name="adj" fmla="val 114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同侧圆角矩形 38"/>
            <p:cNvSpPr/>
            <p:nvPr/>
          </p:nvSpPr>
          <p:spPr bwMode="auto">
            <a:xfrm>
              <a:off x="1613355" y="2492896"/>
              <a:ext cx="2310573" cy="57606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E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5695" y="2636912"/>
              <a:ext cx="1872208" cy="29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关于美赞拓</a:t>
              </a:r>
              <a:endParaRPr lang="zh-CN" altLang="en-US" sz="2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699210" y="3086962"/>
              <a:ext cx="2181168" cy="245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zh-CN" altLang="en-US" sz="1600" dirty="0" smtClean="0"/>
                <a:t>国际知名购物车网站技术供应商</a:t>
              </a:r>
              <a:r>
                <a:rPr lang="en-US" altLang="zh-CN" sz="1600" dirty="0" smtClean="0"/>
                <a:t>Zen Cart</a:t>
              </a:r>
              <a:r>
                <a:rPr lang="zh-CN" altLang="en-US" sz="1600" dirty="0" smtClean="0"/>
                <a:t>在中国的独家技术支持</a:t>
              </a: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en-US" altLang="zh-CN" sz="1600" dirty="0" err="1" smtClean="0"/>
                <a:t>Paypal</a:t>
              </a:r>
              <a:r>
                <a:rPr lang="zh-CN" altLang="en-US" sz="1600" dirty="0" smtClean="0"/>
                <a:t>中国唯一推荐的建站服务提供</a:t>
              </a: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en-US" altLang="zh-CN" sz="1600" dirty="0" smtClean="0"/>
                <a:t>4PX</a:t>
              </a:r>
              <a:r>
                <a:rPr lang="zh-CN" altLang="en-US" sz="1600" dirty="0" smtClean="0"/>
                <a:t>唯一推荐的建站服务提供商</a:t>
              </a: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zh-CN" altLang="en-US" sz="1600" dirty="0" smtClean="0"/>
                <a:t>国内最专业的外贸网站建设服务提供商</a:t>
              </a: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zh-CN" altLang="en-US" sz="1600" dirty="0" smtClean="0"/>
                <a:t>专业的设计团队、网站建设团队</a:t>
              </a: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zh-CN" altLang="en-US" sz="1600" dirty="0" smtClean="0"/>
                <a:t>数百个网站设计、制作、推广经验</a:t>
              </a: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endParaRPr lang="en-US" altLang="zh-CN" sz="1600" dirty="0" smtClean="0"/>
            </a:p>
            <a:p>
              <a:pPr>
                <a:buFont typeface="Wingdings" pitchFamily="2" charset="2"/>
                <a:buChar char="ü"/>
              </a:pPr>
              <a:r>
                <a:rPr lang="zh-CN" altLang="en-US" sz="1600" dirty="0" smtClean="0"/>
                <a:t>数百个案例见证我们的实力</a:t>
              </a:r>
            </a:p>
          </p:txBody>
        </p:sp>
      </p:grpSp>
      <p:pic>
        <p:nvPicPr>
          <p:cNvPr id="32" name="Picture 4" descr="D:\旧资料\PPT模板\biao\韩国矢量\png-00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2448272" cy="2304256"/>
          </a:xfrm>
          <a:prstGeom prst="rect">
            <a:avLst/>
          </a:prstGeom>
          <a:noFill/>
        </p:spPr>
      </p:pic>
      <p:sp>
        <p:nvSpPr>
          <p:cNvPr id="33" name="矩形 32"/>
          <p:cNvSpPr/>
          <p:nvPr/>
        </p:nvSpPr>
        <p:spPr>
          <a:xfrm>
            <a:off x="6324600" y="838200"/>
            <a:ext cx="102944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 5</a:t>
            </a:r>
            <a:r>
              <a:rPr lang="zh-CN" altLang="en-US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年</a:t>
            </a:r>
            <a:r>
              <a:rPr lang="zh-CN" altLang="en-US" sz="3600" b="1" dirty="0" smtClean="0">
                <a:solidFill>
                  <a:srgbClr val="EA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en-US" altLang="zh-CN" sz="3600" b="1" dirty="0" smtClean="0">
              <a:solidFill>
                <a:srgbClr val="EA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1600" dirty="0" smtClean="0">
                <a:latin typeface="华文中宋" pitchFamily="2" charset="-122"/>
                <a:ea typeface="华文中宋" pitchFamily="2" charset="-122"/>
              </a:rPr>
              <a:t>行业经验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362200" y="1703801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域名注册</a:t>
            </a:r>
            <a:endParaRPr lang="en-US" altLang="zh-CN" sz="1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200400" y="2605501"/>
            <a:ext cx="3325813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为客户定制营销方案</a:t>
            </a:r>
            <a:endParaRPr lang="en-US" altLang="zh-CN" sz="1600" dirty="0"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20000"/>
              </a:spcBef>
            </a:pPr>
            <a:endParaRPr lang="en-US" altLang="zh-CN" sz="16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352800" y="3165888"/>
            <a:ext cx="3505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选择最合适的服务器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324225" y="3720339"/>
            <a:ext cx="4829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推荐递</a:t>
            </a:r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四方为客户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定制物流</a:t>
            </a:r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解决方案</a:t>
            </a:r>
            <a:endParaRPr lang="en-US" altLang="zh-CN" sz="16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1752" name="Group 9"/>
          <p:cNvGrpSpPr>
            <a:grpSpLocks/>
          </p:cNvGrpSpPr>
          <p:nvPr/>
        </p:nvGrpSpPr>
        <p:grpSpPr bwMode="auto">
          <a:xfrm rot="4976862" flipH="1">
            <a:off x="2038350" y="1700626"/>
            <a:ext cx="323850" cy="311150"/>
            <a:chOff x="1944" y="1111"/>
            <a:chExt cx="204" cy="196"/>
          </a:xfrm>
        </p:grpSpPr>
        <p:pic>
          <p:nvPicPr>
            <p:cNvPr id="31839" name="Picture 10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3" name="Oval 11"/>
            <p:cNvGrpSpPr>
              <a:grpSpLocks/>
            </p:cNvGrpSpPr>
            <p:nvPr/>
          </p:nvGrpSpPr>
          <p:grpSpPr bwMode="auto">
            <a:xfrm rot="4976862" flipH="1">
              <a:off x="1957" y="1120"/>
              <a:ext cx="180" cy="180"/>
              <a:chOff x="2956560" y="2432304"/>
              <a:chExt cx="286512" cy="286512"/>
            </a:xfrm>
          </p:grpSpPr>
          <p:pic>
            <p:nvPicPr>
              <p:cNvPr id="31840" name="Oval 11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2956560" y="2432304"/>
                <a:ext cx="286512" cy="286512"/>
              </a:xfrm>
              <a:prstGeom prst="rect">
                <a:avLst/>
              </a:prstGeom>
              <a:noFill/>
            </p:spPr>
          </p:pic>
          <p:sp>
            <p:nvSpPr>
              <p:cNvPr id="31841" name="Text Box 97"/>
              <p:cNvSpPr txBox="1">
                <a:spLocks noChangeArrowheads="1"/>
              </p:cNvSpPr>
              <p:nvPr/>
            </p:nvSpPr>
            <p:spPr bwMode="auto">
              <a:xfrm rot="4976862">
                <a:off x="3002813" y="2476231"/>
                <a:ext cx="194198" cy="193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600"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31843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1846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852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53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54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55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31847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848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49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50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51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31844" name="Arc 23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 sz="160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31845" name="Picture 24" descr="light_shadow1"/>
            <p:cNvPicPr>
              <a:picLocks noChangeAspect="1" noChangeArrowheads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3" name="Group 25"/>
          <p:cNvGrpSpPr>
            <a:grpSpLocks/>
          </p:cNvGrpSpPr>
          <p:nvPr/>
        </p:nvGrpSpPr>
        <p:grpSpPr bwMode="auto">
          <a:xfrm flipH="1">
            <a:off x="152400" y="1932401"/>
            <a:ext cx="2895600" cy="3054350"/>
            <a:chOff x="1955" y="1224"/>
            <a:chExt cx="1911" cy="1911"/>
          </a:xfrm>
        </p:grpSpPr>
        <p:sp>
          <p:nvSpPr>
            <p:cNvPr id="31832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3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4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5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6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7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38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1754" name="Picture 33" descr="worldmap_ani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914400" y="2776951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5" name="Group 34"/>
          <p:cNvGrpSpPr>
            <a:grpSpLocks/>
          </p:cNvGrpSpPr>
          <p:nvPr/>
        </p:nvGrpSpPr>
        <p:grpSpPr bwMode="auto">
          <a:xfrm rot="4976862" flipH="1">
            <a:off x="2603154" y="2118139"/>
            <a:ext cx="323850" cy="311150"/>
            <a:chOff x="1944" y="1111"/>
            <a:chExt cx="204" cy="196"/>
          </a:xfrm>
        </p:grpSpPr>
        <p:pic>
          <p:nvPicPr>
            <p:cNvPr id="31815" name="Picture 35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88" name="Oval 36"/>
            <p:cNvGrpSpPr>
              <a:grpSpLocks/>
            </p:cNvGrpSpPr>
            <p:nvPr/>
          </p:nvGrpSpPr>
          <p:grpSpPr bwMode="auto">
            <a:xfrm rot="4976862" flipH="1">
              <a:off x="1957" y="1119"/>
              <a:ext cx="180" cy="180"/>
              <a:chOff x="3590544" y="3182112"/>
              <a:chExt cx="286512" cy="286512"/>
            </a:xfrm>
          </p:grpSpPr>
          <p:pic>
            <p:nvPicPr>
              <p:cNvPr id="31816" name="Oval 36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590544" y="3182112"/>
                <a:ext cx="286512" cy="286512"/>
              </a:xfrm>
              <a:prstGeom prst="rect">
                <a:avLst/>
              </a:prstGeom>
              <a:noFill/>
            </p:spPr>
          </p:pic>
          <p:sp>
            <p:nvSpPr>
              <p:cNvPr id="31817" name="Text Box 73"/>
              <p:cNvSpPr txBox="1">
                <a:spLocks noChangeArrowheads="1"/>
              </p:cNvSpPr>
              <p:nvPr/>
            </p:nvSpPr>
            <p:spPr bwMode="auto">
              <a:xfrm rot="4976862">
                <a:off x="3634638" y="3227118"/>
                <a:ext cx="194198" cy="193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600"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31819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1822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828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29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30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31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31823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824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25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26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27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31820" name="Arc 48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 sz="160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31821" name="Picture 49" descr="light_shadow1"/>
            <p:cNvPicPr>
              <a:picLocks noChangeAspect="1" noChangeArrowheads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6" name="Group 50"/>
          <p:cNvGrpSpPr>
            <a:grpSpLocks/>
          </p:cNvGrpSpPr>
          <p:nvPr/>
        </p:nvGrpSpPr>
        <p:grpSpPr bwMode="auto">
          <a:xfrm rot="4976862" flipH="1">
            <a:off x="2907954" y="2587625"/>
            <a:ext cx="323850" cy="311150"/>
            <a:chOff x="1944" y="1111"/>
            <a:chExt cx="204" cy="196"/>
          </a:xfrm>
        </p:grpSpPr>
        <p:pic>
          <p:nvPicPr>
            <p:cNvPr id="31798" name="Picture 51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604" name="Oval 52"/>
            <p:cNvGrpSpPr>
              <a:grpSpLocks/>
            </p:cNvGrpSpPr>
            <p:nvPr/>
          </p:nvGrpSpPr>
          <p:grpSpPr bwMode="auto">
            <a:xfrm rot="4976862" flipH="1">
              <a:off x="1958" y="1120"/>
              <a:ext cx="180" cy="180"/>
              <a:chOff x="3840480" y="3998976"/>
              <a:chExt cx="286512" cy="286512"/>
            </a:xfrm>
          </p:grpSpPr>
          <p:pic>
            <p:nvPicPr>
              <p:cNvPr id="31799" name="Oval 52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3840480" y="3998976"/>
                <a:ext cx="286512" cy="286512"/>
              </a:xfrm>
              <a:prstGeom prst="rect">
                <a:avLst/>
              </a:prstGeom>
              <a:noFill/>
            </p:spPr>
          </p:pic>
          <p:sp>
            <p:nvSpPr>
              <p:cNvPr id="31800" name="Text Box 56"/>
              <p:cNvSpPr txBox="1">
                <a:spLocks noChangeArrowheads="1"/>
              </p:cNvSpPr>
              <p:nvPr/>
            </p:nvSpPr>
            <p:spPr bwMode="auto">
              <a:xfrm rot="4976862">
                <a:off x="3887051" y="4044681"/>
                <a:ext cx="194198" cy="193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600"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31802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1805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81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1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1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1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31806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807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08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09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10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31803" name="Arc 64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 sz="160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31804" name="Picture 65" descr="light_shadow1"/>
            <p:cNvPicPr>
              <a:picLocks noChangeAspect="1" noChangeArrowheads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7" name="Group 66"/>
          <p:cNvGrpSpPr>
            <a:grpSpLocks/>
          </p:cNvGrpSpPr>
          <p:nvPr/>
        </p:nvGrpSpPr>
        <p:grpSpPr bwMode="auto">
          <a:xfrm rot="4976862" flipH="1">
            <a:off x="3027363" y="3157951"/>
            <a:ext cx="323850" cy="311150"/>
            <a:chOff x="1944" y="1111"/>
            <a:chExt cx="204" cy="196"/>
          </a:xfrm>
        </p:grpSpPr>
        <p:pic>
          <p:nvPicPr>
            <p:cNvPr id="31781" name="Picture 67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620" name="Oval 68"/>
            <p:cNvGrpSpPr>
              <a:grpSpLocks/>
            </p:cNvGrpSpPr>
            <p:nvPr/>
          </p:nvGrpSpPr>
          <p:grpSpPr bwMode="auto">
            <a:xfrm rot="4976862" flipH="1">
              <a:off x="1960" y="1120"/>
              <a:ext cx="180" cy="180"/>
              <a:chOff x="3663696" y="4803648"/>
              <a:chExt cx="286512" cy="286512"/>
            </a:xfrm>
          </p:grpSpPr>
          <p:pic>
            <p:nvPicPr>
              <p:cNvPr id="31782" name="Oval 68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gray">
              <a:xfrm>
                <a:off x="3663696" y="4803648"/>
                <a:ext cx="286512" cy="286512"/>
              </a:xfrm>
              <a:prstGeom prst="rect">
                <a:avLst/>
              </a:prstGeom>
              <a:noFill/>
            </p:spPr>
          </p:pic>
          <p:sp>
            <p:nvSpPr>
              <p:cNvPr id="31783" name="Text Box 39"/>
              <p:cNvSpPr txBox="1">
                <a:spLocks noChangeArrowheads="1"/>
              </p:cNvSpPr>
              <p:nvPr/>
            </p:nvSpPr>
            <p:spPr bwMode="auto">
              <a:xfrm rot="4976862">
                <a:off x="3710838" y="4852718"/>
                <a:ext cx="194198" cy="193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600"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31785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1788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794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95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96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97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31789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790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91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92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93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31786" name="Arc 8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 sz="160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31787" name="Picture 81" descr="light_shadow1"/>
            <p:cNvPicPr>
              <a:picLocks noChangeAspect="1" noChangeArrowheads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8" name="Group 82"/>
          <p:cNvGrpSpPr>
            <a:grpSpLocks/>
          </p:cNvGrpSpPr>
          <p:nvPr/>
        </p:nvGrpSpPr>
        <p:grpSpPr bwMode="auto">
          <a:xfrm rot="4976862" flipH="1">
            <a:off x="3017838" y="3709227"/>
            <a:ext cx="323850" cy="311150"/>
            <a:chOff x="1944" y="1111"/>
            <a:chExt cx="204" cy="196"/>
          </a:xfrm>
        </p:grpSpPr>
        <p:pic>
          <p:nvPicPr>
            <p:cNvPr id="31764" name="Picture 83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Oval 84"/>
            <p:cNvGrpSpPr>
              <a:grpSpLocks/>
            </p:cNvGrpSpPr>
            <p:nvPr/>
          </p:nvGrpSpPr>
          <p:grpSpPr bwMode="auto">
            <a:xfrm rot="4976862" flipH="1">
              <a:off x="1957" y="1119"/>
              <a:ext cx="180" cy="180"/>
              <a:chOff x="3206496" y="5565648"/>
              <a:chExt cx="286512" cy="286512"/>
            </a:xfrm>
          </p:grpSpPr>
          <p:pic>
            <p:nvPicPr>
              <p:cNvPr id="31765" name="Oval 84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3206496" y="5565648"/>
                <a:ext cx="286512" cy="286512"/>
              </a:xfrm>
              <a:prstGeom prst="rect">
                <a:avLst/>
              </a:prstGeom>
              <a:noFill/>
            </p:spPr>
          </p:pic>
          <p:sp>
            <p:nvSpPr>
              <p:cNvPr id="31766" name="Text Box 22"/>
              <p:cNvSpPr txBox="1">
                <a:spLocks noChangeArrowheads="1"/>
              </p:cNvSpPr>
              <p:nvPr/>
            </p:nvSpPr>
            <p:spPr bwMode="auto">
              <a:xfrm rot="4976862">
                <a:off x="3250463" y="5609956"/>
                <a:ext cx="194198" cy="193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600"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31768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1771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777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78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79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80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31772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773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74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75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776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31769" name="Arc 9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 sz="160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31770" name="Picture 97" descr="light_shadow1"/>
            <p:cNvPicPr>
              <a:picLocks noChangeAspect="1" noChangeArrowheads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63" name="Rectangle 102"/>
          <p:cNvSpPr>
            <a:spLocks noChangeArrowheads="1"/>
          </p:cNvSpPr>
          <p:nvPr/>
        </p:nvSpPr>
        <p:spPr bwMode="auto">
          <a:xfrm>
            <a:off x="0" y="152400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D7181F"/>
              </a:buClr>
              <a:buFont typeface="Wingdings" pitchFamily="2" charset="2"/>
              <a:buNone/>
              <a:tabLst>
                <a:tab pos="4460875" algn="l"/>
              </a:tabLst>
            </a:pPr>
            <a:r>
              <a:rPr lang="en-US" altLang="zh-CN" sz="3200" dirty="0" err="1" smtClean="0">
                <a:latin typeface="华文中宋" pitchFamily="2" charset="-122"/>
                <a:ea typeface="华文中宋" pitchFamily="2" charset="-122"/>
              </a:rPr>
              <a:t>Mazentop</a:t>
            </a: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为建站客户提供优质服务</a:t>
            </a:r>
            <a:endParaRPr lang="zh-CN" altLang="en-US" sz="32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1858" name="Rectangle 114"/>
          <p:cNvSpPr>
            <a:spLocks noChangeArrowheads="1"/>
          </p:cNvSpPr>
          <p:nvPr/>
        </p:nvSpPr>
        <p:spPr bwMode="auto">
          <a:xfrm>
            <a:off x="2917479" y="2084801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搭建网店系统</a:t>
            </a:r>
          </a:p>
        </p:txBody>
      </p:sp>
      <p:grpSp>
        <p:nvGrpSpPr>
          <p:cNvPr id="31859" name="Group 82"/>
          <p:cNvGrpSpPr>
            <a:grpSpLocks/>
          </p:cNvGrpSpPr>
          <p:nvPr/>
        </p:nvGrpSpPr>
        <p:grpSpPr bwMode="auto">
          <a:xfrm rot="4976862" flipH="1">
            <a:off x="2787996" y="4242627"/>
            <a:ext cx="323850" cy="311150"/>
            <a:chOff x="1944" y="1111"/>
            <a:chExt cx="204" cy="196"/>
          </a:xfrm>
        </p:grpSpPr>
        <p:pic>
          <p:nvPicPr>
            <p:cNvPr id="31860" name="Picture 83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636" name="Oval 84"/>
            <p:cNvGrpSpPr>
              <a:grpSpLocks/>
            </p:cNvGrpSpPr>
            <p:nvPr/>
          </p:nvGrpSpPr>
          <p:grpSpPr bwMode="auto">
            <a:xfrm rot="4976862" flipH="1">
              <a:off x="1957" y="1119"/>
              <a:ext cx="180" cy="180"/>
              <a:chOff x="3206496" y="5565648"/>
              <a:chExt cx="286512" cy="286512"/>
            </a:xfrm>
          </p:grpSpPr>
          <p:pic>
            <p:nvPicPr>
              <p:cNvPr id="31862" name="Oval 84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3206496" y="5565648"/>
                <a:ext cx="286512" cy="286512"/>
              </a:xfrm>
              <a:prstGeom prst="rect">
                <a:avLst/>
              </a:prstGeom>
              <a:noFill/>
            </p:spPr>
          </p:pic>
          <p:sp>
            <p:nvSpPr>
              <p:cNvPr id="31863" name="Text Box 119"/>
              <p:cNvSpPr txBox="1">
                <a:spLocks noChangeArrowheads="1"/>
              </p:cNvSpPr>
              <p:nvPr/>
            </p:nvSpPr>
            <p:spPr bwMode="auto">
              <a:xfrm rot="4976862">
                <a:off x="3250463" y="5609956"/>
                <a:ext cx="194198" cy="193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600"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31864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1865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866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67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68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69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31870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1871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72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73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31874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31875" name="Arc 9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 sz="160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31876" name="Picture 97" descr="light_shadow1"/>
            <p:cNvPicPr>
              <a:picLocks noChangeAspect="1" noChangeArrowheads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895" name="Rectangle 8"/>
          <p:cNvSpPr>
            <a:spLocks noChangeArrowheads="1"/>
          </p:cNvSpPr>
          <p:nvPr/>
        </p:nvSpPr>
        <p:spPr bwMode="auto">
          <a:xfrm>
            <a:off x="3066704" y="4236277"/>
            <a:ext cx="5029200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推荐</a:t>
            </a:r>
            <a:r>
              <a:rPr lang="en-US" altLang="zh-CN" sz="1600" dirty="0">
                <a:latin typeface="黑体" pitchFamily="2" charset="-122"/>
                <a:ea typeface="黑体" pitchFamily="2" charset="-122"/>
              </a:rPr>
              <a:t>PayPal</a:t>
            </a:r>
            <a:r>
              <a:rPr lang="zh-CN" altLang="en-US" sz="1600" dirty="0">
                <a:latin typeface="黑体" pitchFamily="2" charset="-122"/>
                <a:ea typeface="黑体" pitchFamily="2" charset="-122"/>
              </a:rPr>
              <a:t>账户经理，帮助客户完成注册及培训</a:t>
            </a:r>
            <a:endParaRPr lang="en-US" altLang="zh-CN" sz="1600" dirty="0"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altLang="zh-CN" sz="16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7" name="Group 82"/>
          <p:cNvGrpSpPr>
            <a:grpSpLocks/>
          </p:cNvGrpSpPr>
          <p:nvPr/>
        </p:nvGrpSpPr>
        <p:grpSpPr bwMode="auto">
          <a:xfrm rot="4976862" flipH="1">
            <a:off x="2222154" y="4776027"/>
            <a:ext cx="323850" cy="311150"/>
            <a:chOff x="1944" y="1111"/>
            <a:chExt cx="204" cy="196"/>
          </a:xfrm>
        </p:grpSpPr>
        <p:pic>
          <p:nvPicPr>
            <p:cNvPr id="128" name="Picture 83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9" name="Oval 84"/>
            <p:cNvGrpSpPr>
              <a:grpSpLocks/>
            </p:cNvGrpSpPr>
            <p:nvPr/>
          </p:nvGrpSpPr>
          <p:grpSpPr bwMode="auto">
            <a:xfrm rot="4976862" flipH="1">
              <a:off x="1957" y="1119"/>
              <a:ext cx="180" cy="180"/>
              <a:chOff x="3206496" y="5565648"/>
              <a:chExt cx="286512" cy="286512"/>
            </a:xfrm>
          </p:grpSpPr>
          <p:pic>
            <p:nvPicPr>
              <p:cNvPr id="143" name="Oval 84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3206496" y="5565648"/>
                <a:ext cx="286512" cy="286512"/>
              </a:xfrm>
              <a:prstGeom prst="rect">
                <a:avLst/>
              </a:prstGeom>
              <a:noFill/>
            </p:spPr>
          </p:pic>
          <p:sp>
            <p:nvSpPr>
              <p:cNvPr id="144" name="Text Box 119"/>
              <p:cNvSpPr txBox="1">
                <a:spLocks noChangeArrowheads="1"/>
              </p:cNvSpPr>
              <p:nvPr/>
            </p:nvSpPr>
            <p:spPr bwMode="auto">
              <a:xfrm rot="4976862">
                <a:off x="3250463" y="5609956"/>
                <a:ext cx="194198" cy="193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600"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130" name="Group 85"/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33" name="Group 86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39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140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141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142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  <p:grpSp>
            <p:nvGrpSpPr>
              <p:cNvPr id="134" name="Group 9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5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136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137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138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latin typeface="黑体" pitchFamily="2" charset="-122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131" name="Arc 9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 sz="1600"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132" name="Picture 97" descr="light_shadow1"/>
            <p:cNvPicPr>
              <a:picLocks noChangeAspect="1" noChangeArrowheads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5" name="Rectangle 8"/>
          <p:cNvSpPr>
            <a:spLocks noChangeArrowheads="1"/>
          </p:cNvSpPr>
          <p:nvPr/>
        </p:nvSpPr>
        <p:spPr bwMode="auto">
          <a:xfrm>
            <a:off x="2533304" y="4769677"/>
            <a:ext cx="6610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专业客服人员长期跟进，为您提供后台操作指导及技术难题解决</a:t>
            </a:r>
            <a:endParaRPr lang="en-US" altLang="zh-CN" sz="16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3" name="Rectangle 102"/>
          <p:cNvSpPr>
            <a:spLocks noChangeArrowheads="1"/>
          </p:cNvSpPr>
          <p:nvPr/>
        </p:nvSpPr>
        <p:spPr bwMode="auto">
          <a:xfrm>
            <a:off x="0" y="152400"/>
            <a:ext cx="7239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D7181F"/>
              </a:buClr>
              <a:buFont typeface="Wingdings" pitchFamily="2" charset="2"/>
              <a:buNone/>
              <a:tabLst>
                <a:tab pos="4460875" algn="l"/>
              </a:tabLst>
            </a:pPr>
            <a:r>
              <a:rPr lang="en-US" altLang="zh-CN" sz="3200" dirty="0" err="1" smtClean="0">
                <a:latin typeface="华文中宋" pitchFamily="2" charset="-122"/>
                <a:ea typeface="华文中宋" pitchFamily="2" charset="-122"/>
              </a:rPr>
              <a:t>Mazentop</a:t>
            </a: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成功案例</a:t>
            </a:r>
            <a:endParaRPr lang="zh-CN" altLang="en-US" sz="32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144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波形 147"/>
          <p:cNvSpPr/>
          <p:nvPr/>
        </p:nvSpPr>
        <p:spPr>
          <a:xfrm>
            <a:off x="381000" y="4648200"/>
            <a:ext cx="3810000" cy="5334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hlinkClick r:id="rId4"/>
              </a:rPr>
              <a:t>婚纱：</a:t>
            </a:r>
            <a:r>
              <a:rPr lang="en-US" sz="1600" dirty="0" smtClean="0">
                <a:hlinkClick r:id="rId4"/>
              </a:rPr>
              <a:t>http://www.reverobemariee.com/</a:t>
            </a:r>
            <a:endParaRPr lang="zh-CN" altLang="en-US" sz="1600" dirty="0"/>
          </a:p>
        </p:txBody>
      </p:sp>
      <p:sp>
        <p:nvSpPr>
          <p:cNvPr id="149" name="波形 148"/>
          <p:cNvSpPr/>
          <p:nvPr/>
        </p:nvSpPr>
        <p:spPr>
          <a:xfrm>
            <a:off x="4953000" y="4724400"/>
            <a:ext cx="3962400" cy="533400"/>
          </a:xfrm>
          <a:prstGeom prst="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hlinkClick r:id="rId5"/>
              </a:rPr>
              <a:t>电子：</a:t>
            </a:r>
            <a:r>
              <a:rPr lang="en-US" sz="1600" dirty="0" smtClean="0">
                <a:hlinkClick r:id="rId5"/>
              </a:rPr>
              <a:t>http://www.amazingpurchase.com/</a:t>
            </a:r>
            <a:endParaRPr lang="zh-CN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542</Words>
  <Application>Microsoft Office PowerPoint</Application>
  <PresentationFormat>全屏显示(4:3)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Default Design</vt:lpstr>
      <vt:lpstr>Microsoft ClipArt Gallery</vt:lpstr>
      <vt:lpstr>Zen Cart建站</vt:lpstr>
      <vt:lpstr>PowerPoint 演示文稿</vt:lpstr>
      <vt:lpstr>Zen Cart购物车系统介绍</vt:lpstr>
      <vt:lpstr>PowerPoint 演示文稿</vt:lpstr>
      <vt:lpstr>建站流程</vt:lpstr>
      <vt:lpstr>为何选择美赞拓?</vt:lpstr>
      <vt:lpstr>美赞拓?</vt:lpstr>
      <vt:lpstr>PowerPoint 演示文稿</vt:lpstr>
      <vt:lpstr>PowerPoint 演示文稿</vt:lpstr>
      <vt:lpstr>Mazentop为你提供定期培训</vt:lpstr>
      <vt:lpstr>定期培训</vt:lpstr>
      <vt:lpstr>携手 互惠 共赢</vt:lpstr>
      <vt:lpstr>PowerPoint 演示文稿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user</cp:lastModifiedBy>
  <cp:revision>187</cp:revision>
  <dcterms:created xsi:type="dcterms:W3CDTF">2007-02-20T07:59:33Z</dcterms:created>
  <dcterms:modified xsi:type="dcterms:W3CDTF">2013-07-08T03:26:38Z</dcterms:modified>
</cp:coreProperties>
</file>