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64" r:id="rId5"/>
    <p:sldId id="281" r:id="rId6"/>
    <p:sldId id="276" r:id="rId7"/>
    <p:sldId id="287" r:id="rId8"/>
    <p:sldId id="282" r:id="rId9"/>
    <p:sldId id="288" r:id="rId10"/>
    <p:sldId id="283" r:id="rId11"/>
    <p:sldId id="286" r:id="rId12"/>
    <p:sldId id="289" r:id="rId13"/>
    <p:sldId id="290" r:id="rId14"/>
    <p:sldId id="291" r:id="rId15"/>
    <p:sldId id="297" r:id="rId16"/>
    <p:sldId id="292" r:id="rId17"/>
    <p:sldId id="293" r:id="rId18"/>
    <p:sldId id="295" r:id="rId19"/>
    <p:sldId id="294" r:id="rId20"/>
    <p:sldId id="296" r:id="rId21"/>
  </p:sldIdLst>
  <p:sldSz cx="12188825" cy="6858000"/>
  <p:notesSz cx="6858000" cy="9144000"/>
  <p:defaultTextStyle>
    <a:defPPr rtl="0">
      <a:defRPr lang="zh-CN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51424A0-4E52-4FDF-B236-2A33A1718E52}">
          <p14:sldIdLst>
            <p14:sldId id="264"/>
            <p14:sldId id="281"/>
            <p14:sldId id="276"/>
            <p14:sldId id="287"/>
            <p14:sldId id="282"/>
            <p14:sldId id="288"/>
            <p14:sldId id="283"/>
            <p14:sldId id="286"/>
            <p14:sldId id="289"/>
            <p14:sldId id="290"/>
            <p14:sldId id="291"/>
            <p14:sldId id="297"/>
            <p14:sldId id="292"/>
            <p14:sldId id="293"/>
            <p14:sldId id="295"/>
            <p14:sldId id="294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howGuides="1">
      <p:cViewPr varScale="1">
        <p:scale>
          <a:sx n="92" d="100"/>
          <a:sy n="92" d="100"/>
        </p:scale>
        <p:origin x="498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6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FA815-863A-498D-8914-FD6F0AA01850}" type="doc">
      <dgm:prSet loTypeId="urn:microsoft.com/office/officeart/2005/8/layout/hierarchy3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zh-CN" altLang="en-US"/>
        </a:p>
      </dgm:t>
    </dgm:pt>
    <dgm:pt modelId="{147AA7DB-E754-472B-BEC3-6EFD9A380A6A}">
      <dgm:prSet phldrT="[文本]" custT="1"/>
      <dgm:spPr/>
      <dgm:t>
        <a:bodyPr/>
        <a:lstStyle/>
        <a:p>
          <a:r>
            <a:rPr lang="zh-CN" altLang="en-US" sz="3600" dirty="0" smtClean="0"/>
            <a:t>天津市</a:t>
          </a:r>
          <a:endParaRPr lang="zh-CN" altLang="en-US" sz="3600" dirty="0"/>
        </a:p>
      </dgm:t>
    </dgm:pt>
    <dgm:pt modelId="{17D2DE64-1C50-4405-9CC8-326E1CEADC7A}" type="parTrans" cxnId="{7D001A35-240B-44FC-9A60-33E0B13A79C8}">
      <dgm:prSet/>
      <dgm:spPr/>
      <dgm:t>
        <a:bodyPr/>
        <a:lstStyle/>
        <a:p>
          <a:endParaRPr lang="zh-CN" altLang="en-US"/>
        </a:p>
      </dgm:t>
    </dgm:pt>
    <dgm:pt modelId="{8A5DA133-AB6C-4A2E-BA23-EA586D4FCF4B}" type="sibTrans" cxnId="{7D001A35-240B-44FC-9A60-33E0B13A79C8}">
      <dgm:prSet/>
      <dgm:spPr/>
      <dgm:t>
        <a:bodyPr/>
        <a:lstStyle/>
        <a:p>
          <a:endParaRPr lang="zh-CN" altLang="en-US"/>
        </a:p>
      </dgm:t>
    </dgm:pt>
    <dgm:pt modelId="{A51C5A56-6C94-4902-B9F8-8B7F9E2C49E0}">
      <dgm:prSet phldrT="[文本]" custT="1"/>
      <dgm:spPr/>
      <dgm:t>
        <a:bodyPr/>
        <a:lstStyle/>
        <a:p>
          <a:r>
            <a:rPr lang="zh-CN" altLang="en-US" sz="3600" dirty="0" smtClean="0"/>
            <a:t>管理员</a:t>
          </a:r>
          <a:endParaRPr lang="zh-CN" altLang="en-US" sz="3600" dirty="0"/>
        </a:p>
      </dgm:t>
    </dgm:pt>
    <dgm:pt modelId="{01643D97-7D43-47D3-8ADD-D71ABD28291C}" type="parTrans" cxnId="{C8091188-48B9-4935-868F-1B84E3F0F375}">
      <dgm:prSet/>
      <dgm:spPr/>
      <dgm:t>
        <a:bodyPr/>
        <a:lstStyle/>
        <a:p>
          <a:endParaRPr lang="zh-CN" altLang="en-US"/>
        </a:p>
      </dgm:t>
    </dgm:pt>
    <dgm:pt modelId="{97C33200-2EA4-4BC8-A001-B082AD56C3B9}" type="sibTrans" cxnId="{C8091188-48B9-4935-868F-1B84E3F0F375}">
      <dgm:prSet/>
      <dgm:spPr/>
      <dgm:t>
        <a:bodyPr/>
        <a:lstStyle/>
        <a:p>
          <a:endParaRPr lang="zh-CN" altLang="en-US"/>
        </a:p>
      </dgm:t>
    </dgm:pt>
    <dgm:pt modelId="{8BC98429-C068-467C-B7F4-C293BDA13905}">
      <dgm:prSet phldrT="[文本]" custT="1"/>
      <dgm:spPr/>
      <dgm:t>
        <a:bodyPr/>
        <a:lstStyle/>
        <a:p>
          <a:r>
            <a:rPr lang="zh-CN" altLang="en-US" sz="3600" dirty="0" smtClean="0"/>
            <a:t>教师</a:t>
          </a:r>
          <a:endParaRPr lang="zh-CN" altLang="en-US" sz="3600" dirty="0"/>
        </a:p>
      </dgm:t>
    </dgm:pt>
    <dgm:pt modelId="{E9DA4249-8A2C-41B1-93EB-8727370FA321}" type="parTrans" cxnId="{097FC0CB-F661-476A-8FFF-1645A52FDFFF}">
      <dgm:prSet/>
      <dgm:spPr/>
      <dgm:t>
        <a:bodyPr/>
        <a:lstStyle/>
        <a:p>
          <a:endParaRPr lang="zh-CN" altLang="en-US"/>
        </a:p>
      </dgm:t>
    </dgm:pt>
    <dgm:pt modelId="{477BA47C-5F5E-495E-A443-423CD830C595}" type="sibTrans" cxnId="{097FC0CB-F661-476A-8FFF-1645A52FDFFF}">
      <dgm:prSet/>
      <dgm:spPr/>
      <dgm:t>
        <a:bodyPr/>
        <a:lstStyle/>
        <a:p>
          <a:endParaRPr lang="zh-CN" altLang="en-US"/>
        </a:p>
      </dgm:t>
    </dgm:pt>
    <dgm:pt modelId="{9673160A-1A61-4895-80B8-9B63C1526A7F}">
      <dgm:prSet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天津市教育信息技术研究课题的申报、立项、中期评估、结题评估等课题管理功能。</a:t>
          </a:r>
          <a:endParaRPr lang="zh-CN" altLang="en-US" dirty="0"/>
        </a:p>
      </dgm:t>
    </dgm:pt>
    <dgm:pt modelId="{F56C2988-CA10-46BE-A6E7-AF2EA2A0721F}" type="parTrans" cxnId="{1031C46A-8149-49F4-AC8D-16B31A81A0B3}">
      <dgm:prSet/>
      <dgm:spPr/>
      <dgm:t>
        <a:bodyPr/>
        <a:lstStyle/>
        <a:p>
          <a:endParaRPr lang="zh-CN" altLang="en-US"/>
        </a:p>
      </dgm:t>
    </dgm:pt>
    <dgm:pt modelId="{A613CF78-86F7-4083-A71E-179660CDB727}" type="sibTrans" cxnId="{1031C46A-8149-49F4-AC8D-16B31A81A0B3}">
      <dgm:prSet/>
      <dgm:spPr/>
      <dgm:t>
        <a:bodyPr/>
        <a:lstStyle/>
        <a:p>
          <a:endParaRPr lang="zh-CN" altLang="en-US"/>
        </a:p>
      </dgm:t>
    </dgm:pt>
    <dgm:pt modelId="{D4E2E6A3-20B5-48CD-B827-4A44EFD215FA}">
      <dgm:prSet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区管理员需要管理、审核辖区内的课题信息。</a:t>
          </a:r>
          <a:endParaRPr lang="zh-CN" altLang="en-US" dirty="0"/>
        </a:p>
      </dgm:t>
    </dgm:pt>
    <dgm:pt modelId="{7E34C608-991B-4706-A23D-E3D441B0AA2A}" type="parTrans" cxnId="{61F759E0-1861-4FE0-88B7-542660205A3F}">
      <dgm:prSet/>
      <dgm:spPr/>
      <dgm:t>
        <a:bodyPr/>
        <a:lstStyle/>
        <a:p>
          <a:endParaRPr lang="zh-CN" altLang="en-US"/>
        </a:p>
      </dgm:t>
    </dgm:pt>
    <dgm:pt modelId="{7EA4DDB6-ABD3-46E5-A48F-91E39511D360}" type="sibTrans" cxnId="{61F759E0-1861-4FE0-88B7-542660205A3F}">
      <dgm:prSet/>
      <dgm:spPr/>
      <dgm:t>
        <a:bodyPr/>
        <a:lstStyle/>
        <a:p>
          <a:endParaRPr lang="zh-CN" altLang="en-US"/>
        </a:p>
      </dgm:t>
    </dgm:pt>
    <dgm:pt modelId="{7B568BD3-282F-4021-BBCB-690332E4AB7E}">
      <dgm:prSet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教师须经本平台完成课题的申报、中期评估和结题评估工作。</a:t>
          </a:r>
          <a:endParaRPr lang="zh-CN" altLang="en-US" dirty="0"/>
        </a:p>
      </dgm:t>
    </dgm:pt>
    <dgm:pt modelId="{89F17A18-8F25-44A3-9472-30E553DB213C}" type="parTrans" cxnId="{4D978B1D-E47B-4982-BD8E-6A78CCEC799A}">
      <dgm:prSet/>
      <dgm:spPr/>
      <dgm:t>
        <a:bodyPr/>
        <a:lstStyle/>
        <a:p>
          <a:endParaRPr lang="zh-CN" altLang="en-US"/>
        </a:p>
      </dgm:t>
    </dgm:pt>
    <dgm:pt modelId="{9467E7C1-EFC4-450C-B9C4-CEEC053C1507}" type="sibTrans" cxnId="{4D978B1D-E47B-4982-BD8E-6A78CCEC799A}">
      <dgm:prSet/>
      <dgm:spPr/>
      <dgm:t>
        <a:bodyPr/>
        <a:lstStyle/>
        <a:p>
          <a:endParaRPr lang="zh-CN" altLang="en-US"/>
        </a:p>
      </dgm:t>
    </dgm:pt>
    <dgm:pt modelId="{6754BD43-8CD6-4292-8D4F-2C79F4A554FB}" type="pres">
      <dgm:prSet presAssocID="{398FA815-863A-498D-8914-FD6F0AA0185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88F76EBF-9BE6-4254-9377-4C44065D5BED}" type="pres">
      <dgm:prSet presAssocID="{147AA7DB-E754-472B-BEC3-6EFD9A380A6A}" presName="root" presStyleCnt="0"/>
      <dgm:spPr/>
    </dgm:pt>
    <dgm:pt modelId="{763D6569-CDBB-4EB5-A0C5-D1048F0DFEEA}" type="pres">
      <dgm:prSet presAssocID="{147AA7DB-E754-472B-BEC3-6EFD9A380A6A}" presName="rootComposite" presStyleCnt="0"/>
      <dgm:spPr/>
    </dgm:pt>
    <dgm:pt modelId="{14AA78C2-293A-44B2-8F1D-909FB1B8D9C3}" type="pres">
      <dgm:prSet presAssocID="{147AA7DB-E754-472B-BEC3-6EFD9A380A6A}" presName="rootText" presStyleLbl="node1" presStyleIdx="0" presStyleCnt="3"/>
      <dgm:spPr/>
      <dgm:t>
        <a:bodyPr/>
        <a:lstStyle/>
        <a:p>
          <a:endParaRPr lang="zh-CN" altLang="en-US"/>
        </a:p>
      </dgm:t>
    </dgm:pt>
    <dgm:pt modelId="{FE980A3A-8762-4AB5-9087-07ECE9611AA2}" type="pres">
      <dgm:prSet presAssocID="{147AA7DB-E754-472B-BEC3-6EFD9A380A6A}" presName="rootConnector" presStyleLbl="node1" presStyleIdx="0" presStyleCnt="3"/>
      <dgm:spPr/>
      <dgm:t>
        <a:bodyPr/>
        <a:lstStyle/>
        <a:p>
          <a:endParaRPr lang="zh-CN" altLang="en-US"/>
        </a:p>
      </dgm:t>
    </dgm:pt>
    <dgm:pt modelId="{065EA55F-F93D-47A5-9C8A-EDEDAFD6EBF3}" type="pres">
      <dgm:prSet presAssocID="{147AA7DB-E754-472B-BEC3-6EFD9A380A6A}" presName="childShape" presStyleCnt="0"/>
      <dgm:spPr/>
    </dgm:pt>
    <dgm:pt modelId="{B066310F-4D52-4515-B97D-F2425A51AB37}" type="pres">
      <dgm:prSet presAssocID="{F56C2988-CA10-46BE-A6E7-AF2EA2A0721F}" presName="Name13" presStyleLbl="parChTrans1D2" presStyleIdx="0" presStyleCnt="3"/>
      <dgm:spPr/>
      <dgm:t>
        <a:bodyPr/>
        <a:lstStyle/>
        <a:p>
          <a:endParaRPr lang="zh-CN" altLang="en-US"/>
        </a:p>
      </dgm:t>
    </dgm:pt>
    <dgm:pt modelId="{101F9299-6C92-4FDD-8B7F-A883C469C195}" type="pres">
      <dgm:prSet presAssocID="{9673160A-1A61-4895-80B8-9B63C1526A7F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ED248D-7894-4E24-86C3-5150543B322F}" type="pres">
      <dgm:prSet presAssocID="{A51C5A56-6C94-4902-B9F8-8B7F9E2C49E0}" presName="root" presStyleCnt="0"/>
      <dgm:spPr/>
    </dgm:pt>
    <dgm:pt modelId="{277BF4DB-F336-4A46-A4A1-38F1E3868480}" type="pres">
      <dgm:prSet presAssocID="{A51C5A56-6C94-4902-B9F8-8B7F9E2C49E0}" presName="rootComposite" presStyleCnt="0"/>
      <dgm:spPr/>
    </dgm:pt>
    <dgm:pt modelId="{058A6FBE-80FF-436D-B6DB-B866CCC34240}" type="pres">
      <dgm:prSet presAssocID="{A51C5A56-6C94-4902-B9F8-8B7F9E2C49E0}" presName="rootText" presStyleLbl="node1" presStyleIdx="1" presStyleCnt="3"/>
      <dgm:spPr/>
      <dgm:t>
        <a:bodyPr/>
        <a:lstStyle/>
        <a:p>
          <a:endParaRPr lang="zh-CN" altLang="en-US"/>
        </a:p>
      </dgm:t>
    </dgm:pt>
    <dgm:pt modelId="{3D05FE1C-25EC-4383-98AF-267DB4C01392}" type="pres">
      <dgm:prSet presAssocID="{A51C5A56-6C94-4902-B9F8-8B7F9E2C49E0}" presName="rootConnector" presStyleLbl="node1" presStyleIdx="1" presStyleCnt="3"/>
      <dgm:spPr/>
      <dgm:t>
        <a:bodyPr/>
        <a:lstStyle/>
        <a:p>
          <a:endParaRPr lang="zh-CN" altLang="en-US"/>
        </a:p>
      </dgm:t>
    </dgm:pt>
    <dgm:pt modelId="{A106F0C6-6534-43F7-9CB2-5F0CF22A9FF5}" type="pres">
      <dgm:prSet presAssocID="{A51C5A56-6C94-4902-B9F8-8B7F9E2C49E0}" presName="childShape" presStyleCnt="0"/>
      <dgm:spPr/>
    </dgm:pt>
    <dgm:pt modelId="{EFE22D0F-541B-43C8-AE44-1F63BD1179DC}" type="pres">
      <dgm:prSet presAssocID="{7E34C608-991B-4706-A23D-E3D441B0AA2A}" presName="Name13" presStyleLbl="parChTrans1D2" presStyleIdx="1" presStyleCnt="3"/>
      <dgm:spPr/>
      <dgm:t>
        <a:bodyPr/>
        <a:lstStyle/>
        <a:p>
          <a:endParaRPr lang="zh-CN" altLang="en-US"/>
        </a:p>
      </dgm:t>
    </dgm:pt>
    <dgm:pt modelId="{39F76A4C-EE0B-4860-BB6F-D89A3302FFC1}" type="pres">
      <dgm:prSet presAssocID="{D4E2E6A3-20B5-48CD-B827-4A44EFD215FA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4BF0EC-FD17-41E4-8ABE-B2C95A70A869}" type="pres">
      <dgm:prSet presAssocID="{8BC98429-C068-467C-B7F4-C293BDA13905}" presName="root" presStyleCnt="0"/>
      <dgm:spPr/>
    </dgm:pt>
    <dgm:pt modelId="{38690D19-821A-46D6-8378-811815C1E469}" type="pres">
      <dgm:prSet presAssocID="{8BC98429-C068-467C-B7F4-C293BDA13905}" presName="rootComposite" presStyleCnt="0"/>
      <dgm:spPr/>
    </dgm:pt>
    <dgm:pt modelId="{5724852B-68D3-4928-A4CE-9BED21D3A525}" type="pres">
      <dgm:prSet presAssocID="{8BC98429-C068-467C-B7F4-C293BDA13905}" presName="rootText" presStyleLbl="node1" presStyleIdx="2" presStyleCnt="3"/>
      <dgm:spPr/>
      <dgm:t>
        <a:bodyPr/>
        <a:lstStyle/>
        <a:p>
          <a:endParaRPr lang="zh-CN" altLang="en-US"/>
        </a:p>
      </dgm:t>
    </dgm:pt>
    <dgm:pt modelId="{00FF8259-0D72-4ACA-AA7F-7B0E80BDE2D9}" type="pres">
      <dgm:prSet presAssocID="{8BC98429-C068-467C-B7F4-C293BDA13905}" presName="rootConnector" presStyleLbl="node1" presStyleIdx="2" presStyleCnt="3"/>
      <dgm:spPr/>
      <dgm:t>
        <a:bodyPr/>
        <a:lstStyle/>
        <a:p>
          <a:endParaRPr lang="zh-CN" altLang="en-US"/>
        </a:p>
      </dgm:t>
    </dgm:pt>
    <dgm:pt modelId="{09008BE8-0043-4EC0-874E-FB1F973F0952}" type="pres">
      <dgm:prSet presAssocID="{8BC98429-C068-467C-B7F4-C293BDA13905}" presName="childShape" presStyleCnt="0"/>
      <dgm:spPr/>
    </dgm:pt>
    <dgm:pt modelId="{D8143D34-5164-4EEA-B573-CC589D6C9CE5}" type="pres">
      <dgm:prSet presAssocID="{89F17A18-8F25-44A3-9472-30E553DB213C}" presName="Name13" presStyleLbl="parChTrans1D2" presStyleIdx="2" presStyleCnt="3"/>
      <dgm:spPr/>
      <dgm:t>
        <a:bodyPr/>
        <a:lstStyle/>
        <a:p>
          <a:endParaRPr lang="zh-CN" altLang="en-US"/>
        </a:p>
      </dgm:t>
    </dgm:pt>
    <dgm:pt modelId="{32784359-D544-4EAB-AB7F-2B62091F623B}" type="pres">
      <dgm:prSet presAssocID="{7B568BD3-282F-4021-BBCB-690332E4AB7E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1F759E0-1861-4FE0-88B7-542660205A3F}" srcId="{A51C5A56-6C94-4902-B9F8-8B7F9E2C49E0}" destId="{D4E2E6A3-20B5-48CD-B827-4A44EFD215FA}" srcOrd="0" destOrd="0" parTransId="{7E34C608-991B-4706-A23D-E3D441B0AA2A}" sibTransId="{7EA4DDB6-ABD3-46E5-A48F-91E39511D360}"/>
    <dgm:cxn modelId="{C8091188-48B9-4935-868F-1B84E3F0F375}" srcId="{398FA815-863A-498D-8914-FD6F0AA01850}" destId="{A51C5A56-6C94-4902-B9F8-8B7F9E2C49E0}" srcOrd="1" destOrd="0" parTransId="{01643D97-7D43-47D3-8ADD-D71ABD28291C}" sibTransId="{97C33200-2EA4-4BC8-A001-B082AD56C3B9}"/>
    <dgm:cxn modelId="{1C2669F1-2959-483E-BD8F-E25F4FC1997B}" type="presOf" srcId="{147AA7DB-E754-472B-BEC3-6EFD9A380A6A}" destId="{FE980A3A-8762-4AB5-9087-07ECE9611AA2}" srcOrd="1" destOrd="0" presId="urn:microsoft.com/office/officeart/2005/8/layout/hierarchy3"/>
    <dgm:cxn modelId="{3C1E7A5A-D2CA-41C1-875D-F8BA331EF89E}" type="presOf" srcId="{7B568BD3-282F-4021-BBCB-690332E4AB7E}" destId="{32784359-D544-4EAB-AB7F-2B62091F623B}" srcOrd="0" destOrd="0" presId="urn:microsoft.com/office/officeart/2005/8/layout/hierarchy3"/>
    <dgm:cxn modelId="{1CCEFB4D-58B8-4A6F-B2D9-0C39BE43993A}" type="presOf" srcId="{A51C5A56-6C94-4902-B9F8-8B7F9E2C49E0}" destId="{3D05FE1C-25EC-4383-98AF-267DB4C01392}" srcOrd="1" destOrd="0" presId="urn:microsoft.com/office/officeart/2005/8/layout/hierarchy3"/>
    <dgm:cxn modelId="{2931E11A-6394-4166-94C2-B8BAAFB0B8F8}" type="presOf" srcId="{147AA7DB-E754-472B-BEC3-6EFD9A380A6A}" destId="{14AA78C2-293A-44B2-8F1D-909FB1B8D9C3}" srcOrd="0" destOrd="0" presId="urn:microsoft.com/office/officeart/2005/8/layout/hierarchy3"/>
    <dgm:cxn modelId="{12BB7719-F9C7-48F5-9CA9-D205B20335C3}" type="presOf" srcId="{398FA815-863A-498D-8914-FD6F0AA01850}" destId="{6754BD43-8CD6-4292-8D4F-2C79F4A554FB}" srcOrd="0" destOrd="0" presId="urn:microsoft.com/office/officeart/2005/8/layout/hierarchy3"/>
    <dgm:cxn modelId="{6ED46341-EC6E-425F-BEA9-8BEE3E2677AB}" type="presOf" srcId="{A51C5A56-6C94-4902-B9F8-8B7F9E2C49E0}" destId="{058A6FBE-80FF-436D-B6DB-B866CCC34240}" srcOrd="0" destOrd="0" presId="urn:microsoft.com/office/officeart/2005/8/layout/hierarchy3"/>
    <dgm:cxn modelId="{82A16C93-4681-4AB1-B4FD-C580A60FFF74}" type="presOf" srcId="{D4E2E6A3-20B5-48CD-B827-4A44EFD215FA}" destId="{39F76A4C-EE0B-4860-BB6F-D89A3302FFC1}" srcOrd="0" destOrd="0" presId="urn:microsoft.com/office/officeart/2005/8/layout/hierarchy3"/>
    <dgm:cxn modelId="{933AD000-792C-4B6E-9968-969B4CE3454A}" type="presOf" srcId="{7E34C608-991B-4706-A23D-E3D441B0AA2A}" destId="{EFE22D0F-541B-43C8-AE44-1F63BD1179DC}" srcOrd="0" destOrd="0" presId="urn:microsoft.com/office/officeart/2005/8/layout/hierarchy3"/>
    <dgm:cxn modelId="{6D28CA6B-BC16-4C58-9005-0EAD06DE3F16}" type="presOf" srcId="{F56C2988-CA10-46BE-A6E7-AF2EA2A0721F}" destId="{B066310F-4D52-4515-B97D-F2425A51AB37}" srcOrd="0" destOrd="0" presId="urn:microsoft.com/office/officeart/2005/8/layout/hierarchy3"/>
    <dgm:cxn modelId="{1D126A38-DD37-451F-BF68-63C76E5827E7}" type="presOf" srcId="{9673160A-1A61-4895-80B8-9B63C1526A7F}" destId="{101F9299-6C92-4FDD-8B7F-A883C469C195}" srcOrd="0" destOrd="0" presId="urn:microsoft.com/office/officeart/2005/8/layout/hierarchy3"/>
    <dgm:cxn modelId="{24400D30-80C1-4219-BCA8-33CC213E50A8}" type="presOf" srcId="{89F17A18-8F25-44A3-9472-30E553DB213C}" destId="{D8143D34-5164-4EEA-B573-CC589D6C9CE5}" srcOrd="0" destOrd="0" presId="urn:microsoft.com/office/officeart/2005/8/layout/hierarchy3"/>
    <dgm:cxn modelId="{7D001A35-240B-44FC-9A60-33E0B13A79C8}" srcId="{398FA815-863A-498D-8914-FD6F0AA01850}" destId="{147AA7DB-E754-472B-BEC3-6EFD9A380A6A}" srcOrd="0" destOrd="0" parTransId="{17D2DE64-1C50-4405-9CC8-326E1CEADC7A}" sibTransId="{8A5DA133-AB6C-4A2E-BA23-EA586D4FCF4B}"/>
    <dgm:cxn modelId="{B46EF210-2DB8-4317-A95E-29F23D69D0B1}" type="presOf" srcId="{8BC98429-C068-467C-B7F4-C293BDA13905}" destId="{00FF8259-0D72-4ACA-AA7F-7B0E80BDE2D9}" srcOrd="1" destOrd="0" presId="urn:microsoft.com/office/officeart/2005/8/layout/hierarchy3"/>
    <dgm:cxn modelId="{1031C46A-8149-49F4-AC8D-16B31A81A0B3}" srcId="{147AA7DB-E754-472B-BEC3-6EFD9A380A6A}" destId="{9673160A-1A61-4895-80B8-9B63C1526A7F}" srcOrd="0" destOrd="0" parTransId="{F56C2988-CA10-46BE-A6E7-AF2EA2A0721F}" sibTransId="{A613CF78-86F7-4083-A71E-179660CDB727}"/>
    <dgm:cxn modelId="{097FC0CB-F661-476A-8FFF-1645A52FDFFF}" srcId="{398FA815-863A-498D-8914-FD6F0AA01850}" destId="{8BC98429-C068-467C-B7F4-C293BDA13905}" srcOrd="2" destOrd="0" parTransId="{E9DA4249-8A2C-41B1-93EB-8727370FA321}" sibTransId="{477BA47C-5F5E-495E-A443-423CD830C595}"/>
    <dgm:cxn modelId="{4D978B1D-E47B-4982-BD8E-6A78CCEC799A}" srcId="{8BC98429-C068-467C-B7F4-C293BDA13905}" destId="{7B568BD3-282F-4021-BBCB-690332E4AB7E}" srcOrd="0" destOrd="0" parTransId="{89F17A18-8F25-44A3-9472-30E553DB213C}" sibTransId="{9467E7C1-EFC4-450C-B9C4-CEEC053C1507}"/>
    <dgm:cxn modelId="{65EDA715-FB39-4AE4-BE10-94811EE9B6A4}" type="presOf" srcId="{8BC98429-C068-467C-B7F4-C293BDA13905}" destId="{5724852B-68D3-4928-A4CE-9BED21D3A525}" srcOrd="0" destOrd="0" presId="urn:microsoft.com/office/officeart/2005/8/layout/hierarchy3"/>
    <dgm:cxn modelId="{64335A96-970E-4B15-838C-77FCBB33EA5E}" type="presParOf" srcId="{6754BD43-8CD6-4292-8D4F-2C79F4A554FB}" destId="{88F76EBF-9BE6-4254-9377-4C44065D5BED}" srcOrd="0" destOrd="0" presId="urn:microsoft.com/office/officeart/2005/8/layout/hierarchy3"/>
    <dgm:cxn modelId="{BD3C6409-B242-4A7F-9A56-34AADD034B63}" type="presParOf" srcId="{88F76EBF-9BE6-4254-9377-4C44065D5BED}" destId="{763D6569-CDBB-4EB5-A0C5-D1048F0DFEEA}" srcOrd="0" destOrd="0" presId="urn:microsoft.com/office/officeart/2005/8/layout/hierarchy3"/>
    <dgm:cxn modelId="{C7A42D70-467F-47D5-BCF8-4FF22AFC7133}" type="presParOf" srcId="{763D6569-CDBB-4EB5-A0C5-D1048F0DFEEA}" destId="{14AA78C2-293A-44B2-8F1D-909FB1B8D9C3}" srcOrd="0" destOrd="0" presId="urn:microsoft.com/office/officeart/2005/8/layout/hierarchy3"/>
    <dgm:cxn modelId="{FCF1790D-ABFB-4D9B-8314-245CF5F897C8}" type="presParOf" srcId="{763D6569-CDBB-4EB5-A0C5-D1048F0DFEEA}" destId="{FE980A3A-8762-4AB5-9087-07ECE9611AA2}" srcOrd="1" destOrd="0" presId="urn:microsoft.com/office/officeart/2005/8/layout/hierarchy3"/>
    <dgm:cxn modelId="{8CC1BA1B-5D36-46A9-94AB-23E83448F072}" type="presParOf" srcId="{88F76EBF-9BE6-4254-9377-4C44065D5BED}" destId="{065EA55F-F93D-47A5-9C8A-EDEDAFD6EBF3}" srcOrd="1" destOrd="0" presId="urn:microsoft.com/office/officeart/2005/8/layout/hierarchy3"/>
    <dgm:cxn modelId="{713F93A3-8DC4-41F3-975D-650252C7EB5F}" type="presParOf" srcId="{065EA55F-F93D-47A5-9C8A-EDEDAFD6EBF3}" destId="{B066310F-4D52-4515-B97D-F2425A51AB37}" srcOrd="0" destOrd="0" presId="urn:microsoft.com/office/officeart/2005/8/layout/hierarchy3"/>
    <dgm:cxn modelId="{B44865D5-8F01-49CC-A363-2CCDC6EA4D8F}" type="presParOf" srcId="{065EA55F-F93D-47A5-9C8A-EDEDAFD6EBF3}" destId="{101F9299-6C92-4FDD-8B7F-A883C469C195}" srcOrd="1" destOrd="0" presId="urn:microsoft.com/office/officeart/2005/8/layout/hierarchy3"/>
    <dgm:cxn modelId="{158CB431-9C16-479E-B378-338D0930BB94}" type="presParOf" srcId="{6754BD43-8CD6-4292-8D4F-2C79F4A554FB}" destId="{6EED248D-7894-4E24-86C3-5150543B322F}" srcOrd="1" destOrd="0" presId="urn:microsoft.com/office/officeart/2005/8/layout/hierarchy3"/>
    <dgm:cxn modelId="{23E27B21-90D9-463C-8C72-51E66086D488}" type="presParOf" srcId="{6EED248D-7894-4E24-86C3-5150543B322F}" destId="{277BF4DB-F336-4A46-A4A1-38F1E3868480}" srcOrd="0" destOrd="0" presId="urn:microsoft.com/office/officeart/2005/8/layout/hierarchy3"/>
    <dgm:cxn modelId="{FA259F38-5AF1-48D8-AFFE-0ECAFC31FDB8}" type="presParOf" srcId="{277BF4DB-F336-4A46-A4A1-38F1E3868480}" destId="{058A6FBE-80FF-436D-B6DB-B866CCC34240}" srcOrd="0" destOrd="0" presId="urn:microsoft.com/office/officeart/2005/8/layout/hierarchy3"/>
    <dgm:cxn modelId="{AEC0B0E7-D40F-4ACF-BED0-559F9D33DF02}" type="presParOf" srcId="{277BF4DB-F336-4A46-A4A1-38F1E3868480}" destId="{3D05FE1C-25EC-4383-98AF-267DB4C01392}" srcOrd="1" destOrd="0" presId="urn:microsoft.com/office/officeart/2005/8/layout/hierarchy3"/>
    <dgm:cxn modelId="{907CAC45-A28D-4F5E-A871-F7A2DFA117A9}" type="presParOf" srcId="{6EED248D-7894-4E24-86C3-5150543B322F}" destId="{A106F0C6-6534-43F7-9CB2-5F0CF22A9FF5}" srcOrd="1" destOrd="0" presId="urn:microsoft.com/office/officeart/2005/8/layout/hierarchy3"/>
    <dgm:cxn modelId="{B0330A79-30AA-4F9D-9647-C14A87D07406}" type="presParOf" srcId="{A106F0C6-6534-43F7-9CB2-5F0CF22A9FF5}" destId="{EFE22D0F-541B-43C8-AE44-1F63BD1179DC}" srcOrd="0" destOrd="0" presId="urn:microsoft.com/office/officeart/2005/8/layout/hierarchy3"/>
    <dgm:cxn modelId="{FD796BCB-6029-45D0-AACD-7B0CE7FB6848}" type="presParOf" srcId="{A106F0C6-6534-43F7-9CB2-5F0CF22A9FF5}" destId="{39F76A4C-EE0B-4860-BB6F-D89A3302FFC1}" srcOrd="1" destOrd="0" presId="urn:microsoft.com/office/officeart/2005/8/layout/hierarchy3"/>
    <dgm:cxn modelId="{23D8C707-73BB-4BFB-B723-FC7204242E69}" type="presParOf" srcId="{6754BD43-8CD6-4292-8D4F-2C79F4A554FB}" destId="{9B4BF0EC-FD17-41E4-8ABE-B2C95A70A869}" srcOrd="2" destOrd="0" presId="urn:microsoft.com/office/officeart/2005/8/layout/hierarchy3"/>
    <dgm:cxn modelId="{E18F1324-71E6-4A20-93B4-7216F54F6ED1}" type="presParOf" srcId="{9B4BF0EC-FD17-41E4-8ABE-B2C95A70A869}" destId="{38690D19-821A-46D6-8378-811815C1E469}" srcOrd="0" destOrd="0" presId="urn:microsoft.com/office/officeart/2005/8/layout/hierarchy3"/>
    <dgm:cxn modelId="{CBD16B9D-653D-4D54-BEA0-7465B1C9B6C4}" type="presParOf" srcId="{38690D19-821A-46D6-8378-811815C1E469}" destId="{5724852B-68D3-4928-A4CE-9BED21D3A525}" srcOrd="0" destOrd="0" presId="urn:microsoft.com/office/officeart/2005/8/layout/hierarchy3"/>
    <dgm:cxn modelId="{5E36E666-A16A-454B-A91D-374BFF0E5BDE}" type="presParOf" srcId="{38690D19-821A-46D6-8378-811815C1E469}" destId="{00FF8259-0D72-4ACA-AA7F-7B0E80BDE2D9}" srcOrd="1" destOrd="0" presId="urn:microsoft.com/office/officeart/2005/8/layout/hierarchy3"/>
    <dgm:cxn modelId="{B9E8C56F-A218-4964-975D-B5D0390F9F77}" type="presParOf" srcId="{9B4BF0EC-FD17-41E4-8ABE-B2C95A70A869}" destId="{09008BE8-0043-4EC0-874E-FB1F973F0952}" srcOrd="1" destOrd="0" presId="urn:microsoft.com/office/officeart/2005/8/layout/hierarchy3"/>
    <dgm:cxn modelId="{B712F8E5-AB24-4DD1-A644-FC074BE34FCD}" type="presParOf" srcId="{09008BE8-0043-4EC0-874E-FB1F973F0952}" destId="{D8143D34-5164-4EEA-B573-CC589D6C9CE5}" srcOrd="0" destOrd="0" presId="urn:microsoft.com/office/officeart/2005/8/layout/hierarchy3"/>
    <dgm:cxn modelId="{4DF2E743-4035-4CA1-A19B-0B7C6CBBD9F7}" type="presParOf" srcId="{09008BE8-0043-4EC0-874E-FB1F973F0952}" destId="{32784359-D544-4EAB-AB7F-2B62091F623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178B13D-69C5-48FF-B4BC-F91E5DF1D623}" type="datetime1">
              <a:rPr lang="zh-CN" altLang="en-US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rtl="0"/>
              <a:t>2016/11/30</a:t>
            </a:fld>
            <a:endParaRPr lang="zh-CN" alt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n-US" altLang="zh-CN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rtl="0"/>
              <a:t>‹#›</a:t>
            </a:fld>
            <a:endParaRPr lang="zh-CN" altLang="en-US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6B449BB-9F99-43EE-A1AA-ED1E313F74C2}" type="datetime1">
              <a:rPr lang="zh-CN" altLang="en-US" smtClean="0"/>
              <a:pPr/>
              <a:t>2016/11/30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8796F01-7154-41E0-B48B-A6921757531A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 noProof="0" smtClean="0"/>
              <a:t>单击此处编辑母版副标题样式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677D0B-F53C-4787-A85A-18D33BC3BEA1}" type="datetime1">
              <a:rPr lang="zh-CN" altLang="en-US" smtClean="0"/>
              <a:pPr/>
              <a:t>2016/11/30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B89B6B-C640-4814-94E3-C138F9C73EE7}" type="datetime1">
              <a:rPr lang="zh-CN" altLang="en-US" smtClean="0"/>
              <a:pPr/>
              <a:t>2016/11/30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2BB3D5-B3F4-4256-B6ED-4B874E5DE258}" type="datetime1">
              <a:rPr lang="zh-CN" altLang="en-US" smtClean="0"/>
              <a:pPr/>
              <a:t>2016/11/30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US" altLang="zh-CN" noProof="0" smtClean="0"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9DE028-75A5-419A-B395-C2EDFBD58642}" type="datetime1">
              <a:rPr lang="zh-CN" altLang="en-US" smtClean="0"/>
              <a:pPr/>
              <a:t>2016/11/30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CN" noProof="0" smtClean="0"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B54F77-3742-4919-9EAD-96757A014E94}" type="datetime1">
              <a:rPr lang="zh-CN" altLang="en-US" smtClean="0"/>
              <a:pPr/>
              <a:t>2016/11/30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CN" noProof="0" smtClean="0"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C6EB163-526A-4855-8844-4C6501B96975}" type="datetime1">
              <a:rPr lang="zh-CN" altLang="en-US" smtClean="0"/>
              <a:pPr/>
              <a:t>2016/11/30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9B638C-251D-44EC-B8B2-08EC45208A21}" type="datetime1">
              <a:rPr lang="zh-CN" altLang="en-US" smtClean="0"/>
              <a:pPr/>
              <a:t>2016/11/30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CN" altLang="en-US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algn="l" rtl="0"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D005F57-EA56-4A95-B718-20B6AA09091F}" type="datetime1">
              <a:rPr lang="zh-CN" altLang="en-US" smtClean="0"/>
              <a:pPr/>
              <a:t>2016/11/30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DFBB78A-01B4-41F2-96B0-677A4A282832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带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CN" altLang="en-US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6F99FFF-1AD8-41BA-A4C2-05782CB95A16}" type="datetime1">
              <a:rPr lang="zh-CN" altLang="en-US" smtClean="0"/>
              <a:pPr/>
              <a:t>2016/11/30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DFBB78A-01B4-41F2-96B0-677A4A282832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CN" altLang="en-US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74EC2AD-E193-40F2-8E09-6DD726A8C215}" type="datetime1">
              <a:rPr lang="zh-CN" altLang="en-US" smtClean="0"/>
              <a:pPr/>
              <a:t>2016/11/30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B37DED6-D4C7-42EE-AB49-D2E39E64FDE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82382" y="836712"/>
            <a:ext cx="7008574" cy="3298825"/>
          </a:xfrm>
        </p:spPr>
        <p:txBody>
          <a:bodyPr rtlCol="0"/>
          <a:lstStyle/>
          <a:p>
            <a:pPr algn="ctr" rtl="0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天津市教育信息技术研究课题管理平台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2382" y="4927600"/>
            <a:ext cx="7254677" cy="1597744"/>
          </a:xfrm>
        </p:spPr>
        <p:txBody>
          <a:bodyPr rtlCol="0">
            <a:normAutofit fontScale="70000" lnSpcReduction="20000"/>
          </a:bodyPr>
          <a:lstStyle/>
          <a:p>
            <a:pPr algn="r" rtl="0"/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rtl="0"/>
            <a:endParaRPr lang="en-US" altLang="zh-CN" dirty="0"/>
          </a:p>
          <a:p>
            <a:pPr algn="r" rtl="0">
              <a:lnSpc>
                <a:spcPct val="17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天津市电化教育馆教研部</a:t>
            </a:r>
            <a:endParaRPr lang="en-US" altLang="zh-CN" dirty="0"/>
          </a:p>
          <a:p>
            <a:pPr algn="just" rtl="0">
              <a:lnSpc>
                <a:spcPct val="170000"/>
              </a:lnSpc>
            </a:pPr>
            <a:r>
              <a:rPr lang="en-US" altLang="zh-CN" dirty="0" smtClean="0"/>
              <a:t>                                                                 2016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</a:t>
            </a:r>
            <a:r>
              <a:rPr lang="zh-CN" altLang="en-US" dirty="0" smtClean="0"/>
              <a:t>日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 rtlCol="0"/>
          <a:lstStyle/>
          <a:p>
            <a:pPr rtl="0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教师用户：申报课题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7309" y="908720"/>
            <a:ext cx="10157354" cy="4470400"/>
          </a:xfrm>
        </p:spPr>
        <p:txBody>
          <a:bodyPr/>
          <a:lstStyle/>
          <a:p>
            <a:r>
              <a:rPr lang="zh-CN" altLang="en-US" dirty="0" smtClean="0"/>
              <a:t>单击“课题管理”</a:t>
            </a:r>
            <a:r>
              <a:rPr lang="en-US" altLang="zh-CN" dirty="0" smtClean="0"/>
              <a:t>-</a:t>
            </a:r>
            <a:r>
              <a:rPr lang="zh-CN" altLang="en-US" dirty="0" smtClean="0"/>
              <a:t>选择“课题活动”</a:t>
            </a:r>
            <a:r>
              <a:rPr lang="en-US" altLang="zh-CN" dirty="0" smtClean="0"/>
              <a:t>-</a:t>
            </a:r>
            <a:r>
              <a:rPr lang="zh-CN" altLang="en-US" dirty="0" smtClean="0"/>
              <a:t>单击“申报课题”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741240"/>
            <a:ext cx="11865270" cy="456808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223355" y="2492896"/>
            <a:ext cx="1080120" cy="5465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0941789" y="3284984"/>
            <a:ext cx="1080120" cy="5465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6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 rtlCol="0"/>
          <a:lstStyle/>
          <a:p>
            <a:pPr rtl="0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教师用户：申报课题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7309" y="908720"/>
            <a:ext cx="10157354" cy="4470400"/>
          </a:xfrm>
        </p:spPr>
        <p:txBody>
          <a:bodyPr/>
          <a:lstStyle/>
          <a:p>
            <a:r>
              <a:rPr lang="zh-CN" altLang="en-US" dirty="0" smtClean="0"/>
              <a:t>按照课题申报流程填写材料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45" y="1484784"/>
            <a:ext cx="8693281" cy="502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 rtlCol="0"/>
          <a:lstStyle/>
          <a:p>
            <a:pPr rtl="0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教师用户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：查看课题信息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7309" y="908720"/>
            <a:ext cx="10157354" cy="4470400"/>
          </a:xfrm>
        </p:spPr>
        <p:txBody>
          <a:bodyPr/>
          <a:lstStyle/>
          <a:p>
            <a:r>
              <a:rPr lang="zh-CN" altLang="en-US" dirty="0" smtClean="0"/>
              <a:t>单击“课题管理”</a:t>
            </a:r>
            <a:r>
              <a:rPr lang="en-US" altLang="zh-CN" dirty="0" smtClean="0"/>
              <a:t>- </a:t>
            </a:r>
            <a:r>
              <a:rPr lang="zh-CN" altLang="en-US" dirty="0" smtClean="0"/>
              <a:t>找到“天津市教育信息技术研究课题”活动</a:t>
            </a:r>
            <a:r>
              <a:rPr lang="en-US" altLang="zh-CN" dirty="0" smtClean="0"/>
              <a:t>- </a:t>
            </a:r>
            <a:r>
              <a:rPr lang="zh-CN" altLang="en-US" dirty="0" smtClean="0"/>
              <a:t>单击“查看课题详情”</a:t>
            </a:r>
            <a:r>
              <a:rPr lang="en-US" altLang="zh-CN" dirty="0" smtClean="0"/>
              <a:t>- </a:t>
            </a:r>
            <a:r>
              <a:rPr lang="zh-CN" altLang="en-US" dirty="0" smtClean="0"/>
              <a:t>可以查看当前状态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0" y="1700808"/>
            <a:ext cx="10729192" cy="424881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197868" y="3530530"/>
            <a:ext cx="2088232" cy="105059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6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/>
          <a:lstStyle/>
          <a:p>
            <a:r>
              <a:rPr lang="zh-CN" altLang="en-US" dirty="0" smtClean="0"/>
              <a:t>区管理员主要工作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请提供管理员姓名、身份证号、邮箱</a:t>
            </a:r>
            <a:endParaRPr lang="zh-CN" altLang="en-US" dirty="0"/>
          </a:p>
        </p:txBody>
      </p:sp>
      <p:sp>
        <p:nvSpPr>
          <p:cNvPr id="50" name="AutoShape 77"/>
          <p:cNvSpPr>
            <a:spLocks noChangeArrowheads="1"/>
          </p:cNvSpPr>
          <p:nvPr/>
        </p:nvSpPr>
        <p:spPr bwMode="auto">
          <a:xfrm rot="5400000">
            <a:off x="5579975" y="-1071195"/>
            <a:ext cx="524920" cy="8136904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008080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" name="AutoShape 593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30" y="2633856"/>
            <a:ext cx="87788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AutoShape 593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76" y="2621361"/>
            <a:ext cx="87788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矩形 52"/>
          <p:cNvSpPr/>
          <p:nvPr/>
        </p:nvSpPr>
        <p:spPr>
          <a:xfrm>
            <a:off x="2927648" y="3865357"/>
            <a:ext cx="6480720" cy="2316045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99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158242" y="2334532"/>
            <a:ext cx="1520873" cy="2769407"/>
            <a:chOff x="3158242" y="2334532"/>
            <a:chExt cx="1520873" cy="2769407"/>
          </a:xfrm>
        </p:grpSpPr>
        <p:pic>
          <p:nvPicPr>
            <p:cNvPr id="55" name="Picture 18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428460" y="3707720"/>
              <a:ext cx="1008062" cy="15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34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231611" y="2334532"/>
              <a:ext cx="1349375" cy="134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" name="Group 37"/>
            <p:cNvGrpSpPr>
              <a:grpSpLocks/>
            </p:cNvGrpSpPr>
            <p:nvPr/>
          </p:nvGrpSpPr>
          <p:grpSpPr bwMode="auto">
            <a:xfrm>
              <a:off x="3658648" y="2991761"/>
              <a:ext cx="836613" cy="836613"/>
              <a:chOff x="2578" y="1872"/>
              <a:chExt cx="527" cy="527"/>
            </a:xfrm>
          </p:grpSpPr>
          <p:grpSp>
            <p:nvGrpSpPr>
              <p:cNvPr id="63" name="Group 38"/>
              <p:cNvGrpSpPr>
                <a:grpSpLocks/>
              </p:cNvGrpSpPr>
              <p:nvPr/>
            </p:nvGrpSpPr>
            <p:grpSpPr bwMode="auto">
              <a:xfrm rot="-3102345" flipH="1" flipV="1">
                <a:off x="2679" y="2068"/>
                <a:ext cx="527" cy="136"/>
                <a:chOff x="1565" y="2568"/>
                <a:chExt cx="1118" cy="279"/>
              </a:xfrm>
            </p:grpSpPr>
            <p:sp>
              <p:nvSpPr>
                <p:cNvPr id="69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0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2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4" name="Group 43"/>
              <p:cNvGrpSpPr>
                <a:grpSpLocks/>
              </p:cNvGrpSpPr>
              <p:nvPr/>
            </p:nvGrpSpPr>
            <p:grpSpPr bwMode="auto">
              <a:xfrm rot="-1748805" flipH="1" flipV="1">
                <a:off x="2578" y="2122"/>
                <a:ext cx="527" cy="137"/>
                <a:chOff x="1565" y="2568"/>
                <a:chExt cx="1118" cy="279"/>
              </a:xfrm>
            </p:grpSpPr>
            <p:sp>
              <p:nvSpPr>
                <p:cNvPr id="65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6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7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8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8" name="组合 57"/>
            <p:cNvGrpSpPr/>
            <p:nvPr/>
          </p:nvGrpSpPr>
          <p:grpSpPr>
            <a:xfrm>
              <a:off x="3158242" y="2334536"/>
              <a:ext cx="1520873" cy="2769403"/>
              <a:chOff x="3158242" y="2334536"/>
              <a:chExt cx="1520873" cy="2769403"/>
            </a:xfrm>
          </p:grpSpPr>
          <p:sp>
            <p:nvSpPr>
              <p:cNvPr id="59" name="Oval 35"/>
              <p:cNvSpPr>
                <a:spLocks noChangeArrowheads="1"/>
              </p:cNvSpPr>
              <p:nvPr/>
            </p:nvSpPr>
            <p:spPr bwMode="gray">
              <a:xfrm>
                <a:off x="3231609" y="2334536"/>
                <a:ext cx="1352550" cy="1344613"/>
              </a:xfrm>
              <a:prstGeom prst="ellipse">
                <a:avLst/>
              </a:prstGeom>
              <a:gradFill flip="none" rotWithShape="1">
                <a:gsLst>
                  <a:gs pos="0">
                    <a:srgbClr val="33CCCC">
                      <a:shade val="30000"/>
                      <a:satMod val="115000"/>
                    </a:srgbClr>
                  </a:gs>
                  <a:gs pos="50000">
                    <a:srgbClr val="33CCCC">
                      <a:shade val="67500"/>
                      <a:satMod val="115000"/>
                    </a:srgbClr>
                  </a:gs>
                  <a:gs pos="100000">
                    <a:srgbClr val="33CCCC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0" name="TextBox 102"/>
              <p:cNvSpPr txBox="1"/>
              <p:nvPr/>
            </p:nvSpPr>
            <p:spPr>
              <a:xfrm>
                <a:off x="3174603" y="2725594"/>
                <a:ext cx="14867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用户激活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1" name="Text Box 60"/>
              <p:cNvSpPr txBox="1">
                <a:spLocks noChangeArrowheads="1"/>
              </p:cNvSpPr>
              <p:nvPr/>
            </p:nvSpPr>
            <p:spPr bwMode="gray">
              <a:xfrm>
                <a:off x="3158242" y="4042110"/>
                <a:ext cx="1520873" cy="1061829"/>
              </a:xfrm>
              <a:prstGeom prst="rect">
                <a:avLst/>
              </a:prstGeom>
              <a:gradFill flip="none" rotWithShape="1">
                <a:gsLst>
                  <a:gs pos="0">
                    <a:srgbClr val="33A4BB">
                      <a:tint val="66000"/>
                      <a:satMod val="160000"/>
                    </a:srgbClr>
                  </a:gs>
                  <a:gs pos="50000">
                    <a:srgbClr val="33A4BB">
                      <a:tint val="44500"/>
                      <a:satMod val="160000"/>
                    </a:srgbClr>
                  </a:gs>
                  <a:gs pos="100000">
                    <a:srgbClr val="33A4BB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buClr>
                    <a:schemeClr val="hlink"/>
                  </a:buClr>
                </a:pPr>
                <a:r>
                  <a:rPr lang="en-US" altLang="zh-CN" sz="1400" b="1" dirty="0" smtClean="0">
                    <a:ln w="1905"/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1.</a:t>
                </a:r>
                <a:r>
                  <a:rPr lang="zh-CN" altLang="en-US" sz="1400" b="1" dirty="0" smtClean="0">
                    <a:ln w="1905"/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登录注册邮箱</a:t>
                </a:r>
                <a:endParaRPr lang="en-US" altLang="zh-CN" sz="1400" b="1" dirty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eaLnBrk="0" hangingPunct="0">
                  <a:lnSpc>
                    <a:spcPct val="150000"/>
                  </a:lnSpc>
                  <a:buClr>
                    <a:schemeClr val="hlink"/>
                  </a:buClr>
                </a:pPr>
                <a:r>
                  <a:rPr lang="en-US" altLang="zh-CN" sz="1400" b="1" dirty="0" smtClean="0">
                    <a:ln w="1905"/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2.</a:t>
                </a:r>
                <a:r>
                  <a:rPr lang="zh-CN" altLang="en-US" sz="1400" b="1" dirty="0" smtClean="0">
                    <a:ln w="1905"/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激活账户</a:t>
                </a:r>
                <a:endParaRPr lang="en-US" altLang="zh-CN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eaLnBrk="0" hangingPunct="0">
                  <a:lnSpc>
                    <a:spcPct val="150000"/>
                  </a:lnSpc>
                  <a:buClr>
                    <a:schemeClr val="hlink"/>
                  </a:buClr>
                </a:pPr>
                <a:r>
                  <a:rPr lang="en-US" altLang="zh-CN" sz="1400" b="1" dirty="0" smtClean="0">
                    <a:ln w="1905"/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3.</a:t>
                </a:r>
                <a:r>
                  <a:rPr lang="zh-CN" altLang="en-US" sz="1400" b="1" dirty="0" smtClean="0">
                    <a:ln w="1905"/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修改密码</a:t>
                </a:r>
                <a:endParaRPr lang="en-US" altLang="zh-CN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2" name="Line 65"/>
              <p:cNvSpPr>
                <a:spLocks noChangeShapeType="1"/>
              </p:cNvSpPr>
              <p:nvPr/>
            </p:nvSpPr>
            <p:spPr bwMode="gray">
              <a:xfrm>
                <a:off x="3934866" y="3717032"/>
                <a:ext cx="0" cy="334963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5424653" y="2353896"/>
            <a:ext cx="1558719" cy="2389832"/>
            <a:chOff x="5424653" y="2353896"/>
            <a:chExt cx="1558719" cy="2389832"/>
          </a:xfrm>
        </p:grpSpPr>
        <p:sp>
          <p:nvSpPr>
            <p:cNvPr id="74" name="TextBox 147"/>
            <p:cNvSpPr txBox="1">
              <a:spLocks noChangeArrowheads="1"/>
            </p:cNvSpPr>
            <p:nvPr/>
          </p:nvSpPr>
          <p:spPr bwMode="auto">
            <a:xfrm>
              <a:off x="5852660" y="2364665"/>
              <a:ext cx="10620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ea typeface="华文行楷" pitchFamily="2" charset="-122"/>
                </a:defRPr>
              </a:lvl1pPr>
              <a:lvl2pPr marL="742950" indent="-285750" defTabSz="912813"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ea typeface="华文行楷" pitchFamily="2" charset="-122"/>
                </a:defRPr>
              </a:lvl2pPr>
              <a:lvl3pPr marL="1143000" indent="-228600" defTabSz="912813"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ea typeface="华文行楷" pitchFamily="2" charset="-122"/>
                </a:defRPr>
              </a:lvl3pPr>
              <a:lvl4pPr marL="1600200" indent="-228600" defTabSz="912813"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ea typeface="华文行楷" pitchFamily="2" charset="-122"/>
                </a:defRPr>
              </a:lvl4pPr>
              <a:lvl5pPr marL="2057400" indent="-228600" defTabSz="912813"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ea typeface="华文行楷" pitchFamily="2" charset="-122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4400" b="1">
                  <a:solidFill>
                    <a:schemeClr val="tx1"/>
                  </a:solidFill>
                  <a:latin typeface="Arial" pitchFamily="34" charset="0"/>
                  <a:ea typeface="华文行楷" pitchFamily="2" charset="-122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4400" b="1">
                  <a:solidFill>
                    <a:schemeClr val="tx1"/>
                  </a:solidFill>
                  <a:latin typeface="Arial" pitchFamily="34" charset="0"/>
                  <a:ea typeface="华文行楷" pitchFamily="2" charset="-122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4400" b="1">
                  <a:solidFill>
                    <a:schemeClr val="tx1"/>
                  </a:solidFill>
                  <a:latin typeface="Arial" pitchFamily="34" charset="0"/>
                  <a:ea typeface="华文行楷" pitchFamily="2" charset="-122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4400" b="1">
                  <a:solidFill>
                    <a:schemeClr val="tx1"/>
                  </a:solidFill>
                  <a:latin typeface="Arial" pitchFamily="34" charset="0"/>
                  <a:ea typeface="华文行楷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开展评审工作</a:t>
              </a:r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75" name="Picture 19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656533" y="3742959"/>
              <a:ext cx="1008063" cy="15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48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450158" y="2353896"/>
              <a:ext cx="1349375" cy="134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Oval 49"/>
            <p:cNvSpPr>
              <a:spLocks noChangeArrowheads="1"/>
            </p:cNvSpPr>
            <p:nvPr/>
          </p:nvSpPr>
          <p:spPr bwMode="gray">
            <a:xfrm>
              <a:off x="5450157" y="2353900"/>
              <a:ext cx="1350963" cy="1344613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78" name="Group 51"/>
            <p:cNvGrpSpPr>
              <a:grpSpLocks/>
            </p:cNvGrpSpPr>
            <p:nvPr/>
          </p:nvGrpSpPr>
          <p:grpSpPr bwMode="auto">
            <a:xfrm rot="18497655" flipH="1" flipV="1">
              <a:off x="5874021" y="3330213"/>
              <a:ext cx="1004887" cy="287337"/>
              <a:chOff x="2532" y="1051"/>
              <a:chExt cx="893" cy="246"/>
            </a:xfrm>
          </p:grpSpPr>
          <p:grpSp>
            <p:nvGrpSpPr>
              <p:cNvPr id="82" name="Group 5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8" name="AutoShape 5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AutoShape 5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AutoShape 5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AutoShape 5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3" name="Group 5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4" name="AutoShape 5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AutoShape 5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AutoShape 6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AutoShape 6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79" name="TextBox 103"/>
            <p:cNvSpPr txBox="1"/>
            <p:nvPr/>
          </p:nvSpPr>
          <p:spPr>
            <a:xfrm>
              <a:off x="5424653" y="2723853"/>
              <a:ext cx="1486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审核课题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0" name="Text Box 60"/>
            <p:cNvSpPr txBox="1">
              <a:spLocks noChangeArrowheads="1"/>
            </p:cNvSpPr>
            <p:nvPr/>
          </p:nvSpPr>
          <p:spPr bwMode="gray">
            <a:xfrm>
              <a:off x="5451284" y="4005064"/>
              <a:ext cx="1532088" cy="73866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  <a:buClr>
                  <a:schemeClr val="hlink"/>
                </a:buClr>
              </a:pPr>
              <a:r>
                <a:rPr lang="en-US" altLang="zh-CN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1. </a:t>
              </a:r>
              <a:r>
                <a:rPr lang="zh-CN" altLang="en-US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选择课题活动</a:t>
              </a:r>
              <a:endParaRPr lang="en-US" altLang="zh-CN" sz="1400" b="1" dirty="0" smtClean="0">
                <a:ln w="1905"/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0" hangingPunct="0">
                <a:lnSpc>
                  <a:spcPct val="150000"/>
                </a:lnSpc>
                <a:buClr>
                  <a:schemeClr val="hlink"/>
                </a:buClr>
              </a:pPr>
              <a:r>
                <a:rPr lang="en-US" altLang="zh-CN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2. </a:t>
              </a:r>
              <a:r>
                <a:rPr lang="zh-CN" altLang="en-US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审核课题信息</a:t>
              </a:r>
              <a:endParaRPr lang="en-US" altLang="zh-CN" sz="1400" b="1" dirty="0" smtClean="0">
                <a:ln w="1905"/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1" name="Line 65"/>
            <p:cNvSpPr>
              <a:spLocks noChangeShapeType="1"/>
            </p:cNvSpPr>
            <p:nvPr/>
          </p:nvSpPr>
          <p:spPr bwMode="gray">
            <a:xfrm>
              <a:off x="6183413" y="3694219"/>
              <a:ext cx="0" cy="334963"/>
            </a:xfrm>
            <a:prstGeom prst="lin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7595612" y="1715741"/>
            <a:ext cx="1548000" cy="4320648"/>
            <a:chOff x="7595612" y="1715741"/>
            <a:chExt cx="1548000" cy="4320648"/>
          </a:xfrm>
        </p:grpSpPr>
        <p:pic>
          <p:nvPicPr>
            <p:cNvPr id="93" name="Picture 17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886586" y="3694638"/>
              <a:ext cx="1008063" cy="1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20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694500" y="2340501"/>
              <a:ext cx="1349375" cy="134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Oval 21"/>
            <p:cNvSpPr>
              <a:spLocks noChangeArrowheads="1"/>
            </p:cNvSpPr>
            <p:nvPr/>
          </p:nvSpPr>
          <p:spPr bwMode="gray">
            <a:xfrm>
              <a:off x="7694498" y="2340497"/>
              <a:ext cx="1352550" cy="134461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56078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pic>
          <p:nvPicPr>
            <p:cNvPr id="96" name="Picture 22" descr="light_shadow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gray">
            <a:xfrm>
              <a:off x="7686105" y="1715741"/>
              <a:ext cx="982662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7" name="Group 23"/>
            <p:cNvGrpSpPr>
              <a:grpSpLocks/>
            </p:cNvGrpSpPr>
            <p:nvPr/>
          </p:nvGrpSpPr>
          <p:grpSpPr bwMode="auto">
            <a:xfrm rot="18497655" flipH="1" flipV="1">
              <a:off x="8118360" y="3316809"/>
              <a:ext cx="1004888" cy="287338"/>
              <a:chOff x="2532" y="1051"/>
              <a:chExt cx="893" cy="246"/>
            </a:xfrm>
          </p:grpSpPr>
          <p:grpSp>
            <p:nvGrpSpPr>
              <p:cNvPr id="101" name="Group 2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7" name="AutoShape 2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AutoShape 2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9" name="AutoShape 2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AutoShape 2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2" name="Group 2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" name="AutoShape 3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AutoShape 3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5" name="AutoShape 3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AutoShape 3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98" name="TextBox 104"/>
            <p:cNvSpPr txBox="1"/>
            <p:nvPr/>
          </p:nvSpPr>
          <p:spPr>
            <a:xfrm>
              <a:off x="7656901" y="2765200"/>
              <a:ext cx="1486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收集简表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9" name="Text Box 60"/>
            <p:cNvSpPr txBox="1">
              <a:spLocks noChangeArrowheads="1"/>
            </p:cNvSpPr>
            <p:nvPr/>
          </p:nvSpPr>
          <p:spPr bwMode="gray">
            <a:xfrm>
              <a:off x="7595612" y="4005064"/>
              <a:ext cx="1548000" cy="20313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  <a:buClr>
                  <a:schemeClr val="hlink"/>
                </a:buClr>
              </a:pPr>
              <a:r>
                <a:rPr lang="en-US" altLang="zh-CN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1.</a:t>
              </a:r>
              <a:r>
                <a:rPr lang="zh-CN" altLang="en-US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收集课题申报简表</a:t>
              </a:r>
              <a:endParaRPr lang="en-US" altLang="zh-CN" sz="1400" b="1" dirty="0" smtClean="0">
                <a:ln w="1905"/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0" hangingPunct="0">
                <a:lnSpc>
                  <a:spcPct val="150000"/>
                </a:lnSpc>
                <a:buClr>
                  <a:schemeClr val="hlink"/>
                </a:buClr>
              </a:pPr>
              <a:r>
                <a:rPr lang="en-US" altLang="zh-CN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2. </a:t>
              </a:r>
              <a:r>
                <a:rPr lang="zh-CN" altLang="en-US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交到电教馆教研部</a:t>
              </a:r>
              <a:endParaRPr lang="en-US" altLang="zh-CN" sz="1400" b="1" dirty="0" smtClean="0">
                <a:ln w="1905"/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0" hangingPunct="0">
                <a:lnSpc>
                  <a:spcPct val="150000"/>
                </a:lnSpc>
                <a:buClr>
                  <a:schemeClr val="hlink"/>
                </a:buClr>
              </a:pPr>
              <a:r>
                <a:rPr lang="en-US" altLang="zh-CN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3.</a:t>
              </a:r>
              <a:r>
                <a:rPr lang="zh-CN" altLang="en-US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截止日期：</a:t>
              </a:r>
              <a:r>
                <a:rPr lang="en-US" altLang="zh-CN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2017</a:t>
              </a:r>
              <a:r>
                <a:rPr lang="zh-CN" altLang="en-US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月</a:t>
              </a:r>
              <a:r>
                <a:rPr lang="en-US" altLang="zh-CN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altLang="en-US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日</a:t>
              </a:r>
              <a:endParaRPr lang="en-US" altLang="zh-CN" sz="1400" b="1" dirty="0" smtClean="0">
                <a:ln w="1905"/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0" name="Line 65"/>
            <p:cNvSpPr>
              <a:spLocks noChangeShapeType="1"/>
            </p:cNvSpPr>
            <p:nvPr/>
          </p:nvSpPr>
          <p:spPr bwMode="gray">
            <a:xfrm>
              <a:off x="8353606" y="3670101"/>
              <a:ext cx="0" cy="334963"/>
            </a:xfrm>
            <a:prstGeom prst="lin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829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/>
          <a:lstStyle/>
          <a:p>
            <a:r>
              <a:rPr lang="zh-CN" altLang="en-US" dirty="0" smtClean="0"/>
              <a:t>区管理员：个人资料管理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50" y="1093168"/>
            <a:ext cx="10118271" cy="5704092"/>
          </a:xfrm>
        </p:spPr>
      </p:pic>
      <p:sp>
        <p:nvSpPr>
          <p:cNvPr id="111" name="圆角矩形 110"/>
          <p:cNvSpPr/>
          <p:nvPr/>
        </p:nvSpPr>
        <p:spPr>
          <a:xfrm>
            <a:off x="4438228" y="1628800"/>
            <a:ext cx="1080120" cy="5465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2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/>
          <a:lstStyle/>
          <a:p>
            <a:r>
              <a:rPr lang="zh-CN" altLang="en-US" dirty="0" smtClean="0"/>
              <a:t>区管理员：添加</a:t>
            </a:r>
            <a:r>
              <a:rPr lang="en-US" altLang="zh-CN" dirty="0" smtClean="0"/>
              <a:t>/</a:t>
            </a:r>
            <a:r>
              <a:rPr lang="zh-CN" altLang="en-US" dirty="0" smtClean="0"/>
              <a:t>批量导入教师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7309" y="1197744"/>
            <a:ext cx="10157354" cy="575072"/>
          </a:xfrm>
        </p:spPr>
        <p:txBody>
          <a:bodyPr/>
          <a:lstStyle/>
          <a:p>
            <a:r>
              <a:rPr lang="zh-CN" altLang="en-US" dirty="0" smtClean="0"/>
              <a:t>单击“用户管理”</a:t>
            </a:r>
            <a:r>
              <a:rPr lang="en-US" altLang="zh-CN" dirty="0" smtClean="0"/>
              <a:t>-</a:t>
            </a:r>
            <a:r>
              <a:rPr lang="zh-CN" altLang="en-US" dirty="0" smtClean="0"/>
              <a:t>“教师管理”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2204864"/>
            <a:ext cx="11819231" cy="3816424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150196" y="2996952"/>
            <a:ext cx="1080120" cy="5465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0054852" y="3861048"/>
            <a:ext cx="864096" cy="40252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1134972" y="3861048"/>
            <a:ext cx="792088" cy="40252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126860" y="5474746"/>
            <a:ext cx="1008112" cy="40252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28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/>
          <a:lstStyle/>
          <a:p>
            <a:r>
              <a:rPr lang="zh-CN" altLang="en-US" dirty="0" smtClean="0"/>
              <a:t>区管理员：课题管理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7" y="1263360"/>
            <a:ext cx="11265977" cy="5024644"/>
          </a:xfrm>
        </p:spPr>
      </p:pic>
      <p:sp>
        <p:nvSpPr>
          <p:cNvPr id="111" name="圆角矩形 110"/>
          <p:cNvSpPr/>
          <p:nvPr/>
        </p:nvSpPr>
        <p:spPr>
          <a:xfrm>
            <a:off x="693812" y="1946354"/>
            <a:ext cx="1080120" cy="5465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圆角矩形 111"/>
          <p:cNvSpPr/>
          <p:nvPr/>
        </p:nvSpPr>
        <p:spPr>
          <a:xfrm>
            <a:off x="981844" y="3501008"/>
            <a:ext cx="2520280" cy="5465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圆角矩形 112"/>
          <p:cNvSpPr/>
          <p:nvPr/>
        </p:nvSpPr>
        <p:spPr>
          <a:xfrm>
            <a:off x="8974732" y="5517232"/>
            <a:ext cx="1080120" cy="79208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7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309" y="3388568"/>
            <a:ext cx="10157354" cy="227268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 smtClean="0"/>
              <a:t>感谢您对</a:t>
            </a:r>
            <a:r>
              <a:rPr lang="en-US" altLang="zh-CN" sz="6000" dirty="0" smtClean="0"/>
              <a:t/>
            </a:r>
            <a:br>
              <a:rPr lang="en-US" altLang="zh-CN" sz="6000" dirty="0" smtClean="0"/>
            </a:br>
            <a:r>
              <a:rPr lang="zh-CN" altLang="en-US" sz="6000" dirty="0" smtClean="0"/>
              <a:t>天津市教育信息技术研究课题</a:t>
            </a:r>
            <a:r>
              <a:rPr lang="en-US" altLang="zh-CN" sz="6000" dirty="0" smtClean="0"/>
              <a:t/>
            </a:r>
            <a:br>
              <a:rPr lang="en-US" altLang="zh-CN" sz="6000" dirty="0" smtClean="0"/>
            </a:br>
            <a:r>
              <a:rPr lang="zh-CN" altLang="en-US" sz="6000" dirty="0" smtClean="0"/>
              <a:t>申报工作的支持</a:t>
            </a:r>
            <a:r>
              <a:rPr lang="en-US" altLang="zh-CN" sz="6000" dirty="0" smtClean="0"/>
              <a:t>!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648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课题管理平台网址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http</a:t>
            </a:r>
            <a:r>
              <a:rPr lang="en-US" altLang="zh-CN" dirty="0"/>
              <a:t>://tjkt.needu.cn</a:t>
            </a:r>
            <a:r>
              <a:rPr lang="en-US" altLang="zh-CN" dirty="0" smtClean="0"/>
              <a:t>/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75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 rtlCol="0"/>
          <a:lstStyle/>
          <a:p>
            <a:pPr rtl="0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主页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09" y="1196752"/>
            <a:ext cx="9823753" cy="5307544"/>
          </a:xfr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 rtlCol="0"/>
          <a:lstStyle/>
          <a:p>
            <a:pPr rtl="0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课题组织形式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412776"/>
            <a:ext cx="11737304" cy="2406147"/>
          </a:xfrm>
        </p:spPr>
      </p:pic>
      <p:sp>
        <p:nvSpPr>
          <p:cNvPr id="5" name="矩形 4"/>
          <p:cNvSpPr/>
          <p:nvPr/>
        </p:nvSpPr>
        <p:spPr>
          <a:xfrm>
            <a:off x="682182" y="4542219"/>
            <a:ext cx="10956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课题研究以活动的方式发布，目前平台已建立“天津市教育信息技术研究课题”</a:t>
            </a:r>
            <a:endParaRPr lang="en-US" altLang="zh-CN" dirty="0" smtClean="0"/>
          </a:p>
          <a:p>
            <a:r>
              <a:rPr lang="zh-CN" altLang="en-US" dirty="0" smtClean="0"/>
              <a:t>和“天津市校级网络同步教学项目课题”两个活动。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11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884968144"/>
              </p:ext>
            </p:extLst>
          </p:nvPr>
        </p:nvGraphicFramePr>
        <p:xfrm>
          <a:off x="4078188" y="1700808"/>
          <a:ext cx="72008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0" y="0"/>
            <a:ext cx="383167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4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en-US" altLang="zh-CN" sz="4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</a:t>
            </a:r>
            <a:endParaRPr lang="en-US" altLang="zh-CN" sz="4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</a:t>
            </a:r>
            <a:endParaRPr lang="en-US" altLang="zh-CN" sz="4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endParaRPr lang="en-US" altLang="zh-CN" sz="4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endParaRPr lang="en-US" altLang="zh-CN" sz="4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</a:t>
            </a:r>
            <a:endParaRPr lang="en-US" altLang="zh-CN" sz="4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5074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/>
          <a:lstStyle/>
          <a:p>
            <a:r>
              <a:rPr lang="zh-CN" altLang="en-US" dirty="0" smtClean="0"/>
              <a:t>课题申报截止时间：</a:t>
            </a:r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5</a:t>
            </a:r>
            <a:r>
              <a:rPr lang="zh-CN" altLang="en-US" dirty="0" smtClean="0"/>
              <a:t>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0" name="AutoShape 77"/>
          <p:cNvSpPr>
            <a:spLocks noChangeArrowheads="1"/>
          </p:cNvSpPr>
          <p:nvPr/>
        </p:nvSpPr>
        <p:spPr bwMode="auto">
          <a:xfrm rot="5400000">
            <a:off x="5579975" y="-1071195"/>
            <a:ext cx="524920" cy="8136904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rgbClr val="008080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" name="AutoShape 593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30" y="2633856"/>
            <a:ext cx="87788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AutoShape 593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76" y="2621361"/>
            <a:ext cx="87788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矩形 52"/>
          <p:cNvSpPr/>
          <p:nvPr/>
        </p:nvSpPr>
        <p:spPr>
          <a:xfrm>
            <a:off x="2927648" y="3865358"/>
            <a:ext cx="6480720" cy="2083922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99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158242" y="2334532"/>
            <a:ext cx="1520873" cy="2769407"/>
            <a:chOff x="3158242" y="2334532"/>
            <a:chExt cx="1520873" cy="2769407"/>
          </a:xfrm>
        </p:grpSpPr>
        <p:pic>
          <p:nvPicPr>
            <p:cNvPr id="55" name="Picture 18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428460" y="3707720"/>
              <a:ext cx="1008062" cy="15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34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231611" y="2334532"/>
              <a:ext cx="1349375" cy="134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" name="Group 37"/>
            <p:cNvGrpSpPr>
              <a:grpSpLocks/>
            </p:cNvGrpSpPr>
            <p:nvPr/>
          </p:nvGrpSpPr>
          <p:grpSpPr bwMode="auto">
            <a:xfrm>
              <a:off x="3658648" y="2991761"/>
              <a:ext cx="836613" cy="836613"/>
              <a:chOff x="2578" y="1872"/>
              <a:chExt cx="527" cy="527"/>
            </a:xfrm>
          </p:grpSpPr>
          <p:grpSp>
            <p:nvGrpSpPr>
              <p:cNvPr id="63" name="Group 38"/>
              <p:cNvGrpSpPr>
                <a:grpSpLocks/>
              </p:cNvGrpSpPr>
              <p:nvPr/>
            </p:nvGrpSpPr>
            <p:grpSpPr bwMode="auto">
              <a:xfrm rot="-3102345" flipH="1" flipV="1">
                <a:off x="2679" y="2068"/>
                <a:ext cx="527" cy="136"/>
                <a:chOff x="1565" y="2568"/>
                <a:chExt cx="1118" cy="279"/>
              </a:xfrm>
            </p:grpSpPr>
            <p:sp>
              <p:nvSpPr>
                <p:cNvPr id="69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0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2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4" name="Group 43"/>
              <p:cNvGrpSpPr>
                <a:grpSpLocks/>
              </p:cNvGrpSpPr>
              <p:nvPr/>
            </p:nvGrpSpPr>
            <p:grpSpPr bwMode="auto">
              <a:xfrm rot="-1748805" flipH="1" flipV="1">
                <a:off x="2578" y="2122"/>
                <a:ext cx="527" cy="137"/>
                <a:chOff x="1565" y="2568"/>
                <a:chExt cx="1118" cy="279"/>
              </a:xfrm>
            </p:grpSpPr>
            <p:sp>
              <p:nvSpPr>
                <p:cNvPr id="65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6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7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8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8" name="组合 57"/>
            <p:cNvGrpSpPr/>
            <p:nvPr/>
          </p:nvGrpSpPr>
          <p:grpSpPr>
            <a:xfrm>
              <a:off x="3158242" y="2334536"/>
              <a:ext cx="1520873" cy="2769403"/>
              <a:chOff x="3158242" y="2334536"/>
              <a:chExt cx="1520873" cy="2769403"/>
            </a:xfrm>
          </p:grpSpPr>
          <p:sp>
            <p:nvSpPr>
              <p:cNvPr id="59" name="Oval 35"/>
              <p:cNvSpPr>
                <a:spLocks noChangeArrowheads="1"/>
              </p:cNvSpPr>
              <p:nvPr/>
            </p:nvSpPr>
            <p:spPr bwMode="gray">
              <a:xfrm>
                <a:off x="3231609" y="2334536"/>
                <a:ext cx="1352550" cy="1344613"/>
              </a:xfrm>
              <a:prstGeom prst="ellipse">
                <a:avLst/>
              </a:prstGeom>
              <a:gradFill flip="none" rotWithShape="1">
                <a:gsLst>
                  <a:gs pos="0">
                    <a:srgbClr val="33CCCC">
                      <a:shade val="30000"/>
                      <a:satMod val="115000"/>
                    </a:srgbClr>
                  </a:gs>
                  <a:gs pos="50000">
                    <a:srgbClr val="33CCCC">
                      <a:shade val="67500"/>
                      <a:satMod val="115000"/>
                    </a:srgbClr>
                  </a:gs>
                  <a:gs pos="100000">
                    <a:srgbClr val="33CCCC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0" name="TextBox 102"/>
              <p:cNvSpPr txBox="1"/>
              <p:nvPr/>
            </p:nvSpPr>
            <p:spPr>
              <a:xfrm>
                <a:off x="3174603" y="2725594"/>
                <a:ext cx="14867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教师注册</a:t>
                </a:r>
                <a:endParaRPr lang="zh-CN" altLang="en-US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1" name="Text Box 60"/>
              <p:cNvSpPr txBox="1">
                <a:spLocks noChangeArrowheads="1"/>
              </p:cNvSpPr>
              <p:nvPr/>
            </p:nvSpPr>
            <p:spPr bwMode="gray">
              <a:xfrm>
                <a:off x="3158242" y="4042110"/>
                <a:ext cx="1520873" cy="1061829"/>
              </a:xfrm>
              <a:prstGeom prst="rect">
                <a:avLst/>
              </a:prstGeom>
              <a:gradFill flip="none" rotWithShape="1">
                <a:gsLst>
                  <a:gs pos="0">
                    <a:srgbClr val="33A4BB">
                      <a:tint val="66000"/>
                      <a:satMod val="160000"/>
                    </a:srgbClr>
                  </a:gs>
                  <a:gs pos="50000">
                    <a:srgbClr val="33A4BB">
                      <a:tint val="44500"/>
                      <a:satMod val="160000"/>
                    </a:srgbClr>
                  </a:gs>
                  <a:gs pos="100000">
                    <a:srgbClr val="33A4BB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150000"/>
                  </a:lnSpc>
                  <a:buClr>
                    <a:schemeClr val="hlink"/>
                  </a:buClr>
                </a:pPr>
                <a:r>
                  <a:rPr lang="en-US" altLang="zh-CN" sz="1400" b="1" dirty="0" smtClean="0">
                    <a:ln w="1905"/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1.</a:t>
                </a:r>
                <a:r>
                  <a:rPr lang="zh-CN" altLang="en-US" sz="1400" b="1" dirty="0" smtClean="0">
                    <a:ln w="1905"/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教师</a:t>
                </a:r>
                <a:r>
                  <a:rPr lang="zh-CN" altLang="en-US" sz="1400" b="1" dirty="0">
                    <a:ln w="1905"/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自主注册</a:t>
                </a:r>
                <a:endParaRPr lang="en-US" altLang="zh-CN" sz="1400" b="1" dirty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 eaLnBrk="0" hangingPunct="0">
                  <a:lnSpc>
                    <a:spcPct val="150000"/>
                  </a:lnSpc>
                  <a:buClr>
                    <a:schemeClr val="hlink"/>
                  </a:buClr>
                </a:pPr>
                <a:r>
                  <a:rPr lang="en-US" altLang="zh-CN" sz="1400" b="1" dirty="0" smtClean="0">
                    <a:ln w="1905"/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2.</a:t>
                </a:r>
                <a:r>
                  <a:rPr lang="zh-CN" altLang="en-US" sz="1400" b="1" dirty="0" smtClean="0">
                    <a:ln w="1905"/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区管理员批量导入用户</a:t>
                </a:r>
                <a:endParaRPr lang="en-US" altLang="zh-CN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2" name="Line 65"/>
              <p:cNvSpPr>
                <a:spLocks noChangeShapeType="1"/>
              </p:cNvSpPr>
              <p:nvPr/>
            </p:nvSpPr>
            <p:spPr bwMode="gray">
              <a:xfrm>
                <a:off x="3934866" y="3717032"/>
                <a:ext cx="0" cy="334963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5424653" y="2353896"/>
            <a:ext cx="1558719" cy="3036163"/>
            <a:chOff x="5424653" y="2353896"/>
            <a:chExt cx="1558719" cy="3036163"/>
          </a:xfrm>
        </p:grpSpPr>
        <p:sp>
          <p:nvSpPr>
            <p:cNvPr id="74" name="TextBox 147"/>
            <p:cNvSpPr txBox="1">
              <a:spLocks noChangeArrowheads="1"/>
            </p:cNvSpPr>
            <p:nvPr/>
          </p:nvSpPr>
          <p:spPr bwMode="auto">
            <a:xfrm>
              <a:off x="5852660" y="2364665"/>
              <a:ext cx="10620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ea typeface="华文行楷" pitchFamily="2" charset="-122"/>
                </a:defRPr>
              </a:lvl1pPr>
              <a:lvl2pPr marL="742950" indent="-285750" defTabSz="912813"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ea typeface="华文行楷" pitchFamily="2" charset="-122"/>
                </a:defRPr>
              </a:lvl2pPr>
              <a:lvl3pPr marL="1143000" indent="-228600" defTabSz="912813"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ea typeface="华文行楷" pitchFamily="2" charset="-122"/>
                </a:defRPr>
              </a:lvl3pPr>
              <a:lvl4pPr marL="1600200" indent="-228600" defTabSz="912813"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ea typeface="华文行楷" pitchFamily="2" charset="-122"/>
                </a:defRPr>
              </a:lvl4pPr>
              <a:lvl5pPr marL="2057400" indent="-228600" defTabSz="912813" eaLnBrk="0" hangingPunct="0">
                <a:defRPr sz="4400" b="1">
                  <a:solidFill>
                    <a:schemeClr val="tx1"/>
                  </a:solidFill>
                  <a:latin typeface="Arial" pitchFamily="34" charset="0"/>
                  <a:ea typeface="华文行楷" pitchFamily="2" charset="-122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4400" b="1">
                  <a:solidFill>
                    <a:schemeClr val="tx1"/>
                  </a:solidFill>
                  <a:latin typeface="Arial" pitchFamily="34" charset="0"/>
                  <a:ea typeface="华文行楷" pitchFamily="2" charset="-122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4400" b="1">
                  <a:solidFill>
                    <a:schemeClr val="tx1"/>
                  </a:solidFill>
                  <a:latin typeface="Arial" pitchFamily="34" charset="0"/>
                  <a:ea typeface="华文行楷" pitchFamily="2" charset="-122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4400" b="1">
                  <a:solidFill>
                    <a:schemeClr val="tx1"/>
                  </a:solidFill>
                  <a:latin typeface="Arial" pitchFamily="34" charset="0"/>
                  <a:ea typeface="华文行楷" pitchFamily="2" charset="-122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4400" b="1">
                  <a:solidFill>
                    <a:schemeClr val="tx1"/>
                  </a:solidFill>
                  <a:latin typeface="Arial" pitchFamily="34" charset="0"/>
                  <a:ea typeface="华文行楷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开展评审工作</a:t>
              </a:r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75" name="Picture 19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656533" y="3742959"/>
              <a:ext cx="1008063" cy="15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48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450158" y="2353896"/>
              <a:ext cx="1349375" cy="134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Oval 49"/>
            <p:cNvSpPr>
              <a:spLocks noChangeArrowheads="1"/>
            </p:cNvSpPr>
            <p:nvPr/>
          </p:nvSpPr>
          <p:spPr bwMode="gray">
            <a:xfrm>
              <a:off x="5450157" y="2353900"/>
              <a:ext cx="1350963" cy="1344613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78" name="Group 51"/>
            <p:cNvGrpSpPr>
              <a:grpSpLocks/>
            </p:cNvGrpSpPr>
            <p:nvPr/>
          </p:nvGrpSpPr>
          <p:grpSpPr bwMode="auto">
            <a:xfrm rot="18497655" flipH="1" flipV="1">
              <a:off x="5874021" y="3330213"/>
              <a:ext cx="1004887" cy="287337"/>
              <a:chOff x="2532" y="1051"/>
              <a:chExt cx="893" cy="246"/>
            </a:xfrm>
          </p:grpSpPr>
          <p:grpSp>
            <p:nvGrpSpPr>
              <p:cNvPr id="82" name="Group 5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8" name="AutoShape 5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AutoShape 5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AutoShape 5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1" name="AutoShape 5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3" name="Group 5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4" name="AutoShape 5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AutoShape 5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AutoShape 6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7" name="AutoShape 6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79" name="TextBox 103"/>
            <p:cNvSpPr txBox="1"/>
            <p:nvPr/>
          </p:nvSpPr>
          <p:spPr>
            <a:xfrm>
              <a:off x="5424653" y="2723853"/>
              <a:ext cx="1486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申报课题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0" name="Text Box 60"/>
            <p:cNvSpPr txBox="1">
              <a:spLocks noChangeArrowheads="1"/>
            </p:cNvSpPr>
            <p:nvPr/>
          </p:nvSpPr>
          <p:spPr bwMode="gray">
            <a:xfrm>
              <a:off x="5451284" y="4005064"/>
              <a:ext cx="1532088" cy="1384995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  <a:buClr>
                  <a:schemeClr val="hlink"/>
                </a:buClr>
              </a:pPr>
              <a:r>
                <a:rPr lang="en-US" altLang="zh-CN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1. </a:t>
              </a:r>
              <a:r>
                <a:rPr lang="zh-CN" altLang="en-US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选择课题活动</a:t>
              </a:r>
              <a:endParaRPr lang="en-US" altLang="zh-CN" sz="1400" b="1" dirty="0" smtClean="0">
                <a:ln w="1905"/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0" hangingPunct="0">
                <a:lnSpc>
                  <a:spcPct val="150000"/>
                </a:lnSpc>
                <a:buClr>
                  <a:schemeClr val="hlink"/>
                </a:buClr>
              </a:pPr>
              <a:r>
                <a:rPr lang="en-US" altLang="zh-CN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2. </a:t>
              </a:r>
              <a:r>
                <a:rPr lang="zh-CN" altLang="en-US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活动报名</a:t>
              </a:r>
              <a:endParaRPr lang="en-US" altLang="zh-CN" sz="1400" b="1" dirty="0" smtClean="0">
                <a:ln w="1905"/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0" hangingPunct="0">
                <a:lnSpc>
                  <a:spcPct val="150000"/>
                </a:lnSpc>
                <a:buClr>
                  <a:schemeClr val="hlink"/>
                </a:buClr>
              </a:pPr>
              <a:r>
                <a:rPr lang="en-US" altLang="zh-CN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3. </a:t>
              </a:r>
              <a:r>
                <a:rPr lang="zh-CN" altLang="en-US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填写申报材料</a:t>
              </a:r>
              <a:endParaRPr lang="en-US" altLang="zh-CN" sz="1400" b="1" dirty="0" smtClean="0">
                <a:ln w="1905"/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0" hangingPunct="0">
                <a:lnSpc>
                  <a:spcPct val="150000"/>
                </a:lnSpc>
                <a:buClr>
                  <a:schemeClr val="hlink"/>
                </a:buClr>
              </a:pPr>
              <a:r>
                <a:rPr lang="en-US" altLang="zh-CN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4. </a:t>
              </a:r>
              <a:r>
                <a:rPr lang="zh-CN" altLang="en-US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提交申报材料</a:t>
              </a:r>
              <a:endParaRPr lang="en-US" altLang="zh-CN" sz="1400" b="1" dirty="0" smtClean="0">
                <a:ln w="1905"/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1" name="Line 65"/>
            <p:cNvSpPr>
              <a:spLocks noChangeShapeType="1"/>
            </p:cNvSpPr>
            <p:nvPr/>
          </p:nvSpPr>
          <p:spPr bwMode="gray">
            <a:xfrm>
              <a:off x="6183413" y="3694219"/>
              <a:ext cx="0" cy="334963"/>
            </a:xfrm>
            <a:prstGeom prst="lin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7595612" y="1715741"/>
            <a:ext cx="1548000" cy="3997483"/>
            <a:chOff x="7595612" y="1715741"/>
            <a:chExt cx="1548000" cy="3997483"/>
          </a:xfrm>
        </p:grpSpPr>
        <p:pic>
          <p:nvPicPr>
            <p:cNvPr id="93" name="Picture 17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886586" y="3694638"/>
              <a:ext cx="1008063" cy="1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20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694500" y="2340501"/>
              <a:ext cx="1349375" cy="134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Oval 21"/>
            <p:cNvSpPr>
              <a:spLocks noChangeArrowheads="1"/>
            </p:cNvSpPr>
            <p:nvPr/>
          </p:nvSpPr>
          <p:spPr bwMode="gray">
            <a:xfrm>
              <a:off x="7694498" y="2340497"/>
              <a:ext cx="1352550" cy="134461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56078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pic>
          <p:nvPicPr>
            <p:cNvPr id="96" name="Picture 22" descr="light_shadow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gray">
            <a:xfrm>
              <a:off x="7686105" y="1715741"/>
              <a:ext cx="982662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7" name="Group 23"/>
            <p:cNvGrpSpPr>
              <a:grpSpLocks/>
            </p:cNvGrpSpPr>
            <p:nvPr/>
          </p:nvGrpSpPr>
          <p:grpSpPr bwMode="auto">
            <a:xfrm rot="18497655" flipH="1" flipV="1">
              <a:off x="8118360" y="3316809"/>
              <a:ext cx="1004888" cy="287338"/>
              <a:chOff x="2532" y="1051"/>
              <a:chExt cx="893" cy="246"/>
            </a:xfrm>
          </p:grpSpPr>
          <p:grpSp>
            <p:nvGrpSpPr>
              <p:cNvPr id="101" name="Group 2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7" name="AutoShape 2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AutoShape 2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9" name="AutoShape 2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AutoShape 2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2" name="Group 2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" name="AutoShape 3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AutoShape 3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5" name="AutoShape 3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AutoShape 3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98" name="TextBox 104"/>
            <p:cNvSpPr txBox="1"/>
            <p:nvPr/>
          </p:nvSpPr>
          <p:spPr>
            <a:xfrm>
              <a:off x="7656901" y="2765200"/>
              <a:ext cx="14867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课题申报简表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9" name="Text Box 60"/>
            <p:cNvSpPr txBox="1">
              <a:spLocks noChangeArrowheads="1"/>
            </p:cNvSpPr>
            <p:nvPr/>
          </p:nvSpPr>
          <p:spPr bwMode="gray">
            <a:xfrm>
              <a:off x="7595612" y="4005064"/>
              <a:ext cx="1548000" cy="17081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  <a:buClr>
                  <a:schemeClr val="hlink"/>
                </a:buClr>
              </a:pPr>
              <a:r>
                <a:rPr lang="en-US" altLang="zh-CN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1.</a:t>
              </a:r>
              <a:r>
                <a:rPr lang="zh-CN" altLang="en-US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在平台上打印简表</a:t>
              </a:r>
              <a:endParaRPr lang="en-US" altLang="zh-CN" sz="1400" b="1" dirty="0" smtClean="0">
                <a:ln w="1905"/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0" hangingPunct="0">
                <a:lnSpc>
                  <a:spcPct val="150000"/>
                </a:lnSpc>
                <a:buClr>
                  <a:schemeClr val="hlink"/>
                </a:buClr>
              </a:pPr>
              <a:r>
                <a:rPr lang="en-US" altLang="zh-CN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2. </a:t>
              </a:r>
              <a:r>
                <a:rPr lang="zh-CN" altLang="en-US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所在单位盖章</a:t>
              </a:r>
              <a:endParaRPr lang="en-US" altLang="zh-CN" sz="1400" b="1" dirty="0" smtClean="0">
                <a:ln w="1905"/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eaLnBrk="0" hangingPunct="0">
                <a:lnSpc>
                  <a:spcPct val="150000"/>
                </a:lnSpc>
                <a:buClr>
                  <a:schemeClr val="hlink"/>
                </a:buClr>
              </a:pPr>
              <a:r>
                <a:rPr lang="en-US" altLang="zh-CN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3.</a:t>
              </a:r>
              <a:r>
                <a:rPr lang="zh-CN" altLang="en-US" sz="1400" b="1" dirty="0" smtClean="0">
                  <a:ln w="1905"/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交所属区电教部门</a:t>
              </a:r>
              <a:endParaRPr lang="en-US" altLang="zh-CN" sz="1400" b="1" dirty="0" smtClean="0">
                <a:ln w="1905"/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0" name="Line 65"/>
            <p:cNvSpPr>
              <a:spLocks noChangeShapeType="1"/>
            </p:cNvSpPr>
            <p:nvPr/>
          </p:nvSpPr>
          <p:spPr bwMode="gray">
            <a:xfrm>
              <a:off x="8353606" y="3670101"/>
              <a:ext cx="0" cy="334963"/>
            </a:xfrm>
            <a:prstGeom prst="lin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036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 rtlCol="0"/>
          <a:lstStyle/>
          <a:p>
            <a:pPr rtl="0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教师用户：自主注册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7309" y="908720"/>
            <a:ext cx="10157354" cy="4470400"/>
          </a:xfrm>
        </p:spPr>
        <p:txBody>
          <a:bodyPr/>
          <a:lstStyle/>
          <a:p>
            <a:r>
              <a:rPr lang="zh-CN" altLang="en-US" dirty="0" smtClean="0"/>
              <a:t>教师用户</a:t>
            </a:r>
            <a:r>
              <a:rPr lang="zh-CN" altLang="zh-CN" dirty="0" smtClean="0"/>
              <a:t>可以</a:t>
            </a:r>
            <a:r>
              <a:rPr lang="zh-CN" altLang="zh-CN" dirty="0"/>
              <a:t>填写规定资料后自行注册成为平台用户，使用平台。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23478" y="1361162"/>
            <a:ext cx="914501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 rtlCol="0"/>
          <a:lstStyle/>
          <a:p>
            <a:pPr rtl="0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教师用户：区管理员导入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7309" y="908720"/>
            <a:ext cx="10157354" cy="4470400"/>
          </a:xfrm>
        </p:spPr>
        <p:txBody>
          <a:bodyPr/>
          <a:lstStyle/>
          <a:p>
            <a:r>
              <a:rPr lang="zh-CN" altLang="en-US" dirty="0" smtClean="0"/>
              <a:t>区管理员</a:t>
            </a:r>
            <a:r>
              <a:rPr lang="zh-CN" altLang="zh-CN" dirty="0" smtClean="0"/>
              <a:t>可以</a:t>
            </a:r>
            <a:r>
              <a:rPr lang="zh-CN" altLang="en-US" dirty="0" smtClean="0"/>
              <a:t>下载模版，批量导入教师用户</a:t>
            </a:r>
            <a:r>
              <a:rPr lang="zh-CN" altLang="zh-CN" dirty="0" smtClean="0"/>
              <a:t>。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1785937"/>
            <a:ext cx="11610975" cy="328612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006180" y="2492896"/>
            <a:ext cx="1368152" cy="64807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0054852" y="3212976"/>
            <a:ext cx="1845048" cy="64807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6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 rtlCol="0"/>
          <a:lstStyle/>
          <a:p>
            <a:pPr rtl="0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教师用户：个人资料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7309" y="908720"/>
            <a:ext cx="10157354" cy="4470400"/>
          </a:xfrm>
        </p:spPr>
        <p:txBody>
          <a:bodyPr/>
          <a:lstStyle/>
          <a:p>
            <a:r>
              <a:rPr lang="zh-CN" altLang="en-US" dirty="0" smtClean="0"/>
              <a:t>教师用户可以修改基本资料和密码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4" y="1412776"/>
            <a:ext cx="6096000" cy="524827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6526460" y="1442298"/>
            <a:ext cx="1080120" cy="5465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142084" y="2780928"/>
            <a:ext cx="1080120" cy="89147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142084" y="4049696"/>
            <a:ext cx="1080120" cy="89147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3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书籍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0_TF02787940_TF02787940" id="{4CFF2609-4873-4366-AB7B-BD98A1F8069A}" vid="{9D33A994-F295-4A50-AD5F-B7EC95DFDF78}"/>
    </a:ext>
  </a:extLst>
</a:theme>
</file>

<file path=ppt/theme/theme2.xml><?xml version="1.0" encoding="utf-8"?>
<a:theme xmlns:a="http://schemas.openxmlformats.org/drawingml/2006/main" name="Office 主题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蓝色书架演示文稿（宽屏）</Template>
  <TotalTime>0</TotalTime>
  <Words>396</Words>
  <Application>Microsoft Office PowerPoint</Application>
  <PresentationFormat>自定义</PresentationFormat>
  <Paragraphs>72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宋体</vt:lpstr>
      <vt:lpstr>微软雅黑</vt:lpstr>
      <vt:lpstr>幼圆</vt:lpstr>
      <vt:lpstr>Arial</vt:lpstr>
      <vt:lpstr>Century Gothic</vt:lpstr>
      <vt:lpstr>书籍 16x9</vt:lpstr>
      <vt:lpstr>天津市教育信息技术研究课题管理平台 使用说明</vt:lpstr>
      <vt:lpstr>课题管理平台网址</vt:lpstr>
      <vt:lpstr>主页</vt:lpstr>
      <vt:lpstr>课题组织形式</vt:lpstr>
      <vt:lpstr>PowerPoint 演示文稿</vt:lpstr>
      <vt:lpstr>课题申报截止时间：2017年1月5日</vt:lpstr>
      <vt:lpstr>教师用户：自主注册</vt:lpstr>
      <vt:lpstr>教师用户：区管理员导入</vt:lpstr>
      <vt:lpstr>教师用户：个人资料</vt:lpstr>
      <vt:lpstr>教师用户：申报课题</vt:lpstr>
      <vt:lpstr>教师用户：申报课题</vt:lpstr>
      <vt:lpstr>教师用户：查看课题信息</vt:lpstr>
      <vt:lpstr>区管理员主要工作</vt:lpstr>
      <vt:lpstr>区管理员：个人资料管理</vt:lpstr>
      <vt:lpstr>区管理员：添加/批量导入教师</vt:lpstr>
      <vt:lpstr>区管理员：课题管理</vt:lpstr>
      <vt:lpstr>感谢您对 天津市教育信息技术研究课题 申报工作的支持!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2016-11-30T06:19:29Z</dcterms:created>
  <dcterms:modified xsi:type="dcterms:W3CDTF">2016-11-30T09:20:47Z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