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340" r:id="rId2"/>
    <p:sldId id="332" r:id="rId3"/>
    <p:sldId id="326" r:id="rId4"/>
    <p:sldId id="327" r:id="rId5"/>
    <p:sldId id="283" r:id="rId6"/>
    <p:sldId id="328" r:id="rId7"/>
    <p:sldId id="288" r:id="rId8"/>
    <p:sldId id="333" r:id="rId9"/>
    <p:sldId id="289" r:id="rId10"/>
    <p:sldId id="334" r:id="rId11"/>
    <p:sldId id="337" r:id="rId12"/>
    <p:sldId id="329" r:id="rId13"/>
    <p:sldId id="320" r:id="rId14"/>
    <p:sldId id="330" r:id="rId15"/>
    <p:sldId id="336" r:id="rId16"/>
    <p:sldId id="331" r:id="rId17"/>
    <p:sldId id="322" r:id="rId18"/>
    <p:sldId id="323" r:id="rId19"/>
    <p:sldId id="324" r:id="rId20"/>
    <p:sldId id="338" r:id="rId21"/>
    <p:sldId id="335" r:id="rId22"/>
    <p:sldId id="339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66FF"/>
    <a:srgbClr val="FF33CC"/>
    <a:srgbClr val="0000FF"/>
    <a:srgbClr val="3333FF"/>
    <a:srgbClr val="FFFFCC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21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 typeface="Arial" pitchFamily="34" charset="0"/>
              <a:buNone/>
              <a:defRPr sz="1200">
                <a:latin typeface="楷体_GB2312" pitchFamily="49" charset="-122"/>
                <a:ea typeface="楷体_GB2312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 typeface="Arial" pitchFamily="34" charset="0"/>
              <a:buNone/>
              <a:defRPr sz="1200">
                <a:latin typeface="楷体_GB2312" pitchFamily="49" charset="-122"/>
                <a:ea typeface="楷体_GB2312" pitchFamily="49" charset="-122"/>
              </a:defRPr>
            </a:lvl1pPr>
          </a:lstStyle>
          <a:p>
            <a:pPr>
              <a:defRPr/>
            </a:pPr>
            <a:fld id="{ACA61AE1-A8C7-4965-BF56-36CA0FC426CE}" type="datetimeFigureOut">
              <a:rPr lang="zh-CN" altLang="en-US"/>
              <a:pPr>
                <a:defRPr/>
              </a:pPr>
              <a:t>2020/10/23 Friday</a:t>
            </a:fld>
            <a:endParaRPr lang="en-US"/>
          </a:p>
        </p:txBody>
      </p:sp>
      <p:sp>
        <p:nvSpPr>
          <p:cNvPr id="1331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7450" y="1143000"/>
            <a:ext cx="4481513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400550"/>
            <a:ext cx="54879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 typeface="Arial" pitchFamily="34" charset="0"/>
              <a:buNone/>
              <a:defRPr sz="1200">
                <a:latin typeface="楷体_GB2312" pitchFamily="49" charset="-122"/>
                <a:ea typeface="楷体_GB2312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 typeface="Arial" pitchFamily="34" charset="0"/>
              <a:buNone/>
              <a:defRPr sz="1200">
                <a:latin typeface="楷体_GB2312" pitchFamily="49" charset="-122"/>
                <a:ea typeface="楷体_GB2312" pitchFamily="49" charset="-122"/>
              </a:defRPr>
            </a:lvl1pPr>
          </a:lstStyle>
          <a:p>
            <a:pPr>
              <a:defRPr/>
            </a:pPr>
            <a:fld id="{E508564E-C799-4207-8CE1-8E9B2568485A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17513"/>
            <a:ext cx="2057400" cy="5708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17513"/>
            <a:ext cx="6019800" cy="5708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7513"/>
            <a:ext cx="61309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itchFamily="34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itchFamily="34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itchFamily="34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itchFamily="34" charset="0"/>
          <a:ea typeface="楷体_GB2312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itchFamily="34" charset="0"/>
          <a:ea typeface="楷体_GB2312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itchFamily="34" charset="0"/>
          <a:ea typeface="楷体_GB2312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itchFamily="34" charset="0"/>
          <a:ea typeface="楷体_GB2312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itchFamily="34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C1C1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C1C1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C1C1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-23837"/>
            <a:ext cx="4786292" cy="638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77"/>
          <p:cNvGraphicFramePr>
            <a:graphicFrameLocks noGrp="1"/>
          </p:cNvGraphicFramePr>
          <p:nvPr/>
        </p:nvGraphicFramePr>
        <p:xfrm>
          <a:off x="2286000" y="1071563"/>
          <a:ext cx="4572033" cy="731758"/>
        </p:xfrm>
        <a:graphic>
          <a:graphicData uri="http://schemas.openxmlformats.org/drawingml/2006/table">
            <a:tbl>
              <a:tblPr/>
              <a:tblGrid>
                <a:gridCol w="750090"/>
                <a:gridCol w="750090"/>
                <a:gridCol w="750090"/>
                <a:gridCol w="750090"/>
                <a:gridCol w="750090"/>
                <a:gridCol w="821583"/>
              </a:tblGrid>
              <a:tr h="3964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天气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多云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阵雨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雷阵雨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天数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52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786063"/>
            <a:ext cx="3562350" cy="277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53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428875"/>
            <a:ext cx="4052888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54" name="Text Box 29"/>
          <p:cNvSpPr txBox="1">
            <a:spLocks noChangeArrowheads="1"/>
          </p:cNvSpPr>
          <p:nvPr/>
        </p:nvSpPr>
        <p:spPr bwMode="auto">
          <a:xfrm>
            <a:off x="755650" y="6000750"/>
            <a:ext cx="7848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2400" b="0">
                <a:solidFill>
                  <a:srgbClr val="FF0000"/>
                </a:solidFill>
                <a:ea typeface="微软雅黑" pitchFamily="34" charset="-122"/>
              </a:rPr>
              <a:t>相比之下，条形统计图是不是更清晰、直观呢？为什么？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5327650" cy="453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5143500" y="2119313"/>
            <a:ext cx="4214813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2800" b="0">
                <a:latin typeface="微软雅黑" pitchFamily="34" charset="-122"/>
                <a:ea typeface="微软雅黑" pitchFamily="34" charset="-122"/>
              </a:rPr>
              <a:t>数据清楚</a:t>
            </a:r>
            <a:endParaRPr lang="en-US" altLang="zh-CN" sz="2800" b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endParaRPr lang="en-US" altLang="zh-CN" b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2800" b="0">
                <a:latin typeface="微软雅黑" pitchFamily="34" charset="-122"/>
                <a:ea typeface="微软雅黑" pitchFamily="34" charset="-122"/>
              </a:rPr>
              <a:t>直观形象</a:t>
            </a:r>
            <a:endParaRPr lang="en-US" altLang="zh-CN" sz="2800" b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endParaRPr lang="en-US" altLang="zh-CN" b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2800" b="0">
                <a:latin typeface="微软雅黑" pitchFamily="34" charset="-122"/>
                <a:ea typeface="微软雅黑" pitchFamily="34" charset="-122"/>
              </a:rPr>
              <a:t>便于比较</a:t>
            </a:r>
            <a:endParaRPr lang="en-US" altLang="zh-CN" sz="2800" b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9"/>
          <p:cNvSpPr txBox="1">
            <a:spLocks noChangeArrowheads="1"/>
          </p:cNvSpPr>
          <p:nvPr/>
        </p:nvSpPr>
        <p:spPr bwMode="auto">
          <a:xfrm>
            <a:off x="1908175" y="1844675"/>
            <a:ext cx="63357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endParaRPr lang="zh-CN" altLang="en-US">
              <a:ea typeface="楷体_GB2312" pitchFamily="49" charset="-122"/>
            </a:endParaRPr>
          </a:p>
        </p:txBody>
      </p:sp>
      <p:sp>
        <p:nvSpPr>
          <p:cNvPr id="24578" name="Text Box 30"/>
          <p:cNvSpPr txBox="1">
            <a:spLocks noChangeArrowheads="1"/>
          </p:cNvSpPr>
          <p:nvPr/>
        </p:nvSpPr>
        <p:spPr bwMode="auto">
          <a:xfrm>
            <a:off x="755650" y="4005263"/>
            <a:ext cx="8101013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5400">
                <a:solidFill>
                  <a:srgbClr val="FF0000"/>
                </a:solidFill>
                <a:ea typeface="楷体_GB2312" pitchFamily="49" charset="-122"/>
              </a:rPr>
              <a:t>最喜欢的早餐是什么？</a:t>
            </a:r>
          </a:p>
        </p:txBody>
      </p:sp>
      <p:grpSp>
        <p:nvGrpSpPr>
          <p:cNvPr id="24579" name="组合 3"/>
          <p:cNvGrpSpPr>
            <a:grpSpLocks/>
          </p:cNvGrpSpPr>
          <p:nvPr/>
        </p:nvGrpSpPr>
        <p:grpSpPr bwMode="auto">
          <a:xfrm>
            <a:off x="857250" y="1857375"/>
            <a:ext cx="7853363" cy="1122363"/>
            <a:chOff x="0" y="0"/>
            <a:chExt cx="3883669" cy="554160"/>
          </a:xfrm>
        </p:grpSpPr>
        <p:sp>
          <p:nvSpPr>
            <p:cNvPr id="24580" name="Text Box 37"/>
            <p:cNvSpPr txBox="1">
              <a:spLocks noChangeArrowheads="1"/>
            </p:cNvSpPr>
            <p:nvPr/>
          </p:nvSpPr>
          <p:spPr bwMode="auto">
            <a:xfrm>
              <a:off x="550677" y="228028"/>
              <a:ext cx="792163" cy="31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3600">
                  <a:latin typeface="楷体_GB2312" pitchFamily="49" charset="-122"/>
                  <a:ea typeface="楷体_GB2312" pitchFamily="49" charset="-122"/>
                </a:rPr>
                <a:t>牛奶</a:t>
              </a:r>
            </a:p>
          </p:txBody>
        </p:sp>
        <p:pic>
          <p:nvPicPr>
            <p:cNvPr id="24581" name="Picture 38" descr="牛奶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770"/>
              <a:ext cx="540968" cy="489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Text Box 42"/>
            <p:cNvSpPr txBox="1">
              <a:spLocks noChangeArrowheads="1"/>
            </p:cNvSpPr>
            <p:nvPr/>
          </p:nvSpPr>
          <p:spPr bwMode="auto">
            <a:xfrm>
              <a:off x="1760168" y="228028"/>
              <a:ext cx="792162" cy="31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3600">
                  <a:latin typeface="楷体_GB2312" pitchFamily="49" charset="-122"/>
                  <a:ea typeface="楷体_GB2312" pitchFamily="49" charset="-122"/>
                </a:rPr>
                <a:t>豆浆</a:t>
              </a:r>
            </a:p>
          </p:txBody>
        </p:sp>
        <p:pic>
          <p:nvPicPr>
            <p:cNvPr id="24583" name="Picture 44" descr="粥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0280" y="63572"/>
              <a:ext cx="570954" cy="49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Text Box 45"/>
            <p:cNvSpPr txBox="1">
              <a:spLocks noChangeArrowheads="1"/>
            </p:cNvSpPr>
            <p:nvPr/>
          </p:nvSpPr>
          <p:spPr bwMode="auto">
            <a:xfrm>
              <a:off x="3091507" y="228028"/>
              <a:ext cx="792162" cy="31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3600">
                  <a:latin typeface="楷体_GB2312" pitchFamily="49" charset="-122"/>
                  <a:ea typeface="楷体_GB2312" pitchFamily="49" charset="-122"/>
                </a:rPr>
                <a:t>粥</a:t>
              </a:r>
            </a:p>
          </p:txBody>
        </p:sp>
        <p:pic>
          <p:nvPicPr>
            <p:cNvPr id="24585" name="Picture 88" descr="u7jx02_2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52128" y="0"/>
              <a:ext cx="598542" cy="55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ChangeArrowheads="1"/>
          </p:cNvSpPr>
          <p:nvPr/>
        </p:nvSpPr>
        <p:spPr bwMode="auto">
          <a:xfrm>
            <a:off x="827088" y="333375"/>
            <a:ext cx="7481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下面是四（</a:t>
            </a: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）班同学最喜欢的一种早餐（不包括主食）统计表。</a:t>
            </a:r>
          </a:p>
        </p:txBody>
      </p:sp>
      <p:graphicFrame>
        <p:nvGraphicFramePr>
          <p:cNvPr id="19470" name="Group 14"/>
          <p:cNvGraphicFramePr>
            <a:graphicFrameLocks noGrp="1"/>
          </p:cNvGraphicFramePr>
          <p:nvPr/>
        </p:nvGraphicFramePr>
        <p:xfrm>
          <a:off x="1643063" y="857250"/>
          <a:ext cx="5329238" cy="1074738"/>
        </p:xfrm>
        <a:graphic>
          <a:graphicData uri="http://schemas.openxmlformats.org/drawingml/2006/table">
            <a:tbl>
              <a:tblPr/>
              <a:tblGrid>
                <a:gridCol w="1639888"/>
                <a:gridCol w="1241425"/>
                <a:gridCol w="1223962"/>
                <a:gridCol w="1223963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最喜欢的早餐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人        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5619" name="组合 3"/>
          <p:cNvGrpSpPr>
            <a:grpSpLocks/>
          </p:cNvGrpSpPr>
          <p:nvPr/>
        </p:nvGrpSpPr>
        <p:grpSpPr bwMode="auto">
          <a:xfrm>
            <a:off x="3286125" y="857250"/>
            <a:ext cx="3883025" cy="565150"/>
            <a:chOff x="0" y="0"/>
            <a:chExt cx="3883669" cy="564578"/>
          </a:xfrm>
        </p:grpSpPr>
        <p:sp>
          <p:nvSpPr>
            <p:cNvPr id="25631" name="Text Box 37"/>
            <p:cNvSpPr txBox="1">
              <a:spLocks noChangeArrowheads="1"/>
            </p:cNvSpPr>
            <p:nvPr/>
          </p:nvSpPr>
          <p:spPr bwMode="auto">
            <a:xfrm>
              <a:off x="550677" y="228028"/>
              <a:ext cx="7921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牛奶</a:t>
              </a:r>
            </a:p>
          </p:txBody>
        </p:sp>
        <p:pic>
          <p:nvPicPr>
            <p:cNvPr id="25632" name="Picture 38" descr="牛奶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770"/>
              <a:ext cx="540968" cy="489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3" name="Text Box 42"/>
            <p:cNvSpPr txBox="1">
              <a:spLocks noChangeArrowheads="1"/>
            </p:cNvSpPr>
            <p:nvPr/>
          </p:nvSpPr>
          <p:spPr bwMode="auto">
            <a:xfrm>
              <a:off x="1760168" y="228028"/>
              <a:ext cx="7921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豆浆</a:t>
              </a:r>
            </a:p>
          </p:txBody>
        </p:sp>
        <p:pic>
          <p:nvPicPr>
            <p:cNvPr id="25634" name="Picture 44" descr="粥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0280" y="63572"/>
              <a:ext cx="570954" cy="49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5" name="Text Box 45"/>
            <p:cNvSpPr txBox="1">
              <a:spLocks noChangeArrowheads="1"/>
            </p:cNvSpPr>
            <p:nvPr/>
          </p:nvSpPr>
          <p:spPr bwMode="auto">
            <a:xfrm>
              <a:off x="3091507" y="228028"/>
              <a:ext cx="7921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粥</a:t>
              </a:r>
            </a:p>
          </p:txBody>
        </p:sp>
        <p:pic>
          <p:nvPicPr>
            <p:cNvPr id="25636" name="Picture 88" descr="u7jx02_2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52128" y="0"/>
              <a:ext cx="598542" cy="55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20" name="Group 65"/>
          <p:cNvGrpSpPr>
            <a:grpSpLocks/>
          </p:cNvGrpSpPr>
          <p:nvPr/>
        </p:nvGrpSpPr>
        <p:grpSpPr bwMode="auto">
          <a:xfrm>
            <a:off x="1476375" y="2027238"/>
            <a:ext cx="2990850" cy="4827587"/>
            <a:chOff x="0" y="0"/>
            <a:chExt cx="1884" cy="3041"/>
          </a:xfrm>
        </p:grpSpPr>
        <p:pic>
          <p:nvPicPr>
            <p:cNvPr id="25628" name="Picture 34" descr="10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" y="182"/>
              <a:ext cx="1703" cy="2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9" name="Text Box 60"/>
            <p:cNvSpPr txBox="1">
              <a:spLocks noChangeArrowheads="1"/>
            </p:cNvSpPr>
            <p:nvPr/>
          </p:nvSpPr>
          <p:spPr bwMode="auto">
            <a:xfrm>
              <a:off x="0" y="0"/>
              <a:ext cx="5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人数</a:t>
              </a:r>
            </a:p>
          </p:txBody>
        </p:sp>
        <p:sp>
          <p:nvSpPr>
            <p:cNvPr id="25630" name="Rectangle 62"/>
            <p:cNvSpPr>
              <a:spLocks noChangeArrowheads="1"/>
            </p:cNvSpPr>
            <p:nvPr/>
          </p:nvSpPr>
          <p:spPr bwMode="auto">
            <a:xfrm>
              <a:off x="280" y="2849"/>
              <a:ext cx="16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Arial" charset="0"/>
                <a:buNone/>
              </a:pP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 牛奶   豆浆    </a:t>
              </a:r>
              <a:r>
                <a:rPr lang="zh-CN" altLang="en-US" sz="800"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粥    早餐</a:t>
              </a:r>
            </a:p>
          </p:txBody>
        </p:sp>
      </p:grpSp>
      <p:grpSp>
        <p:nvGrpSpPr>
          <p:cNvPr id="25621" name="Group 66"/>
          <p:cNvGrpSpPr>
            <a:grpSpLocks/>
          </p:cNvGrpSpPr>
          <p:nvPr/>
        </p:nvGrpSpPr>
        <p:grpSpPr bwMode="auto">
          <a:xfrm>
            <a:off x="5364163" y="2997200"/>
            <a:ext cx="2535237" cy="3182938"/>
            <a:chOff x="0" y="0"/>
            <a:chExt cx="1597" cy="2005"/>
          </a:xfrm>
        </p:grpSpPr>
        <p:pic>
          <p:nvPicPr>
            <p:cNvPr id="25625" name="Picture 35" descr="10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" y="157"/>
              <a:ext cx="1421" cy="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6" name="Text Box 61"/>
            <p:cNvSpPr txBox="1">
              <a:spLocks noChangeArrowheads="1"/>
            </p:cNvSpPr>
            <p:nvPr/>
          </p:nvSpPr>
          <p:spPr bwMode="auto">
            <a:xfrm>
              <a:off x="0" y="0"/>
              <a:ext cx="5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人数</a:t>
              </a:r>
            </a:p>
          </p:txBody>
        </p:sp>
        <p:sp>
          <p:nvSpPr>
            <p:cNvPr id="25627" name="Rectangle 64"/>
            <p:cNvSpPr>
              <a:spLocks noChangeArrowheads="1"/>
            </p:cNvSpPr>
            <p:nvPr/>
          </p:nvSpPr>
          <p:spPr bwMode="auto">
            <a:xfrm>
              <a:off x="193" y="1813"/>
              <a:ext cx="14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Arial" charset="0"/>
                <a:buNone/>
              </a:pP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 牛奶  豆浆   粥   早餐</a:t>
              </a:r>
            </a:p>
          </p:txBody>
        </p:sp>
      </p:grp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6227763" y="908050"/>
            <a:ext cx="2713037" cy="2305050"/>
            <a:chOff x="0" y="0"/>
            <a:chExt cx="1709" cy="1804"/>
          </a:xfrm>
        </p:grpSpPr>
        <p:pic>
          <p:nvPicPr>
            <p:cNvPr id="25623" name="Picture 15" descr="男天使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9" y="0"/>
              <a:ext cx="960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4" name="AutoShape 27"/>
            <p:cNvSpPr>
              <a:spLocks noChangeArrowheads="1"/>
            </p:cNvSpPr>
            <p:nvPr/>
          </p:nvSpPr>
          <p:spPr bwMode="auto">
            <a:xfrm>
              <a:off x="0" y="988"/>
              <a:ext cx="1372" cy="816"/>
            </a:xfrm>
            <a:prstGeom prst="wedgeRoundRectCallout">
              <a:avLst>
                <a:gd name="adj1" fmla="val 34208"/>
                <a:gd name="adj2" fmla="val -6397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</a:pPr>
              <a:r>
                <a:rPr lang="zh-CN" altLang="en-US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请选一个条形</a:t>
              </a:r>
            </a:p>
            <a:p>
              <a:pPr eaLnBrk="0" hangingPunct="0">
                <a:buFont typeface="Arial" charset="0"/>
                <a:buNone/>
              </a:pPr>
              <a:r>
                <a:rPr lang="zh-CN" altLang="en-US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图把统计结果</a:t>
              </a:r>
            </a:p>
            <a:p>
              <a:pPr eaLnBrk="0" hangingPunct="0">
                <a:buFont typeface="Arial" charset="0"/>
                <a:buNone/>
              </a:pPr>
              <a:r>
                <a:rPr lang="zh-CN" altLang="en-US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表示出来？</a:t>
              </a:r>
              <a:endParaRPr lang="en-US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66"/>
          <p:cNvGrpSpPr>
            <a:grpSpLocks/>
          </p:cNvGrpSpPr>
          <p:nvPr/>
        </p:nvGrpSpPr>
        <p:grpSpPr bwMode="auto">
          <a:xfrm>
            <a:off x="5364163" y="2997200"/>
            <a:ext cx="2535237" cy="3182938"/>
            <a:chOff x="0" y="0"/>
            <a:chExt cx="1597" cy="2005"/>
          </a:xfrm>
        </p:grpSpPr>
        <p:pic>
          <p:nvPicPr>
            <p:cNvPr id="26673" name="Picture 35" descr="10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" y="157"/>
              <a:ext cx="1421" cy="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74" name="Text Box 61"/>
            <p:cNvSpPr txBox="1">
              <a:spLocks noChangeArrowheads="1"/>
            </p:cNvSpPr>
            <p:nvPr/>
          </p:nvSpPr>
          <p:spPr bwMode="auto">
            <a:xfrm>
              <a:off x="0" y="0"/>
              <a:ext cx="5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人数</a:t>
              </a:r>
            </a:p>
          </p:txBody>
        </p:sp>
        <p:sp>
          <p:nvSpPr>
            <p:cNvPr id="26675" name="Rectangle 64"/>
            <p:cNvSpPr>
              <a:spLocks noChangeArrowheads="1"/>
            </p:cNvSpPr>
            <p:nvPr/>
          </p:nvSpPr>
          <p:spPr bwMode="auto">
            <a:xfrm>
              <a:off x="193" y="1813"/>
              <a:ext cx="14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Arial" charset="0"/>
                <a:buNone/>
              </a:pP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 牛奶  豆浆   粥   早餐</a:t>
              </a:r>
            </a:p>
          </p:txBody>
        </p:sp>
      </p:grpSp>
      <p:grpSp>
        <p:nvGrpSpPr>
          <p:cNvPr id="26626" name="Group 65"/>
          <p:cNvGrpSpPr>
            <a:grpSpLocks/>
          </p:cNvGrpSpPr>
          <p:nvPr/>
        </p:nvGrpSpPr>
        <p:grpSpPr bwMode="auto">
          <a:xfrm>
            <a:off x="1476375" y="2027238"/>
            <a:ext cx="2990850" cy="4827587"/>
            <a:chOff x="0" y="0"/>
            <a:chExt cx="1884" cy="3041"/>
          </a:xfrm>
        </p:grpSpPr>
        <p:pic>
          <p:nvPicPr>
            <p:cNvPr id="26670" name="Picture 34" descr="1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" y="182"/>
              <a:ext cx="1703" cy="2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71" name="Text Box 60"/>
            <p:cNvSpPr txBox="1">
              <a:spLocks noChangeArrowheads="1"/>
            </p:cNvSpPr>
            <p:nvPr/>
          </p:nvSpPr>
          <p:spPr bwMode="auto">
            <a:xfrm>
              <a:off x="0" y="0"/>
              <a:ext cx="5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人数</a:t>
              </a:r>
            </a:p>
          </p:txBody>
        </p:sp>
        <p:sp>
          <p:nvSpPr>
            <p:cNvPr id="26672" name="Rectangle 62"/>
            <p:cNvSpPr>
              <a:spLocks noChangeArrowheads="1"/>
            </p:cNvSpPr>
            <p:nvPr/>
          </p:nvSpPr>
          <p:spPr bwMode="auto">
            <a:xfrm>
              <a:off x="280" y="2849"/>
              <a:ext cx="16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Arial" charset="0"/>
                <a:buNone/>
              </a:pP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 牛奶   豆浆    </a:t>
              </a:r>
              <a:r>
                <a:rPr lang="zh-CN" altLang="en-US" sz="800"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粥    早餐</a:t>
              </a:r>
            </a:p>
          </p:txBody>
        </p:sp>
      </p:grpSp>
      <p:sp>
        <p:nvSpPr>
          <p:cNvPr id="68651" name="矩形 18"/>
          <p:cNvSpPr>
            <a:spLocks noChangeArrowheads="1"/>
          </p:cNvSpPr>
          <p:nvPr/>
        </p:nvSpPr>
        <p:spPr bwMode="auto">
          <a:xfrm>
            <a:off x="2119313" y="5603875"/>
            <a:ext cx="312737" cy="968375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8652" name="矩形 19"/>
          <p:cNvSpPr>
            <a:spLocks noChangeArrowheads="1"/>
          </p:cNvSpPr>
          <p:nvPr/>
        </p:nvSpPr>
        <p:spPr bwMode="auto">
          <a:xfrm>
            <a:off x="2762250" y="4595813"/>
            <a:ext cx="312738" cy="1976437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8653" name="矩形 20"/>
          <p:cNvSpPr>
            <a:spLocks noChangeArrowheads="1"/>
          </p:cNvSpPr>
          <p:nvPr/>
        </p:nvSpPr>
        <p:spPr bwMode="auto">
          <a:xfrm>
            <a:off x="3395663" y="2579688"/>
            <a:ext cx="312737" cy="3992562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68654" name="直接连接符 22"/>
          <p:cNvCxnSpPr>
            <a:cxnSpLocks noChangeShapeType="1"/>
          </p:cNvCxnSpPr>
          <p:nvPr/>
        </p:nvCxnSpPr>
        <p:spPr bwMode="auto">
          <a:xfrm>
            <a:off x="2114550" y="5594350"/>
            <a:ext cx="3238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8655" name="直接连接符 23"/>
          <p:cNvCxnSpPr>
            <a:cxnSpLocks noChangeShapeType="1"/>
          </p:cNvCxnSpPr>
          <p:nvPr/>
        </p:nvCxnSpPr>
        <p:spPr bwMode="auto">
          <a:xfrm>
            <a:off x="2757488" y="4584700"/>
            <a:ext cx="3238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8656" name="直接连接符 24"/>
          <p:cNvCxnSpPr>
            <a:cxnSpLocks noChangeShapeType="1"/>
          </p:cNvCxnSpPr>
          <p:nvPr/>
        </p:nvCxnSpPr>
        <p:spPr bwMode="auto">
          <a:xfrm>
            <a:off x="3395663" y="2582863"/>
            <a:ext cx="325437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68657" name="矩形 28"/>
          <p:cNvSpPr>
            <a:spLocks noChangeArrowheads="1"/>
          </p:cNvSpPr>
          <p:nvPr/>
        </p:nvSpPr>
        <p:spPr bwMode="auto">
          <a:xfrm>
            <a:off x="5927725" y="5283200"/>
            <a:ext cx="244475" cy="608013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8658" name="矩形 31"/>
          <p:cNvSpPr>
            <a:spLocks noChangeArrowheads="1"/>
          </p:cNvSpPr>
          <p:nvPr/>
        </p:nvSpPr>
        <p:spPr bwMode="auto">
          <a:xfrm>
            <a:off x="6430963" y="4683125"/>
            <a:ext cx="244475" cy="1208088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8659" name="矩形 34"/>
          <p:cNvSpPr>
            <a:spLocks noChangeArrowheads="1"/>
          </p:cNvSpPr>
          <p:nvPr/>
        </p:nvSpPr>
        <p:spPr bwMode="auto">
          <a:xfrm>
            <a:off x="6943725" y="3497263"/>
            <a:ext cx="244475" cy="2393950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68660" name="直接连接符 26"/>
          <p:cNvCxnSpPr>
            <a:cxnSpLocks noChangeShapeType="1"/>
          </p:cNvCxnSpPr>
          <p:nvPr/>
        </p:nvCxnSpPr>
        <p:spPr bwMode="auto">
          <a:xfrm>
            <a:off x="5927725" y="5287963"/>
            <a:ext cx="252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8661" name="直接连接符 29"/>
          <p:cNvCxnSpPr>
            <a:cxnSpLocks noChangeShapeType="1"/>
          </p:cNvCxnSpPr>
          <p:nvPr/>
        </p:nvCxnSpPr>
        <p:spPr bwMode="auto">
          <a:xfrm>
            <a:off x="6426200" y="4697413"/>
            <a:ext cx="252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8662" name="直接连接符 32"/>
          <p:cNvCxnSpPr>
            <a:cxnSpLocks noChangeShapeType="1"/>
          </p:cNvCxnSpPr>
          <p:nvPr/>
        </p:nvCxnSpPr>
        <p:spPr bwMode="auto">
          <a:xfrm>
            <a:off x="6945313" y="3506788"/>
            <a:ext cx="2524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68663" name="Text Box 31"/>
          <p:cNvSpPr txBox="1">
            <a:spLocks noChangeArrowheads="1"/>
          </p:cNvSpPr>
          <p:nvPr/>
        </p:nvSpPr>
        <p:spPr bwMode="auto">
          <a:xfrm>
            <a:off x="1979613" y="5162550"/>
            <a:ext cx="620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ea typeface="楷体_GB2312" pitchFamily="49" charset="-122"/>
              </a:rPr>
              <a:t>6</a:t>
            </a:r>
          </a:p>
        </p:txBody>
      </p:sp>
      <p:sp>
        <p:nvSpPr>
          <p:cNvPr id="68664" name="Text Box 31"/>
          <p:cNvSpPr txBox="1">
            <a:spLocks noChangeArrowheads="1"/>
          </p:cNvSpPr>
          <p:nvPr/>
        </p:nvSpPr>
        <p:spPr bwMode="auto">
          <a:xfrm>
            <a:off x="2627313" y="4225925"/>
            <a:ext cx="620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ea typeface="楷体_GB2312" pitchFamily="49" charset="-122"/>
              </a:rPr>
              <a:t>12</a:t>
            </a:r>
          </a:p>
        </p:txBody>
      </p:sp>
      <p:sp>
        <p:nvSpPr>
          <p:cNvPr id="68665" name="Text Box 31"/>
          <p:cNvSpPr txBox="1">
            <a:spLocks noChangeArrowheads="1"/>
          </p:cNvSpPr>
          <p:nvPr/>
        </p:nvSpPr>
        <p:spPr bwMode="auto">
          <a:xfrm>
            <a:off x="3232150" y="2233613"/>
            <a:ext cx="62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ea typeface="楷体_GB2312" pitchFamily="49" charset="-122"/>
              </a:rPr>
              <a:t>24</a:t>
            </a:r>
          </a:p>
        </p:txBody>
      </p:sp>
      <p:sp>
        <p:nvSpPr>
          <p:cNvPr id="68666" name="Text Box 31"/>
          <p:cNvSpPr txBox="1">
            <a:spLocks noChangeArrowheads="1"/>
          </p:cNvSpPr>
          <p:nvPr/>
        </p:nvSpPr>
        <p:spPr bwMode="auto">
          <a:xfrm>
            <a:off x="5745163" y="5008563"/>
            <a:ext cx="620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ea typeface="楷体_GB2312" pitchFamily="49" charset="-122"/>
              </a:rPr>
              <a:t>6</a:t>
            </a:r>
          </a:p>
        </p:txBody>
      </p:sp>
      <p:sp>
        <p:nvSpPr>
          <p:cNvPr id="68667" name="Text Box 31"/>
          <p:cNvSpPr txBox="1">
            <a:spLocks noChangeArrowheads="1"/>
          </p:cNvSpPr>
          <p:nvPr/>
        </p:nvSpPr>
        <p:spPr bwMode="auto">
          <a:xfrm>
            <a:off x="6248400" y="4410075"/>
            <a:ext cx="62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ea typeface="楷体_GB2312" pitchFamily="49" charset="-122"/>
              </a:rPr>
              <a:t>12</a:t>
            </a:r>
          </a:p>
        </p:txBody>
      </p:sp>
      <p:sp>
        <p:nvSpPr>
          <p:cNvPr id="68668" name="Text Box 31"/>
          <p:cNvSpPr txBox="1">
            <a:spLocks noChangeArrowheads="1"/>
          </p:cNvSpPr>
          <p:nvPr/>
        </p:nvSpPr>
        <p:spPr bwMode="auto">
          <a:xfrm>
            <a:off x="6780213" y="3208338"/>
            <a:ext cx="620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ea typeface="楷体_GB2312" pitchFamily="49" charset="-122"/>
              </a:rPr>
              <a:t>24</a:t>
            </a:r>
          </a:p>
        </p:txBody>
      </p:sp>
      <p:sp>
        <p:nvSpPr>
          <p:cNvPr id="26645" name="Rectangle 7"/>
          <p:cNvSpPr>
            <a:spLocks noChangeArrowheads="1"/>
          </p:cNvSpPr>
          <p:nvPr/>
        </p:nvSpPr>
        <p:spPr bwMode="auto">
          <a:xfrm>
            <a:off x="827088" y="333375"/>
            <a:ext cx="7481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下面是四（</a:t>
            </a:r>
            <a:r>
              <a:rPr lang="en-US" altLang="zh-CN" b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）班同学最喜欢的一种早餐（不包括主食）统计表。</a:t>
            </a:r>
          </a:p>
        </p:txBody>
      </p:sp>
      <p:graphicFrame>
        <p:nvGraphicFramePr>
          <p:cNvPr id="54" name="Group 14"/>
          <p:cNvGraphicFramePr>
            <a:graphicFrameLocks noGrp="1"/>
          </p:cNvGraphicFramePr>
          <p:nvPr/>
        </p:nvGraphicFramePr>
        <p:xfrm>
          <a:off x="1643063" y="857250"/>
          <a:ext cx="5329238" cy="1074738"/>
        </p:xfrm>
        <a:graphic>
          <a:graphicData uri="http://schemas.openxmlformats.org/drawingml/2006/table">
            <a:tbl>
              <a:tblPr/>
              <a:tblGrid>
                <a:gridCol w="1639888"/>
                <a:gridCol w="1241425"/>
                <a:gridCol w="1223962"/>
                <a:gridCol w="1223963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最喜欢的早餐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人        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663" name="组合 3"/>
          <p:cNvGrpSpPr>
            <a:grpSpLocks/>
          </p:cNvGrpSpPr>
          <p:nvPr/>
        </p:nvGrpSpPr>
        <p:grpSpPr bwMode="auto">
          <a:xfrm>
            <a:off x="3348038" y="836613"/>
            <a:ext cx="3883025" cy="565150"/>
            <a:chOff x="0" y="0"/>
            <a:chExt cx="3883669" cy="564578"/>
          </a:xfrm>
        </p:grpSpPr>
        <p:sp>
          <p:nvSpPr>
            <p:cNvPr id="26664" name="Text Box 37"/>
            <p:cNvSpPr txBox="1">
              <a:spLocks noChangeArrowheads="1"/>
            </p:cNvSpPr>
            <p:nvPr/>
          </p:nvSpPr>
          <p:spPr bwMode="auto">
            <a:xfrm>
              <a:off x="550677" y="228028"/>
              <a:ext cx="7921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牛奶</a:t>
              </a:r>
            </a:p>
          </p:txBody>
        </p:sp>
        <p:pic>
          <p:nvPicPr>
            <p:cNvPr id="26665" name="Picture 38" descr="牛奶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4770"/>
              <a:ext cx="540968" cy="489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66" name="Text Box 42"/>
            <p:cNvSpPr txBox="1">
              <a:spLocks noChangeArrowheads="1"/>
            </p:cNvSpPr>
            <p:nvPr/>
          </p:nvSpPr>
          <p:spPr bwMode="auto">
            <a:xfrm>
              <a:off x="1760168" y="228028"/>
              <a:ext cx="7921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豆浆</a:t>
              </a:r>
            </a:p>
          </p:txBody>
        </p:sp>
        <p:pic>
          <p:nvPicPr>
            <p:cNvPr id="26667" name="Picture 44" descr="粥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20280" y="63572"/>
              <a:ext cx="570954" cy="49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68" name="Text Box 45"/>
            <p:cNvSpPr txBox="1">
              <a:spLocks noChangeArrowheads="1"/>
            </p:cNvSpPr>
            <p:nvPr/>
          </p:nvSpPr>
          <p:spPr bwMode="auto">
            <a:xfrm>
              <a:off x="3091507" y="228028"/>
              <a:ext cx="7921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粥</a:t>
              </a:r>
            </a:p>
          </p:txBody>
        </p:sp>
        <p:pic>
          <p:nvPicPr>
            <p:cNvPr id="26669" name="Picture 88" descr="u7jx02_2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52128" y="0"/>
              <a:ext cx="598542" cy="55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51" grpId="0" animBg="1" autoUpdateAnimBg="0"/>
      <p:bldP spid="68652" grpId="0" animBg="1" autoUpdateAnimBg="0"/>
      <p:bldP spid="68653" grpId="0" animBg="1" autoUpdateAnimBg="0"/>
      <p:bldP spid="68657" grpId="0" animBg="1" autoUpdateAnimBg="0"/>
      <p:bldP spid="68658" grpId="0" animBg="1" autoUpdateAnimBg="0"/>
      <p:bldP spid="68659" grpId="0" animBg="1" autoUpdateAnimBg="0"/>
      <p:bldP spid="68663" grpId="0" autoUpdateAnimBg="0"/>
      <p:bldP spid="68664" grpId="0" autoUpdateAnimBg="0"/>
      <p:bldP spid="68665" grpId="0" autoUpdateAnimBg="0"/>
      <p:bldP spid="68666" grpId="0" autoUpdateAnimBg="0"/>
      <p:bldP spid="68667" grpId="0" autoUpdateAnimBg="0"/>
      <p:bldP spid="6866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>
            <a:grpSpLocks/>
          </p:cNvGrpSpPr>
          <p:nvPr/>
        </p:nvGrpSpPr>
        <p:grpSpPr bwMode="auto">
          <a:xfrm>
            <a:off x="1476375" y="2030413"/>
            <a:ext cx="6423025" cy="4827587"/>
            <a:chOff x="1476375" y="2027238"/>
            <a:chExt cx="6423025" cy="4827587"/>
          </a:xfrm>
        </p:grpSpPr>
        <p:grpSp>
          <p:nvGrpSpPr>
            <p:cNvPr id="27651" name="Group 66"/>
            <p:cNvGrpSpPr>
              <a:grpSpLocks/>
            </p:cNvGrpSpPr>
            <p:nvPr/>
          </p:nvGrpSpPr>
          <p:grpSpPr bwMode="auto">
            <a:xfrm>
              <a:off x="5364163" y="2997200"/>
              <a:ext cx="2535237" cy="3182938"/>
              <a:chOff x="0" y="0"/>
              <a:chExt cx="1597" cy="2005"/>
            </a:xfrm>
          </p:grpSpPr>
          <p:pic>
            <p:nvPicPr>
              <p:cNvPr id="27674" name="Picture 35" descr="10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8" y="157"/>
                <a:ext cx="1421" cy="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75" name="Text Box 6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4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Font typeface="Arial" charset="0"/>
                  <a:buNone/>
                </a:pPr>
                <a:r>
                  <a:rPr lang="zh-CN" altLang="en-US" sz="1600">
                    <a:latin typeface="楷体_GB2312" pitchFamily="49" charset="-122"/>
                    <a:ea typeface="楷体_GB2312" pitchFamily="49" charset="-122"/>
                  </a:rPr>
                  <a:t>人数</a:t>
                </a:r>
              </a:p>
            </p:txBody>
          </p:sp>
          <p:sp>
            <p:nvSpPr>
              <p:cNvPr id="27676" name="Rectangle 64"/>
              <p:cNvSpPr>
                <a:spLocks noChangeArrowheads="1"/>
              </p:cNvSpPr>
              <p:nvPr/>
            </p:nvSpPr>
            <p:spPr bwMode="auto">
              <a:xfrm>
                <a:off x="193" y="1813"/>
                <a:ext cx="14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Font typeface="Arial" charset="0"/>
                  <a:buNone/>
                </a:pPr>
                <a:r>
                  <a:rPr lang="zh-CN" altLang="en-US" sz="1400">
                    <a:latin typeface="楷体_GB2312" pitchFamily="49" charset="-122"/>
                    <a:ea typeface="楷体_GB2312" pitchFamily="49" charset="-122"/>
                  </a:rPr>
                  <a:t> 牛奶  豆浆   粥   早餐</a:t>
                </a:r>
              </a:p>
            </p:txBody>
          </p:sp>
        </p:grpSp>
        <p:grpSp>
          <p:nvGrpSpPr>
            <p:cNvPr id="27652" name="Group 65"/>
            <p:cNvGrpSpPr>
              <a:grpSpLocks/>
            </p:cNvGrpSpPr>
            <p:nvPr/>
          </p:nvGrpSpPr>
          <p:grpSpPr bwMode="auto">
            <a:xfrm>
              <a:off x="1476375" y="2027238"/>
              <a:ext cx="2990850" cy="4827587"/>
              <a:chOff x="0" y="0"/>
              <a:chExt cx="1884" cy="3041"/>
            </a:xfrm>
          </p:grpSpPr>
          <p:pic>
            <p:nvPicPr>
              <p:cNvPr id="27671" name="Picture 34" descr="10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" y="182"/>
                <a:ext cx="1703" cy="2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72" name="Text Box 6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4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Font typeface="Arial" charset="0"/>
                  <a:buNone/>
                </a:pPr>
                <a:r>
                  <a:rPr lang="zh-CN" altLang="en-US" sz="1600">
                    <a:latin typeface="楷体_GB2312" pitchFamily="49" charset="-122"/>
                    <a:ea typeface="楷体_GB2312" pitchFamily="49" charset="-122"/>
                  </a:rPr>
                  <a:t>人数</a:t>
                </a:r>
              </a:p>
            </p:txBody>
          </p:sp>
          <p:sp>
            <p:nvSpPr>
              <p:cNvPr id="27673" name="Rectangle 62"/>
              <p:cNvSpPr>
                <a:spLocks noChangeArrowheads="1"/>
              </p:cNvSpPr>
              <p:nvPr/>
            </p:nvSpPr>
            <p:spPr bwMode="auto">
              <a:xfrm>
                <a:off x="280" y="2849"/>
                <a:ext cx="16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Font typeface="Arial" charset="0"/>
                  <a:buNone/>
                </a:pPr>
                <a:r>
                  <a:rPr lang="zh-CN" altLang="en-US" sz="1400">
                    <a:latin typeface="楷体_GB2312" pitchFamily="49" charset="-122"/>
                    <a:ea typeface="楷体_GB2312" pitchFamily="49" charset="-122"/>
                  </a:rPr>
                  <a:t> 牛奶   豆浆    </a:t>
                </a:r>
                <a:r>
                  <a:rPr lang="zh-CN" altLang="en-US" sz="800">
                    <a:latin typeface="楷体_GB2312" pitchFamily="49" charset="-122"/>
                    <a:ea typeface="楷体_GB2312" pitchFamily="49" charset="-122"/>
                  </a:rPr>
                  <a:t> </a:t>
                </a:r>
                <a:r>
                  <a:rPr lang="zh-CN" altLang="en-US" sz="1400">
                    <a:latin typeface="楷体_GB2312" pitchFamily="49" charset="-122"/>
                    <a:ea typeface="楷体_GB2312" pitchFamily="49" charset="-122"/>
                  </a:rPr>
                  <a:t>粥    早餐</a:t>
                </a:r>
              </a:p>
            </p:txBody>
          </p:sp>
        </p:grpSp>
        <p:sp>
          <p:nvSpPr>
            <p:cNvPr id="27653" name="矩形 18"/>
            <p:cNvSpPr>
              <a:spLocks noChangeArrowheads="1"/>
            </p:cNvSpPr>
            <p:nvPr/>
          </p:nvSpPr>
          <p:spPr bwMode="auto">
            <a:xfrm>
              <a:off x="2119313" y="5603875"/>
              <a:ext cx="312737" cy="96837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7654" name="矩形 19"/>
            <p:cNvSpPr>
              <a:spLocks noChangeArrowheads="1"/>
            </p:cNvSpPr>
            <p:nvPr/>
          </p:nvSpPr>
          <p:spPr bwMode="auto">
            <a:xfrm>
              <a:off x="2762250" y="4595813"/>
              <a:ext cx="312738" cy="1976437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7655" name="矩形 20"/>
            <p:cNvSpPr>
              <a:spLocks noChangeArrowheads="1"/>
            </p:cNvSpPr>
            <p:nvPr/>
          </p:nvSpPr>
          <p:spPr bwMode="auto">
            <a:xfrm>
              <a:off x="3395663" y="2579688"/>
              <a:ext cx="312737" cy="399256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cxnSp>
          <p:nvCxnSpPr>
            <p:cNvPr id="27656" name="直接连接符 22"/>
            <p:cNvCxnSpPr>
              <a:cxnSpLocks noChangeShapeType="1"/>
            </p:cNvCxnSpPr>
            <p:nvPr/>
          </p:nvCxnSpPr>
          <p:spPr bwMode="auto">
            <a:xfrm>
              <a:off x="2114550" y="5594350"/>
              <a:ext cx="32385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7657" name="直接连接符 23"/>
            <p:cNvCxnSpPr>
              <a:cxnSpLocks noChangeShapeType="1"/>
            </p:cNvCxnSpPr>
            <p:nvPr/>
          </p:nvCxnSpPr>
          <p:spPr bwMode="auto">
            <a:xfrm>
              <a:off x="2757488" y="4584700"/>
              <a:ext cx="32385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7658" name="直接连接符 24"/>
            <p:cNvCxnSpPr>
              <a:cxnSpLocks noChangeShapeType="1"/>
            </p:cNvCxnSpPr>
            <p:nvPr/>
          </p:nvCxnSpPr>
          <p:spPr bwMode="auto">
            <a:xfrm>
              <a:off x="3395663" y="2582863"/>
              <a:ext cx="325437" cy="1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7659" name="矩形 28"/>
            <p:cNvSpPr>
              <a:spLocks noChangeArrowheads="1"/>
            </p:cNvSpPr>
            <p:nvPr/>
          </p:nvSpPr>
          <p:spPr bwMode="auto">
            <a:xfrm>
              <a:off x="5927725" y="5283200"/>
              <a:ext cx="244475" cy="608013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7660" name="矩形 31"/>
            <p:cNvSpPr>
              <a:spLocks noChangeArrowheads="1"/>
            </p:cNvSpPr>
            <p:nvPr/>
          </p:nvSpPr>
          <p:spPr bwMode="auto">
            <a:xfrm>
              <a:off x="6430963" y="4683125"/>
              <a:ext cx="244475" cy="1208088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7661" name="矩形 34"/>
            <p:cNvSpPr>
              <a:spLocks noChangeArrowheads="1"/>
            </p:cNvSpPr>
            <p:nvPr/>
          </p:nvSpPr>
          <p:spPr bwMode="auto">
            <a:xfrm>
              <a:off x="6943725" y="3497263"/>
              <a:ext cx="244475" cy="239395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cxnSp>
          <p:nvCxnSpPr>
            <p:cNvPr id="27662" name="直接连接符 26"/>
            <p:cNvCxnSpPr>
              <a:cxnSpLocks noChangeShapeType="1"/>
            </p:cNvCxnSpPr>
            <p:nvPr/>
          </p:nvCxnSpPr>
          <p:spPr bwMode="auto">
            <a:xfrm>
              <a:off x="5927725" y="5287963"/>
              <a:ext cx="25241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7663" name="直接连接符 29"/>
            <p:cNvCxnSpPr>
              <a:cxnSpLocks noChangeShapeType="1"/>
            </p:cNvCxnSpPr>
            <p:nvPr/>
          </p:nvCxnSpPr>
          <p:spPr bwMode="auto">
            <a:xfrm>
              <a:off x="6426200" y="4697413"/>
              <a:ext cx="25241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7664" name="直接连接符 32"/>
            <p:cNvCxnSpPr>
              <a:cxnSpLocks noChangeShapeType="1"/>
            </p:cNvCxnSpPr>
            <p:nvPr/>
          </p:nvCxnSpPr>
          <p:spPr bwMode="auto">
            <a:xfrm>
              <a:off x="6945313" y="3506788"/>
              <a:ext cx="25241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7665" name="Text Box 31"/>
            <p:cNvSpPr txBox="1">
              <a:spLocks noChangeArrowheads="1"/>
            </p:cNvSpPr>
            <p:nvPr/>
          </p:nvSpPr>
          <p:spPr bwMode="auto">
            <a:xfrm>
              <a:off x="1979613" y="5162550"/>
              <a:ext cx="6207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600">
                  <a:ea typeface="楷体_GB2312" pitchFamily="49" charset="-122"/>
                </a:rPr>
                <a:t>6</a:t>
              </a:r>
            </a:p>
          </p:txBody>
        </p:sp>
        <p:sp>
          <p:nvSpPr>
            <p:cNvPr id="27666" name="Text Box 31"/>
            <p:cNvSpPr txBox="1">
              <a:spLocks noChangeArrowheads="1"/>
            </p:cNvSpPr>
            <p:nvPr/>
          </p:nvSpPr>
          <p:spPr bwMode="auto">
            <a:xfrm>
              <a:off x="2627313" y="4225925"/>
              <a:ext cx="6207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600">
                  <a:ea typeface="楷体_GB2312" pitchFamily="49" charset="-122"/>
                </a:rPr>
                <a:t>12</a:t>
              </a:r>
            </a:p>
          </p:txBody>
        </p:sp>
        <p:sp>
          <p:nvSpPr>
            <p:cNvPr id="27667" name="Text Box 31"/>
            <p:cNvSpPr txBox="1">
              <a:spLocks noChangeArrowheads="1"/>
            </p:cNvSpPr>
            <p:nvPr/>
          </p:nvSpPr>
          <p:spPr bwMode="auto">
            <a:xfrm>
              <a:off x="3232150" y="2233613"/>
              <a:ext cx="6207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600">
                  <a:ea typeface="楷体_GB2312" pitchFamily="49" charset="-122"/>
                </a:rPr>
                <a:t>24</a:t>
              </a:r>
            </a:p>
          </p:txBody>
        </p:sp>
        <p:sp>
          <p:nvSpPr>
            <p:cNvPr id="27668" name="Text Box 31"/>
            <p:cNvSpPr txBox="1">
              <a:spLocks noChangeArrowheads="1"/>
            </p:cNvSpPr>
            <p:nvPr/>
          </p:nvSpPr>
          <p:spPr bwMode="auto">
            <a:xfrm>
              <a:off x="5745163" y="5008563"/>
              <a:ext cx="6207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600">
                  <a:ea typeface="楷体_GB2312" pitchFamily="49" charset="-122"/>
                </a:rPr>
                <a:t>6</a:t>
              </a:r>
            </a:p>
          </p:txBody>
        </p:sp>
        <p:sp>
          <p:nvSpPr>
            <p:cNvPr id="27669" name="Text Box 31"/>
            <p:cNvSpPr txBox="1">
              <a:spLocks noChangeArrowheads="1"/>
            </p:cNvSpPr>
            <p:nvPr/>
          </p:nvSpPr>
          <p:spPr bwMode="auto">
            <a:xfrm>
              <a:off x="6248400" y="4410075"/>
              <a:ext cx="6207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600">
                  <a:ea typeface="楷体_GB2312" pitchFamily="49" charset="-122"/>
                </a:rPr>
                <a:t>12</a:t>
              </a:r>
            </a:p>
          </p:txBody>
        </p:sp>
        <p:sp>
          <p:nvSpPr>
            <p:cNvPr id="27670" name="Text Box 31"/>
            <p:cNvSpPr txBox="1">
              <a:spLocks noChangeArrowheads="1"/>
            </p:cNvSpPr>
            <p:nvPr/>
          </p:nvSpPr>
          <p:spPr bwMode="auto">
            <a:xfrm>
              <a:off x="6780213" y="3208338"/>
              <a:ext cx="6207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600">
                  <a:ea typeface="楷体_GB2312" pitchFamily="49" charset="-122"/>
                </a:rPr>
                <a:t>24</a:t>
              </a:r>
            </a:p>
          </p:txBody>
        </p:sp>
      </p:grpSp>
      <p:sp>
        <p:nvSpPr>
          <p:cNvPr id="15363" name="Text Box 30"/>
          <p:cNvSpPr txBox="1">
            <a:spLocks noChangeArrowheads="1"/>
          </p:cNvSpPr>
          <p:nvPr/>
        </p:nvSpPr>
        <p:spPr bwMode="auto">
          <a:xfrm>
            <a:off x="755650" y="5929313"/>
            <a:ext cx="781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0">
                <a:solidFill>
                  <a:srgbClr val="FF0000"/>
                </a:solidFill>
                <a:ea typeface="微软雅黑" pitchFamily="34" charset="-122"/>
              </a:rPr>
              <a:t>这两个条形统计图，哪个表示的数据比较合适？为什么？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1.38889E-6 -0.2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0"/>
          <p:cNvSpPr txBox="1">
            <a:spLocks noChangeArrowheads="1"/>
          </p:cNvSpPr>
          <p:nvPr/>
        </p:nvSpPr>
        <p:spPr bwMode="auto">
          <a:xfrm>
            <a:off x="642938" y="2714625"/>
            <a:ext cx="8101012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5400">
                <a:solidFill>
                  <a:srgbClr val="FF0000"/>
                </a:solidFill>
                <a:ea typeface="楷体_GB2312" pitchFamily="49" charset="-122"/>
              </a:rPr>
              <a:t>最后，做一个练习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1"/>
          <p:cNvSpPr txBox="1">
            <a:spLocks noChangeArrowheads="1"/>
          </p:cNvSpPr>
          <p:nvPr/>
        </p:nvSpPr>
        <p:spPr bwMode="auto">
          <a:xfrm>
            <a:off x="1785938" y="4000500"/>
            <a:ext cx="5429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charset="0"/>
              <a:buNone/>
            </a:pPr>
            <a:r>
              <a:rPr lang="zh-CN" altLang="en-US">
                <a:latin typeface="楷体_GB2312" pitchFamily="49" charset="-122"/>
                <a:ea typeface="楷体_GB2312" pitchFamily="49" charset="-122"/>
              </a:rPr>
              <a:t>根据例</a:t>
            </a:r>
            <a:r>
              <a:rPr lang="en-US" altLang="zh-CN">
                <a:ea typeface="楷体_GB2312" pitchFamily="49" charset="-122"/>
              </a:rPr>
              <a:t>1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的数据和上面的记录单填写下表。</a:t>
            </a:r>
            <a:endParaRPr lang="en-US"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None/>
            </a:pPr>
            <a:endParaRPr lang="en-US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/>
        </p:nvGraphicFramePr>
        <p:xfrm>
          <a:off x="914400" y="4786313"/>
          <a:ext cx="7113588" cy="1562100"/>
        </p:xfrm>
        <a:graphic>
          <a:graphicData uri="http://schemas.openxmlformats.org/drawingml/2006/table">
            <a:tbl>
              <a:tblPr/>
              <a:tblGrid>
                <a:gridCol w="1422400"/>
                <a:gridCol w="1423988"/>
                <a:gridCol w="1422400"/>
                <a:gridCol w="1422400"/>
                <a:gridCol w="14224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多云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8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9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24" name="Picture 71" descr="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"/>
            <a:ext cx="4953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5572125" y="714375"/>
            <a:ext cx="3062288" cy="2532063"/>
            <a:chOff x="0" y="0"/>
            <a:chExt cx="1929" cy="1595"/>
          </a:xfrm>
        </p:grpSpPr>
        <p:pic>
          <p:nvPicPr>
            <p:cNvPr id="29741" name="Picture 19" descr="女天使副本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962" y="789"/>
              <a:ext cx="967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42" name="AutoShape 27"/>
            <p:cNvSpPr>
              <a:spLocks noChangeArrowheads="1"/>
            </p:cNvSpPr>
            <p:nvPr/>
          </p:nvSpPr>
          <p:spPr bwMode="auto">
            <a:xfrm>
              <a:off x="0" y="0"/>
              <a:ext cx="1335" cy="842"/>
            </a:xfrm>
            <a:prstGeom prst="wedgeRoundRectCallout">
              <a:avLst>
                <a:gd name="adj1" fmla="val 33157"/>
                <a:gd name="adj2" fmla="val 7037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20000"/>
                </a:lnSpc>
                <a:buFont typeface="Arial" charset="0"/>
                <a:buNone/>
              </a:pPr>
              <a:r>
                <a:rPr lang="zh-CN" altLang="en-US">
                  <a:solidFill>
                    <a:srgbClr val="33CCFF"/>
                  </a:solidFill>
                  <a:ea typeface="楷体_GB2312" pitchFamily="49" charset="-122"/>
                </a:rPr>
                <a:t>这是北京市</a:t>
              </a:r>
              <a:endParaRPr lang="en-US">
                <a:solidFill>
                  <a:srgbClr val="33CCFF"/>
                </a:solidFill>
                <a:ea typeface="楷体_GB2312" pitchFamily="49" charset="-122"/>
              </a:endParaRPr>
            </a:p>
            <a:p>
              <a:pPr eaLnBrk="0" hangingPunct="0">
                <a:lnSpc>
                  <a:spcPct val="120000"/>
                </a:lnSpc>
                <a:buFont typeface="Arial" charset="0"/>
                <a:buNone/>
              </a:pPr>
              <a:r>
                <a:rPr lang="en-US" altLang="zh-CN">
                  <a:solidFill>
                    <a:srgbClr val="33CCFF"/>
                  </a:solidFill>
                  <a:ea typeface="楷体_GB2312" pitchFamily="49" charset="-122"/>
                </a:rPr>
                <a:t>2012</a:t>
              </a:r>
              <a:r>
                <a:rPr lang="zh-CN" altLang="en-US">
                  <a:solidFill>
                    <a:srgbClr val="33CCFF"/>
                  </a:solidFill>
                  <a:ea typeface="楷体_GB2312" pitchFamily="49" charset="-122"/>
                </a:rPr>
                <a:t>年</a:t>
              </a:r>
              <a:r>
                <a:rPr lang="en-US" altLang="zh-CN">
                  <a:solidFill>
                    <a:srgbClr val="33CCFF"/>
                  </a:solidFill>
                  <a:ea typeface="楷体_GB2312" pitchFamily="49" charset="-122"/>
                </a:rPr>
                <a:t>9</a:t>
              </a:r>
              <a:r>
                <a:rPr lang="zh-CN" altLang="en-US">
                  <a:solidFill>
                    <a:srgbClr val="33CCFF"/>
                  </a:solidFill>
                  <a:ea typeface="楷体_GB2312" pitchFamily="49" charset="-122"/>
                </a:rPr>
                <a:t>月</a:t>
              </a:r>
              <a:endParaRPr lang="en-US">
                <a:solidFill>
                  <a:srgbClr val="33CCFF"/>
                </a:solidFill>
                <a:ea typeface="楷体_GB2312" pitchFamily="49" charset="-122"/>
              </a:endParaRPr>
            </a:p>
            <a:p>
              <a:pPr eaLnBrk="0" hangingPunct="0">
                <a:lnSpc>
                  <a:spcPct val="120000"/>
                </a:lnSpc>
                <a:buFont typeface="Arial" charset="0"/>
                <a:buNone/>
              </a:pPr>
              <a:r>
                <a:rPr lang="zh-CN" altLang="en-US">
                  <a:solidFill>
                    <a:srgbClr val="33CCFF"/>
                  </a:solidFill>
                  <a:ea typeface="楷体_GB2312" pitchFamily="49" charset="-122"/>
                </a:rPr>
                <a:t>的天气情况。</a:t>
              </a:r>
            </a:p>
          </p:txBody>
        </p:sp>
      </p:grpSp>
      <p:sp>
        <p:nvSpPr>
          <p:cNvPr id="29726" name="TextBox 9"/>
          <p:cNvSpPr txBox="1">
            <a:spLocks noChangeArrowheads="1"/>
          </p:cNvSpPr>
          <p:nvPr/>
        </p:nvSpPr>
        <p:spPr bwMode="auto">
          <a:xfrm>
            <a:off x="1638300" y="4729163"/>
            <a:ext cx="598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1600">
                <a:latin typeface="楷体_GB2312" pitchFamily="49" charset="-122"/>
                <a:ea typeface="楷体_GB2312" pitchFamily="49" charset="-122"/>
              </a:rPr>
              <a:t>天气</a:t>
            </a:r>
          </a:p>
        </p:txBody>
      </p:sp>
      <p:cxnSp>
        <p:nvCxnSpPr>
          <p:cNvPr id="29727" name="直接连接符 11"/>
          <p:cNvCxnSpPr>
            <a:cxnSpLocks noChangeShapeType="1"/>
          </p:cNvCxnSpPr>
          <p:nvPr/>
        </p:nvCxnSpPr>
        <p:spPr bwMode="auto">
          <a:xfrm>
            <a:off x="923925" y="5092700"/>
            <a:ext cx="1409700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28" name="直接连接符 74"/>
          <p:cNvCxnSpPr>
            <a:cxnSpLocks noChangeShapeType="1"/>
          </p:cNvCxnSpPr>
          <p:nvPr/>
        </p:nvCxnSpPr>
        <p:spPr bwMode="auto">
          <a:xfrm>
            <a:off x="1300163" y="4779963"/>
            <a:ext cx="1023937" cy="636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29729" name="TextBox 76"/>
          <p:cNvSpPr txBox="1">
            <a:spLocks noChangeArrowheads="1"/>
          </p:cNvSpPr>
          <p:nvPr/>
        </p:nvSpPr>
        <p:spPr bwMode="auto">
          <a:xfrm>
            <a:off x="933450" y="4786313"/>
            <a:ext cx="598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1600">
                <a:latin typeface="楷体_GB2312" pitchFamily="49" charset="-122"/>
                <a:ea typeface="楷体_GB2312" pitchFamily="49" charset="-122"/>
              </a:rPr>
              <a:t>天数</a:t>
            </a:r>
          </a:p>
        </p:txBody>
      </p:sp>
      <p:sp>
        <p:nvSpPr>
          <p:cNvPr id="29730" name="TextBox 77"/>
          <p:cNvSpPr txBox="1">
            <a:spLocks noChangeArrowheads="1"/>
          </p:cNvSpPr>
          <p:nvPr/>
        </p:nvSpPr>
        <p:spPr bwMode="auto">
          <a:xfrm>
            <a:off x="857250" y="5111750"/>
            <a:ext cx="598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1600">
                <a:latin typeface="楷体_GB2312" pitchFamily="49" charset="-122"/>
                <a:ea typeface="楷体_GB2312" pitchFamily="49" charset="-122"/>
              </a:rPr>
              <a:t>月份</a:t>
            </a:r>
          </a:p>
        </p:txBody>
      </p:sp>
      <p:grpSp>
        <p:nvGrpSpPr>
          <p:cNvPr id="3" name="组合 20"/>
          <p:cNvGrpSpPr>
            <a:grpSpLocks/>
          </p:cNvGrpSpPr>
          <p:nvPr/>
        </p:nvGrpSpPr>
        <p:grpSpPr bwMode="auto">
          <a:xfrm>
            <a:off x="2720975" y="5486400"/>
            <a:ext cx="4918075" cy="428625"/>
            <a:chOff x="2720975" y="5486400"/>
            <a:chExt cx="4918075" cy="428182"/>
          </a:xfrm>
        </p:grpSpPr>
        <p:sp>
          <p:nvSpPr>
            <p:cNvPr id="29737" name="Text Box 31"/>
            <p:cNvSpPr txBox="1">
              <a:spLocks noChangeArrowheads="1"/>
            </p:cNvSpPr>
            <p:nvPr/>
          </p:nvSpPr>
          <p:spPr bwMode="auto">
            <a:xfrm>
              <a:off x="2720975" y="5487527"/>
              <a:ext cx="6207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>
                  <a:ea typeface="楷体_GB2312" pitchFamily="49" charset="-122"/>
                </a:rPr>
                <a:t>9</a:t>
              </a:r>
            </a:p>
          </p:txBody>
        </p:sp>
        <p:sp>
          <p:nvSpPr>
            <p:cNvPr id="29738" name="Text Box 31"/>
            <p:cNvSpPr txBox="1">
              <a:spLocks noChangeArrowheads="1"/>
            </p:cNvSpPr>
            <p:nvPr/>
          </p:nvSpPr>
          <p:spPr bwMode="auto">
            <a:xfrm>
              <a:off x="4173538" y="5486400"/>
              <a:ext cx="6207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>
                  <a:ea typeface="楷体_GB2312" pitchFamily="49" charset="-122"/>
                </a:rPr>
                <a:t>6</a:t>
              </a:r>
            </a:p>
          </p:txBody>
        </p:sp>
        <p:sp>
          <p:nvSpPr>
            <p:cNvPr id="29739" name="Text Box 31"/>
            <p:cNvSpPr txBox="1">
              <a:spLocks noChangeArrowheads="1"/>
            </p:cNvSpPr>
            <p:nvPr/>
          </p:nvSpPr>
          <p:spPr bwMode="auto">
            <a:xfrm>
              <a:off x="5595938" y="5486400"/>
              <a:ext cx="6207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>
                  <a:ea typeface="楷体_GB2312" pitchFamily="49" charset="-122"/>
                </a:rPr>
                <a:t>9</a:t>
              </a:r>
            </a:p>
          </p:txBody>
        </p:sp>
        <p:sp>
          <p:nvSpPr>
            <p:cNvPr id="29740" name="Text Box 31"/>
            <p:cNvSpPr txBox="1">
              <a:spLocks noChangeArrowheads="1"/>
            </p:cNvSpPr>
            <p:nvPr/>
          </p:nvSpPr>
          <p:spPr bwMode="auto">
            <a:xfrm>
              <a:off x="7018338" y="5514532"/>
              <a:ext cx="6207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>
                  <a:ea typeface="楷体_GB2312" pitchFamily="49" charset="-122"/>
                </a:rPr>
                <a:t>7</a:t>
              </a:r>
            </a:p>
          </p:txBody>
        </p:sp>
      </p:grpSp>
      <p:grpSp>
        <p:nvGrpSpPr>
          <p:cNvPr id="4" name="组合 21"/>
          <p:cNvGrpSpPr>
            <a:grpSpLocks/>
          </p:cNvGrpSpPr>
          <p:nvPr/>
        </p:nvGrpSpPr>
        <p:grpSpPr bwMode="auto">
          <a:xfrm>
            <a:off x="2713038" y="5907088"/>
            <a:ext cx="4926012" cy="436562"/>
            <a:chOff x="2713038" y="5907088"/>
            <a:chExt cx="4926012" cy="436562"/>
          </a:xfrm>
        </p:grpSpPr>
        <p:sp>
          <p:nvSpPr>
            <p:cNvPr id="29733" name="Text Box 31"/>
            <p:cNvSpPr txBox="1">
              <a:spLocks noChangeArrowheads="1"/>
            </p:cNvSpPr>
            <p:nvPr/>
          </p:nvSpPr>
          <p:spPr bwMode="auto">
            <a:xfrm>
              <a:off x="2713038" y="5946775"/>
              <a:ext cx="6207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>
                  <a:ea typeface="楷体_GB2312" pitchFamily="49" charset="-122"/>
                </a:rPr>
                <a:t>18</a:t>
              </a:r>
            </a:p>
          </p:txBody>
        </p:sp>
        <p:sp>
          <p:nvSpPr>
            <p:cNvPr id="29734" name="Text Box 31"/>
            <p:cNvSpPr txBox="1">
              <a:spLocks noChangeArrowheads="1"/>
            </p:cNvSpPr>
            <p:nvPr/>
          </p:nvSpPr>
          <p:spPr bwMode="auto">
            <a:xfrm>
              <a:off x="4173538" y="5907088"/>
              <a:ext cx="6207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>
                  <a:ea typeface="楷体_GB2312" pitchFamily="49" charset="-122"/>
                </a:rPr>
                <a:t>4</a:t>
              </a:r>
            </a:p>
          </p:txBody>
        </p:sp>
        <p:sp>
          <p:nvSpPr>
            <p:cNvPr id="29735" name="Text Box 31"/>
            <p:cNvSpPr txBox="1">
              <a:spLocks noChangeArrowheads="1"/>
            </p:cNvSpPr>
            <p:nvPr/>
          </p:nvSpPr>
          <p:spPr bwMode="auto">
            <a:xfrm>
              <a:off x="5595938" y="5907088"/>
              <a:ext cx="6207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>
                  <a:ea typeface="楷体_GB2312" pitchFamily="49" charset="-122"/>
                </a:rPr>
                <a:t>3</a:t>
              </a:r>
            </a:p>
          </p:txBody>
        </p:sp>
        <p:sp>
          <p:nvSpPr>
            <p:cNvPr id="29736" name="Text Box 31"/>
            <p:cNvSpPr txBox="1">
              <a:spLocks noChangeArrowheads="1"/>
            </p:cNvSpPr>
            <p:nvPr/>
          </p:nvSpPr>
          <p:spPr bwMode="auto">
            <a:xfrm>
              <a:off x="7018338" y="5907088"/>
              <a:ext cx="6207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>
                  <a:ea typeface="楷体_GB2312" pitchFamily="49" charset="-122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/>
          <p:cNvGrpSpPr>
            <a:grpSpLocks/>
          </p:cNvGrpSpPr>
          <p:nvPr/>
        </p:nvGrpSpPr>
        <p:grpSpPr bwMode="auto">
          <a:xfrm>
            <a:off x="4643438" y="2928938"/>
            <a:ext cx="3805237" cy="3602037"/>
            <a:chOff x="0" y="0"/>
            <a:chExt cx="2397" cy="2269"/>
          </a:xfrm>
        </p:grpSpPr>
        <p:pic>
          <p:nvPicPr>
            <p:cNvPr id="30802" name="Picture 94" descr="10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" y="89"/>
              <a:ext cx="2006" cy="2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03" name="Text Box 95"/>
            <p:cNvSpPr txBox="1">
              <a:spLocks noChangeArrowheads="1"/>
            </p:cNvSpPr>
            <p:nvPr/>
          </p:nvSpPr>
          <p:spPr bwMode="auto">
            <a:xfrm>
              <a:off x="0" y="0"/>
              <a:ext cx="4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天数</a:t>
              </a:r>
            </a:p>
          </p:txBody>
        </p:sp>
        <p:sp>
          <p:nvSpPr>
            <p:cNvPr id="30804" name="Text Box 96"/>
            <p:cNvSpPr txBox="1">
              <a:spLocks noChangeArrowheads="1"/>
            </p:cNvSpPr>
            <p:nvPr/>
          </p:nvSpPr>
          <p:spPr bwMode="auto">
            <a:xfrm>
              <a:off x="92" y="1998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0</a:t>
              </a:r>
            </a:p>
          </p:txBody>
        </p:sp>
        <p:sp>
          <p:nvSpPr>
            <p:cNvPr id="30805" name="Text Box 97"/>
            <p:cNvSpPr txBox="1">
              <a:spLocks noChangeArrowheads="1"/>
            </p:cNvSpPr>
            <p:nvPr/>
          </p:nvSpPr>
          <p:spPr bwMode="auto">
            <a:xfrm>
              <a:off x="92" y="1612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4</a:t>
              </a:r>
            </a:p>
          </p:txBody>
        </p:sp>
        <p:sp>
          <p:nvSpPr>
            <p:cNvPr id="30806" name="Text Box 98"/>
            <p:cNvSpPr txBox="1">
              <a:spLocks noChangeArrowheads="1"/>
            </p:cNvSpPr>
            <p:nvPr/>
          </p:nvSpPr>
          <p:spPr bwMode="auto">
            <a:xfrm>
              <a:off x="92" y="1805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2</a:t>
              </a:r>
            </a:p>
          </p:txBody>
        </p:sp>
        <p:sp>
          <p:nvSpPr>
            <p:cNvPr id="30807" name="Text Box 99"/>
            <p:cNvSpPr txBox="1">
              <a:spLocks noChangeArrowheads="1"/>
            </p:cNvSpPr>
            <p:nvPr/>
          </p:nvSpPr>
          <p:spPr bwMode="auto">
            <a:xfrm>
              <a:off x="92" y="1420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6</a:t>
              </a:r>
            </a:p>
          </p:txBody>
        </p:sp>
        <p:sp>
          <p:nvSpPr>
            <p:cNvPr id="30808" name="Text Box 100"/>
            <p:cNvSpPr txBox="1">
              <a:spLocks noChangeArrowheads="1"/>
            </p:cNvSpPr>
            <p:nvPr/>
          </p:nvSpPr>
          <p:spPr bwMode="auto">
            <a:xfrm>
              <a:off x="92" y="1227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8</a:t>
              </a:r>
            </a:p>
          </p:txBody>
        </p:sp>
        <p:sp>
          <p:nvSpPr>
            <p:cNvPr id="30809" name="Text Box 101"/>
            <p:cNvSpPr txBox="1">
              <a:spLocks noChangeArrowheads="1"/>
            </p:cNvSpPr>
            <p:nvPr/>
          </p:nvSpPr>
          <p:spPr bwMode="auto">
            <a:xfrm>
              <a:off x="21" y="1034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10</a:t>
              </a:r>
            </a:p>
          </p:txBody>
        </p:sp>
        <p:sp>
          <p:nvSpPr>
            <p:cNvPr id="30810" name="Text Box 102"/>
            <p:cNvSpPr txBox="1">
              <a:spLocks noChangeArrowheads="1"/>
            </p:cNvSpPr>
            <p:nvPr/>
          </p:nvSpPr>
          <p:spPr bwMode="auto">
            <a:xfrm>
              <a:off x="21" y="841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12</a:t>
              </a:r>
            </a:p>
          </p:txBody>
        </p:sp>
        <p:sp>
          <p:nvSpPr>
            <p:cNvPr id="30811" name="Text Box 103"/>
            <p:cNvSpPr txBox="1">
              <a:spLocks noChangeArrowheads="1"/>
            </p:cNvSpPr>
            <p:nvPr/>
          </p:nvSpPr>
          <p:spPr bwMode="auto">
            <a:xfrm>
              <a:off x="21" y="649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14</a:t>
              </a:r>
            </a:p>
          </p:txBody>
        </p:sp>
        <p:sp>
          <p:nvSpPr>
            <p:cNvPr id="30812" name="Text Box 104"/>
            <p:cNvSpPr txBox="1">
              <a:spLocks noChangeArrowheads="1"/>
            </p:cNvSpPr>
            <p:nvPr/>
          </p:nvSpPr>
          <p:spPr bwMode="auto">
            <a:xfrm>
              <a:off x="21" y="456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16</a:t>
              </a:r>
            </a:p>
          </p:txBody>
        </p:sp>
        <p:sp>
          <p:nvSpPr>
            <p:cNvPr id="30813" name="Text Box 105"/>
            <p:cNvSpPr txBox="1">
              <a:spLocks noChangeArrowheads="1"/>
            </p:cNvSpPr>
            <p:nvPr/>
          </p:nvSpPr>
          <p:spPr bwMode="auto">
            <a:xfrm>
              <a:off x="21" y="263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18</a:t>
              </a:r>
            </a:p>
          </p:txBody>
        </p:sp>
        <p:sp>
          <p:nvSpPr>
            <p:cNvPr id="30814" name="Text Box 107"/>
            <p:cNvSpPr txBox="1">
              <a:spLocks noChangeArrowheads="1"/>
            </p:cNvSpPr>
            <p:nvPr/>
          </p:nvSpPr>
          <p:spPr bwMode="auto">
            <a:xfrm>
              <a:off x="401" y="2056"/>
              <a:ext cx="199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晴</a:t>
              </a: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   </a:t>
              </a:r>
              <a:r>
                <a:rPr lang="zh-CN" altLang="en-US" sz="700"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阴</a:t>
              </a: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en-US" sz="1000"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多云</a:t>
              </a: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en-US" sz="1100"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雨</a:t>
              </a: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   </a:t>
              </a: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天气</a:t>
              </a:r>
            </a:p>
          </p:txBody>
        </p:sp>
      </p:grpSp>
      <p:sp>
        <p:nvSpPr>
          <p:cNvPr id="30722" name="Text Box 106"/>
          <p:cNvSpPr txBox="1">
            <a:spLocks noChangeArrowheads="1"/>
          </p:cNvSpPr>
          <p:nvPr/>
        </p:nvSpPr>
        <p:spPr bwMode="auto">
          <a:xfrm>
            <a:off x="4792663" y="2930525"/>
            <a:ext cx="3071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1200">
                <a:latin typeface="黑体" pitchFamily="49" charset="-122"/>
                <a:ea typeface="黑体" pitchFamily="49" charset="-122"/>
              </a:rPr>
              <a:t>北京市</a:t>
            </a:r>
            <a:r>
              <a:rPr lang="en-US" altLang="zh-CN" sz="1200">
                <a:ea typeface="黑体" pitchFamily="49" charset="-122"/>
              </a:rPr>
              <a:t>2012</a:t>
            </a:r>
            <a:r>
              <a:rPr lang="zh-CN" altLang="en-US" sz="120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200">
                <a:ea typeface="黑体" pitchFamily="49" charset="-122"/>
              </a:rPr>
              <a:t>9</a:t>
            </a:r>
            <a:r>
              <a:rPr lang="zh-CN" altLang="en-US" sz="1200">
                <a:latin typeface="黑体" pitchFamily="49" charset="-122"/>
                <a:ea typeface="黑体" pitchFamily="49" charset="-122"/>
              </a:rPr>
              <a:t>月天气统计图</a:t>
            </a:r>
            <a:endParaRPr lang="en-US" sz="120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0723" name="Group 17"/>
          <p:cNvGrpSpPr>
            <a:grpSpLocks/>
          </p:cNvGrpSpPr>
          <p:nvPr/>
        </p:nvGrpSpPr>
        <p:grpSpPr bwMode="auto">
          <a:xfrm>
            <a:off x="976313" y="2928938"/>
            <a:ext cx="3805237" cy="3602037"/>
            <a:chOff x="0" y="0"/>
            <a:chExt cx="2397" cy="2269"/>
          </a:xfrm>
        </p:grpSpPr>
        <p:pic>
          <p:nvPicPr>
            <p:cNvPr id="30789" name="Picture 94" descr="10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" y="89"/>
              <a:ext cx="2006" cy="2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0" name="Text Box 95"/>
            <p:cNvSpPr txBox="1">
              <a:spLocks noChangeArrowheads="1"/>
            </p:cNvSpPr>
            <p:nvPr/>
          </p:nvSpPr>
          <p:spPr bwMode="auto">
            <a:xfrm>
              <a:off x="0" y="0"/>
              <a:ext cx="4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天数</a:t>
              </a:r>
            </a:p>
          </p:txBody>
        </p:sp>
        <p:sp>
          <p:nvSpPr>
            <p:cNvPr id="30791" name="Text Box 96"/>
            <p:cNvSpPr txBox="1">
              <a:spLocks noChangeArrowheads="1"/>
            </p:cNvSpPr>
            <p:nvPr/>
          </p:nvSpPr>
          <p:spPr bwMode="auto">
            <a:xfrm>
              <a:off x="92" y="1998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0</a:t>
              </a:r>
            </a:p>
          </p:txBody>
        </p:sp>
        <p:sp>
          <p:nvSpPr>
            <p:cNvPr id="30792" name="Text Box 97"/>
            <p:cNvSpPr txBox="1">
              <a:spLocks noChangeArrowheads="1"/>
            </p:cNvSpPr>
            <p:nvPr/>
          </p:nvSpPr>
          <p:spPr bwMode="auto">
            <a:xfrm>
              <a:off x="92" y="1612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4</a:t>
              </a:r>
            </a:p>
          </p:txBody>
        </p:sp>
        <p:sp>
          <p:nvSpPr>
            <p:cNvPr id="30793" name="Text Box 98"/>
            <p:cNvSpPr txBox="1">
              <a:spLocks noChangeArrowheads="1"/>
            </p:cNvSpPr>
            <p:nvPr/>
          </p:nvSpPr>
          <p:spPr bwMode="auto">
            <a:xfrm>
              <a:off x="92" y="1805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2</a:t>
              </a:r>
            </a:p>
          </p:txBody>
        </p:sp>
        <p:sp>
          <p:nvSpPr>
            <p:cNvPr id="30794" name="Text Box 99"/>
            <p:cNvSpPr txBox="1">
              <a:spLocks noChangeArrowheads="1"/>
            </p:cNvSpPr>
            <p:nvPr/>
          </p:nvSpPr>
          <p:spPr bwMode="auto">
            <a:xfrm>
              <a:off x="92" y="1420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6</a:t>
              </a:r>
            </a:p>
          </p:txBody>
        </p:sp>
        <p:sp>
          <p:nvSpPr>
            <p:cNvPr id="30795" name="Text Box 100"/>
            <p:cNvSpPr txBox="1">
              <a:spLocks noChangeArrowheads="1"/>
            </p:cNvSpPr>
            <p:nvPr/>
          </p:nvSpPr>
          <p:spPr bwMode="auto">
            <a:xfrm>
              <a:off x="92" y="1227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8</a:t>
              </a:r>
            </a:p>
          </p:txBody>
        </p:sp>
        <p:sp>
          <p:nvSpPr>
            <p:cNvPr id="30796" name="Text Box 101"/>
            <p:cNvSpPr txBox="1">
              <a:spLocks noChangeArrowheads="1"/>
            </p:cNvSpPr>
            <p:nvPr/>
          </p:nvSpPr>
          <p:spPr bwMode="auto">
            <a:xfrm>
              <a:off x="21" y="1034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10</a:t>
              </a:r>
            </a:p>
          </p:txBody>
        </p:sp>
        <p:sp>
          <p:nvSpPr>
            <p:cNvPr id="30797" name="Text Box 102"/>
            <p:cNvSpPr txBox="1">
              <a:spLocks noChangeArrowheads="1"/>
            </p:cNvSpPr>
            <p:nvPr/>
          </p:nvSpPr>
          <p:spPr bwMode="auto">
            <a:xfrm>
              <a:off x="21" y="841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12</a:t>
              </a:r>
            </a:p>
          </p:txBody>
        </p:sp>
        <p:sp>
          <p:nvSpPr>
            <p:cNvPr id="30798" name="Text Box 103"/>
            <p:cNvSpPr txBox="1">
              <a:spLocks noChangeArrowheads="1"/>
            </p:cNvSpPr>
            <p:nvPr/>
          </p:nvSpPr>
          <p:spPr bwMode="auto">
            <a:xfrm>
              <a:off x="21" y="649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14</a:t>
              </a:r>
            </a:p>
          </p:txBody>
        </p:sp>
        <p:sp>
          <p:nvSpPr>
            <p:cNvPr id="30799" name="Text Box 104"/>
            <p:cNvSpPr txBox="1">
              <a:spLocks noChangeArrowheads="1"/>
            </p:cNvSpPr>
            <p:nvPr/>
          </p:nvSpPr>
          <p:spPr bwMode="auto">
            <a:xfrm>
              <a:off x="21" y="456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16</a:t>
              </a:r>
            </a:p>
          </p:txBody>
        </p:sp>
        <p:sp>
          <p:nvSpPr>
            <p:cNvPr id="30800" name="Text Box 105"/>
            <p:cNvSpPr txBox="1">
              <a:spLocks noChangeArrowheads="1"/>
            </p:cNvSpPr>
            <p:nvPr/>
          </p:nvSpPr>
          <p:spPr bwMode="auto">
            <a:xfrm>
              <a:off x="21" y="263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400">
                  <a:ea typeface="楷体_GB2312" pitchFamily="49" charset="-122"/>
                </a:rPr>
                <a:t>18</a:t>
              </a:r>
            </a:p>
          </p:txBody>
        </p:sp>
        <p:sp>
          <p:nvSpPr>
            <p:cNvPr id="30801" name="Text Box 107"/>
            <p:cNvSpPr txBox="1">
              <a:spLocks noChangeArrowheads="1"/>
            </p:cNvSpPr>
            <p:nvPr/>
          </p:nvSpPr>
          <p:spPr bwMode="auto">
            <a:xfrm>
              <a:off x="401" y="2056"/>
              <a:ext cx="199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晴</a:t>
              </a: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   </a:t>
              </a:r>
              <a:r>
                <a:rPr lang="zh-CN" altLang="en-US" sz="700"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阴</a:t>
              </a: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en-US" sz="1000"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多云</a:t>
              </a: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en-US" sz="1100"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雨</a:t>
              </a:r>
              <a:r>
                <a:rPr lang="zh-CN" altLang="en-US" sz="1600">
                  <a:latin typeface="楷体_GB2312" pitchFamily="49" charset="-122"/>
                  <a:ea typeface="楷体_GB2312" pitchFamily="49" charset="-122"/>
                </a:rPr>
                <a:t>   </a:t>
              </a:r>
              <a:r>
                <a:rPr lang="zh-CN" altLang="en-US" sz="1400">
                  <a:latin typeface="楷体_GB2312" pitchFamily="49" charset="-122"/>
                  <a:ea typeface="楷体_GB2312" pitchFamily="49" charset="-122"/>
                </a:rPr>
                <a:t>天气</a:t>
              </a:r>
            </a:p>
          </p:txBody>
        </p:sp>
      </p:grpSp>
      <p:sp>
        <p:nvSpPr>
          <p:cNvPr id="30724" name="Text Box 106"/>
          <p:cNvSpPr txBox="1">
            <a:spLocks noChangeArrowheads="1"/>
          </p:cNvSpPr>
          <p:nvPr/>
        </p:nvSpPr>
        <p:spPr bwMode="auto">
          <a:xfrm>
            <a:off x="1125538" y="2930525"/>
            <a:ext cx="3071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1200">
                <a:latin typeface="黑体" pitchFamily="49" charset="-122"/>
                <a:ea typeface="黑体" pitchFamily="49" charset="-122"/>
              </a:rPr>
              <a:t>北京市</a:t>
            </a:r>
            <a:r>
              <a:rPr lang="en-US" altLang="zh-CN" sz="1200">
                <a:ea typeface="黑体" pitchFamily="49" charset="-122"/>
              </a:rPr>
              <a:t>2012</a:t>
            </a:r>
            <a:r>
              <a:rPr lang="zh-CN" altLang="en-US" sz="120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200">
                <a:ea typeface="黑体" pitchFamily="49" charset="-122"/>
              </a:rPr>
              <a:t>8</a:t>
            </a:r>
            <a:r>
              <a:rPr lang="zh-CN" altLang="en-US" sz="1200">
                <a:latin typeface="黑体" pitchFamily="49" charset="-122"/>
                <a:ea typeface="黑体" pitchFamily="49" charset="-122"/>
              </a:rPr>
              <a:t>月天气统计图</a:t>
            </a:r>
          </a:p>
        </p:txBody>
      </p:sp>
      <p:sp>
        <p:nvSpPr>
          <p:cNvPr id="30725" name="Rectangle 21"/>
          <p:cNvSpPr txBox="1">
            <a:spLocks noChangeArrowheads="1"/>
          </p:cNvSpPr>
          <p:nvPr/>
        </p:nvSpPr>
        <p:spPr bwMode="auto">
          <a:xfrm>
            <a:off x="1857375" y="2286000"/>
            <a:ext cx="69294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charset="0"/>
              <a:buNone/>
            </a:pPr>
            <a:r>
              <a:rPr lang="zh-CN" altLang="en-US">
                <a:latin typeface="楷体_GB2312" pitchFamily="49" charset="-122"/>
                <a:ea typeface="楷体_GB2312" pitchFamily="49" charset="-122"/>
              </a:rPr>
              <a:t>把上面的数据在下面分别用条形图表示出来。</a:t>
            </a:r>
            <a:endParaRPr 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561" name="矩形 66"/>
          <p:cNvSpPr>
            <a:spLocks noChangeArrowheads="1"/>
          </p:cNvSpPr>
          <p:nvPr/>
        </p:nvSpPr>
        <p:spPr bwMode="auto">
          <a:xfrm>
            <a:off x="1630363" y="4883150"/>
            <a:ext cx="292100" cy="1357313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562" name="矩形 67"/>
          <p:cNvSpPr>
            <a:spLocks noChangeArrowheads="1"/>
          </p:cNvSpPr>
          <p:nvPr/>
        </p:nvSpPr>
        <p:spPr bwMode="auto">
          <a:xfrm>
            <a:off x="2209800" y="5311775"/>
            <a:ext cx="292100" cy="928688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563" name="矩形 68"/>
          <p:cNvSpPr>
            <a:spLocks noChangeArrowheads="1"/>
          </p:cNvSpPr>
          <p:nvPr/>
        </p:nvSpPr>
        <p:spPr bwMode="auto">
          <a:xfrm>
            <a:off x="2789238" y="4883150"/>
            <a:ext cx="292100" cy="1357313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564" name="矩形 69"/>
          <p:cNvSpPr>
            <a:spLocks noChangeArrowheads="1"/>
          </p:cNvSpPr>
          <p:nvPr/>
        </p:nvSpPr>
        <p:spPr bwMode="auto">
          <a:xfrm>
            <a:off x="3368675" y="5168900"/>
            <a:ext cx="292100" cy="1071563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565" name="矩形 70"/>
          <p:cNvSpPr>
            <a:spLocks noChangeArrowheads="1"/>
          </p:cNvSpPr>
          <p:nvPr/>
        </p:nvSpPr>
        <p:spPr bwMode="auto">
          <a:xfrm>
            <a:off x="5303838" y="3481388"/>
            <a:ext cx="292100" cy="2759075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566" name="矩形 71"/>
          <p:cNvSpPr>
            <a:spLocks noChangeArrowheads="1"/>
          </p:cNvSpPr>
          <p:nvPr/>
        </p:nvSpPr>
        <p:spPr bwMode="auto">
          <a:xfrm>
            <a:off x="5881688" y="5630863"/>
            <a:ext cx="292100" cy="614362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567" name="矩形 72"/>
          <p:cNvSpPr>
            <a:spLocks noChangeArrowheads="1"/>
          </p:cNvSpPr>
          <p:nvPr/>
        </p:nvSpPr>
        <p:spPr bwMode="auto">
          <a:xfrm>
            <a:off x="6459538" y="5783263"/>
            <a:ext cx="2921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568" name="矩形 73"/>
          <p:cNvSpPr>
            <a:spLocks noChangeArrowheads="1"/>
          </p:cNvSpPr>
          <p:nvPr/>
        </p:nvSpPr>
        <p:spPr bwMode="auto">
          <a:xfrm>
            <a:off x="7037388" y="5472113"/>
            <a:ext cx="292100" cy="768350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2569" name="直接连接符 77"/>
          <p:cNvCxnSpPr>
            <a:cxnSpLocks noChangeShapeType="1"/>
          </p:cNvCxnSpPr>
          <p:nvPr/>
        </p:nvCxnSpPr>
        <p:spPr bwMode="auto">
          <a:xfrm>
            <a:off x="1630363" y="4867275"/>
            <a:ext cx="2984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2570" name="直接连接符 80"/>
          <p:cNvCxnSpPr>
            <a:cxnSpLocks noChangeShapeType="1"/>
          </p:cNvCxnSpPr>
          <p:nvPr/>
        </p:nvCxnSpPr>
        <p:spPr bwMode="auto">
          <a:xfrm>
            <a:off x="2208213" y="5321300"/>
            <a:ext cx="2984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2571" name="直接连接符 81"/>
          <p:cNvCxnSpPr>
            <a:cxnSpLocks noChangeShapeType="1"/>
          </p:cNvCxnSpPr>
          <p:nvPr/>
        </p:nvCxnSpPr>
        <p:spPr bwMode="auto">
          <a:xfrm>
            <a:off x="2784475" y="4873625"/>
            <a:ext cx="300038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2572" name="直接连接符 82"/>
          <p:cNvCxnSpPr>
            <a:cxnSpLocks noChangeShapeType="1"/>
          </p:cNvCxnSpPr>
          <p:nvPr/>
        </p:nvCxnSpPr>
        <p:spPr bwMode="auto">
          <a:xfrm>
            <a:off x="3362325" y="5168900"/>
            <a:ext cx="2984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2573" name="直接连接符 83"/>
          <p:cNvCxnSpPr>
            <a:cxnSpLocks noChangeShapeType="1"/>
          </p:cNvCxnSpPr>
          <p:nvPr/>
        </p:nvCxnSpPr>
        <p:spPr bwMode="auto">
          <a:xfrm>
            <a:off x="5294313" y="3492500"/>
            <a:ext cx="2984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2574" name="直接连接符 84"/>
          <p:cNvCxnSpPr>
            <a:cxnSpLocks noChangeShapeType="1"/>
          </p:cNvCxnSpPr>
          <p:nvPr/>
        </p:nvCxnSpPr>
        <p:spPr bwMode="auto">
          <a:xfrm>
            <a:off x="5872163" y="5626100"/>
            <a:ext cx="300037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2575" name="直接连接符 85"/>
          <p:cNvCxnSpPr>
            <a:cxnSpLocks noChangeShapeType="1"/>
          </p:cNvCxnSpPr>
          <p:nvPr/>
        </p:nvCxnSpPr>
        <p:spPr bwMode="auto">
          <a:xfrm>
            <a:off x="6456363" y="5783263"/>
            <a:ext cx="29845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2576" name="直接连接符 86"/>
          <p:cNvCxnSpPr>
            <a:cxnSpLocks noChangeShapeType="1"/>
          </p:cNvCxnSpPr>
          <p:nvPr/>
        </p:nvCxnSpPr>
        <p:spPr bwMode="auto">
          <a:xfrm>
            <a:off x="7029450" y="5476875"/>
            <a:ext cx="2984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22618" name="Text Box 31"/>
          <p:cNvSpPr txBox="1">
            <a:spLocks noChangeArrowheads="1"/>
          </p:cNvSpPr>
          <p:nvPr/>
        </p:nvSpPr>
        <p:spPr bwMode="auto">
          <a:xfrm>
            <a:off x="1512888" y="4538663"/>
            <a:ext cx="620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ea typeface="楷体_GB2312" pitchFamily="49" charset="-122"/>
              </a:rPr>
              <a:t>9</a:t>
            </a:r>
          </a:p>
        </p:txBody>
      </p:sp>
      <p:sp>
        <p:nvSpPr>
          <p:cNvPr id="22619" name="Text Box 31"/>
          <p:cNvSpPr txBox="1">
            <a:spLocks noChangeArrowheads="1"/>
          </p:cNvSpPr>
          <p:nvPr/>
        </p:nvSpPr>
        <p:spPr bwMode="auto">
          <a:xfrm>
            <a:off x="2044700" y="5043488"/>
            <a:ext cx="62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ea typeface="楷体_GB2312" pitchFamily="49" charset="-122"/>
              </a:rPr>
              <a:t>6</a:t>
            </a:r>
          </a:p>
        </p:txBody>
      </p:sp>
      <p:sp>
        <p:nvSpPr>
          <p:cNvPr id="22620" name="Text Box 31"/>
          <p:cNvSpPr txBox="1">
            <a:spLocks noChangeArrowheads="1"/>
          </p:cNvSpPr>
          <p:nvPr/>
        </p:nvSpPr>
        <p:spPr bwMode="auto">
          <a:xfrm>
            <a:off x="2665413" y="4538663"/>
            <a:ext cx="620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ea typeface="楷体_GB2312" pitchFamily="49" charset="-122"/>
              </a:rPr>
              <a:t>9</a:t>
            </a:r>
          </a:p>
        </p:txBody>
      </p:sp>
      <p:sp>
        <p:nvSpPr>
          <p:cNvPr id="22621" name="Text Box 31"/>
          <p:cNvSpPr txBox="1">
            <a:spLocks noChangeArrowheads="1"/>
          </p:cNvSpPr>
          <p:nvPr/>
        </p:nvSpPr>
        <p:spPr bwMode="auto">
          <a:xfrm>
            <a:off x="3240088" y="4899025"/>
            <a:ext cx="620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ea typeface="楷体_GB2312" pitchFamily="49" charset="-122"/>
              </a:rPr>
              <a:t>7</a:t>
            </a:r>
          </a:p>
        </p:txBody>
      </p:sp>
      <p:sp>
        <p:nvSpPr>
          <p:cNvPr id="22622" name="Text Box 31"/>
          <p:cNvSpPr txBox="1">
            <a:spLocks noChangeArrowheads="1"/>
          </p:cNvSpPr>
          <p:nvPr/>
        </p:nvSpPr>
        <p:spPr bwMode="auto">
          <a:xfrm>
            <a:off x="5140325" y="3219450"/>
            <a:ext cx="62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ea typeface="楷体_GB2312" pitchFamily="49" charset="-122"/>
              </a:rPr>
              <a:t>18</a:t>
            </a:r>
          </a:p>
        </p:txBody>
      </p:sp>
      <p:sp>
        <p:nvSpPr>
          <p:cNvPr id="22623" name="Text Box 31"/>
          <p:cNvSpPr txBox="1">
            <a:spLocks noChangeArrowheads="1"/>
          </p:cNvSpPr>
          <p:nvPr/>
        </p:nvSpPr>
        <p:spPr bwMode="auto">
          <a:xfrm>
            <a:off x="5716588" y="5330825"/>
            <a:ext cx="620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ea typeface="楷体_GB2312" pitchFamily="49" charset="-122"/>
              </a:rPr>
              <a:t>4</a:t>
            </a:r>
          </a:p>
        </p:txBody>
      </p:sp>
      <p:sp>
        <p:nvSpPr>
          <p:cNvPr id="22624" name="Text Box 31"/>
          <p:cNvSpPr txBox="1">
            <a:spLocks noChangeArrowheads="1"/>
          </p:cNvSpPr>
          <p:nvPr/>
        </p:nvSpPr>
        <p:spPr bwMode="auto">
          <a:xfrm>
            <a:off x="6292850" y="5475288"/>
            <a:ext cx="62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ea typeface="楷体_GB2312" pitchFamily="49" charset="-122"/>
              </a:rPr>
              <a:t>3</a:t>
            </a:r>
          </a:p>
        </p:txBody>
      </p:sp>
      <p:sp>
        <p:nvSpPr>
          <p:cNvPr id="22625" name="Text Box 31"/>
          <p:cNvSpPr txBox="1">
            <a:spLocks noChangeArrowheads="1"/>
          </p:cNvSpPr>
          <p:nvPr/>
        </p:nvSpPr>
        <p:spPr bwMode="auto">
          <a:xfrm>
            <a:off x="6869113" y="5186363"/>
            <a:ext cx="620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1600">
                <a:ea typeface="楷体_GB2312" pitchFamily="49" charset="-122"/>
              </a:rPr>
              <a:t>5</a:t>
            </a:r>
          </a:p>
        </p:txBody>
      </p:sp>
      <p:graphicFrame>
        <p:nvGraphicFramePr>
          <p:cNvPr id="98" name="Group 3"/>
          <p:cNvGraphicFramePr>
            <a:graphicFrameLocks noGrp="1"/>
          </p:cNvGraphicFramePr>
          <p:nvPr/>
        </p:nvGraphicFramePr>
        <p:xfrm>
          <a:off x="1000125" y="571500"/>
          <a:ext cx="7113588" cy="1562100"/>
        </p:xfrm>
        <a:graphic>
          <a:graphicData uri="http://schemas.openxmlformats.org/drawingml/2006/table">
            <a:tbl>
              <a:tblPr/>
              <a:tblGrid>
                <a:gridCol w="1422400"/>
                <a:gridCol w="1423988"/>
                <a:gridCol w="1422400"/>
                <a:gridCol w="1422400"/>
                <a:gridCol w="14224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多云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8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9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Calibri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76" name="Text Box 31"/>
          <p:cNvSpPr txBox="1">
            <a:spLocks noChangeArrowheads="1"/>
          </p:cNvSpPr>
          <p:nvPr/>
        </p:nvSpPr>
        <p:spPr bwMode="auto">
          <a:xfrm>
            <a:off x="2806700" y="1287463"/>
            <a:ext cx="620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>
                <a:ea typeface="楷体_GB2312" pitchFamily="49" charset="-122"/>
              </a:rPr>
              <a:t>9</a:t>
            </a:r>
          </a:p>
        </p:txBody>
      </p:sp>
      <p:sp>
        <p:nvSpPr>
          <p:cNvPr id="30777" name="TextBox 9"/>
          <p:cNvSpPr txBox="1">
            <a:spLocks noChangeArrowheads="1"/>
          </p:cNvSpPr>
          <p:nvPr/>
        </p:nvSpPr>
        <p:spPr bwMode="auto">
          <a:xfrm>
            <a:off x="1724025" y="514350"/>
            <a:ext cx="598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1600">
                <a:latin typeface="楷体_GB2312" pitchFamily="49" charset="-122"/>
                <a:ea typeface="楷体_GB2312" pitchFamily="49" charset="-122"/>
              </a:rPr>
              <a:t>天气</a:t>
            </a:r>
          </a:p>
        </p:txBody>
      </p:sp>
      <p:cxnSp>
        <p:nvCxnSpPr>
          <p:cNvPr id="30778" name="直接连接符 11"/>
          <p:cNvCxnSpPr>
            <a:cxnSpLocks noChangeShapeType="1"/>
          </p:cNvCxnSpPr>
          <p:nvPr/>
        </p:nvCxnSpPr>
        <p:spPr bwMode="auto">
          <a:xfrm>
            <a:off x="1009650" y="877888"/>
            <a:ext cx="1409700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79" name="直接连接符 74"/>
          <p:cNvCxnSpPr>
            <a:cxnSpLocks noChangeShapeType="1"/>
          </p:cNvCxnSpPr>
          <p:nvPr/>
        </p:nvCxnSpPr>
        <p:spPr bwMode="auto">
          <a:xfrm>
            <a:off x="1385888" y="565150"/>
            <a:ext cx="1023937" cy="636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0780" name="TextBox 76"/>
          <p:cNvSpPr txBox="1">
            <a:spLocks noChangeArrowheads="1"/>
          </p:cNvSpPr>
          <p:nvPr/>
        </p:nvSpPr>
        <p:spPr bwMode="auto">
          <a:xfrm>
            <a:off x="1019175" y="571500"/>
            <a:ext cx="598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1600">
                <a:latin typeface="楷体_GB2312" pitchFamily="49" charset="-122"/>
                <a:ea typeface="楷体_GB2312" pitchFamily="49" charset="-122"/>
              </a:rPr>
              <a:t>天数</a:t>
            </a:r>
          </a:p>
        </p:txBody>
      </p:sp>
      <p:sp>
        <p:nvSpPr>
          <p:cNvPr id="30781" name="TextBox 77"/>
          <p:cNvSpPr txBox="1">
            <a:spLocks noChangeArrowheads="1"/>
          </p:cNvSpPr>
          <p:nvPr/>
        </p:nvSpPr>
        <p:spPr bwMode="auto">
          <a:xfrm>
            <a:off x="942975" y="896938"/>
            <a:ext cx="598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1600">
                <a:latin typeface="楷体_GB2312" pitchFamily="49" charset="-122"/>
                <a:ea typeface="楷体_GB2312" pitchFamily="49" charset="-122"/>
              </a:rPr>
              <a:t>月份</a:t>
            </a:r>
          </a:p>
        </p:txBody>
      </p:sp>
      <p:sp>
        <p:nvSpPr>
          <p:cNvPr id="30782" name="Text Box 31"/>
          <p:cNvSpPr txBox="1">
            <a:spLocks noChangeArrowheads="1"/>
          </p:cNvSpPr>
          <p:nvPr/>
        </p:nvSpPr>
        <p:spPr bwMode="auto">
          <a:xfrm>
            <a:off x="4259263" y="1271588"/>
            <a:ext cx="620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>
                <a:ea typeface="楷体_GB2312" pitchFamily="49" charset="-122"/>
              </a:rPr>
              <a:t>6</a:t>
            </a:r>
          </a:p>
        </p:txBody>
      </p:sp>
      <p:sp>
        <p:nvSpPr>
          <p:cNvPr id="30783" name="Text Box 31"/>
          <p:cNvSpPr txBox="1">
            <a:spLocks noChangeArrowheads="1"/>
          </p:cNvSpPr>
          <p:nvPr/>
        </p:nvSpPr>
        <p:spPr bwMode="auto">
          <a:xfrm>
            <a:off x="5681663" y="1271588"/>
            <a:ext cx="620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>
                <a:ea typeface="楷体_GB2312" pitchFamily="49" charset="-122"/>
              </a:rPr>
              <a:t>9</a:t>
            </a:r>
          </a:p>
        </p:txBody>
      </p:sp>
      <p:sp>
        <p:nvSpPr>
          <p:cNvPr id="30784" name="Text Box 31"/>
          <p:cNvSpPr txBox="1">
            <a:spLocks noChangeArrowheads="1"/>
          </p:cNvSpPr>
          <p:nvPr/>
        </p:nvSpPr>
        <p:spPr bwMode="auto">
          <a:xfrm>
            <a:off x="7104063" y="1257300"/>
            <a:ext cx="620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>
                <a:ea typeface="楷体_GB2312" pitchFamily="49" charset="-122"/>
              </a:rPr>
              <a:t>7</a:t>
            </a:r>
          </a:p>
        </p:txBody>
      </p:sp>
      <p:sp>
        <p:nvSpPr>
          <p:cNvPr id="30785" name="Text Box 31"/>
          <p:cNvSpPr txBox="1">
            <a:spLocks noChangeArrowheads="1"/>
          </p:cNvSpPr>
          <p:nvPr/>
        </p:nvSpPr>
        <p:spPr bwMode="auto">
          <a:xfrm>
            <a:off x="2798763" y="1731963"/>
            <a:ext cx="620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>
                <a:ea typeface="楷体_GB2312" pitchFamily="49" charset="-122"/>
              </a:rPr>
              <a:t>18</a:t>
            </a:r>
          </a:p>
        </p:txBody>
      </p:sp>
      <p:sp>
        <p:nvSpPr>
          <p:cNvPr id="30786" name="Text Box 31"/>
          <p:cNvSpPr txBox="1">
            <a:spLocks noChangeArrowheads="1"/>
          </p:cNvSpPr>
          <p:nvPr/>
        </p:nvSpPr>
        <p:spPr bwMode="auto">
          <a:xfrm>
            <a:off x="4259263" y="1692275"/>
            <a:ext cx="620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>
                <a:ea typeface="楷体_GB2312" pitchFamily="49" charset="-122"/>
              </a:rPr>
              <a:t>4</a:t>
            </a:r>
          </a:p>
        </p:txBody>
      </p:sp>
      <p:sp>
        <p:nvSpPr>
          <p:cNvPr id="30787" name="Text Box 31"/>
          <p:cNvSpPr txBox="1">
            <a:spLocks noChangeArrowheads="1"/>
          </p:cNvSpPr>
          <p:nvPr/>
        </p:nvSpPr>
        <p:spPr bwMode="auto">
          <a:xfrm>
            <a:off x="5681663" y="1692275"/>
            <a:ext cx="620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>
                <a:ea typeface="楷体_GB2312" pitchFamily="49" charset="-122"/>
              </a:rPr>
              <a:t>3</a:t>
            </a:r>
          </a:p>
        </p:txBody>
      </p:sp>
      <p:sp>
        <p:nvSpPr>
          <p:cNvPr id="30788" name="Text Box 31"/>
          <p:cNvSpPr txBox="1">
            <a:spLocks noChangeArrowheads="1"/>
          </p:cNvSpPr>
          <p:nvPr/>
        </p:nvSpPr>
        <p:spPr bwMode="auto">
          <a:xfrm>
            <a:off x="7104063" y="1692275"/>
            <a:ext cx="620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>
                <a:ea typeface="楷体_GB2312" pitchFamily="49" charset="-122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1" grpId="0" animBg="1" autoUpdateAnimBg="0"/>
      <p:bldP spid="22562" grpId="0" animBg="1" autoUpdateAnimBg="0"/>
      <p:bldP spid="22563" grpId="0" animBg="1" autoUpdateAnimBg="0"/>
      <p:bldP spid="22564" grpId="0" animBg="1" autoUpdateAnimBg="0"/>
      <p:bldP spid="22565" grpId="0" animBg="1" autoUpdateAnimBg="0"/>
      <p:bldP spid="22566" grpId="0" animBg="1" autoUpdateAnimBg="0"/>
      <p:bldP spid="22567" grpId="0" animBg="1" autoUpdateAnimBg="0"/>
      <p:bldP spid="22568" grpId="0" animBg="1" autoUpdateAnimBg="0"/>
      <p:bldP spid="22618" grpId="0" autoUpdateAnimBg="0"/>
      <p:bldP spid="22619" grpId="0" autoUpdateAnimBg="0"/>
      <p:bldP spid="22620" grpId="0" autoUpdateAnimBg="0"/>
      <p:bldP spid="22621" grpId="0" autoUpdateAnimBg="0"/>
      <p:bldP spid="22622" grpId="0" autoUpdateAnimBg="0"/>
      <p:bldP spid="22623" grpId="0" autoUpdateAnimBg="0"/>
      <p:bldP spid="22624" grpId="0" autoUpdateAnimBg="0"/>
      <p:bldP spid="2262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4" name="Text Box 30"/>
          <p:cNvSpPr txBox="1">
            <a:spLocks noChangeArrowheads="1"/>
          </p:cNvSpPr>
          <p:nvPr/>
        </p:nvSpPr>
        <p:spPr bwMode="auto">
          <a:xfrm>
            <a:off x="1357313" y="5500688"/>
            <a:ext cx="66468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0">
                <a:solidFill>
                  <a:srgbClr val="FF0000"/>
                </a:solidFill>
                <a:ea typeface="微软雅黑" pitchFamily="34" charset="-122"/>
              </a:rPr>
              <a:t>      </a:t>
            </a:r>
            <a:r>
              <a:rPr lang="en-US" altLang="zh-CN" sz="2400" b="0">
                <a:solidFill>
                  <a:srgbClr val="FF0000"/>
                </a:solidFill>
                <a:ea typeface="微软雅黑" pitchFamily="34" charset="-122"/>
              </a:rPr>
              <a:t>9</a:t>
            </a:r>
            <a:r>
              <a:rPr lang="zh-CN" altLang="en-US" sz="2400" b="0">
                <a:solidFill>
                  <a:srgbClr val="FF0000"/>
                </a:solidFill>
                <a:ea typeface="微软雅黑" pitchFamily="34" charset="-122"/>
              </a:rPr>
              <a:t>月和</a:t>
            </a:r>
            <a:r>
              <a:rPr lang="en-US" altLang="zh-CN" sz="2400" b="0">
                <a:solidFill>
                  <a:srgbClr val="FF0000"/>
                </a:solidFill>
                <a:ea typeface="微软雅黑" pitchFamily="34" charset="-122"/>
              </a:rPr>
              <a:t>8</a:t>
            </a:r>
            <a:r>
              <a:rPr lang="zh-CN" altLang="en-US" sz="2400" b="0">
                <a:solidFill>
                  <a:srgbClr val="FF0000"/>
                </a:solidFill>
                <a:ea typeface="微软雅黑" pitchFamily="34" charset="-122"/>
              </a:rPr>
              <a:t>月相比较，天气情况有什么变化？</a:t>
            </a:r>
          </a:p>
        </p:txBody>
      </p:sp>
      <p:grpSp>
        <p:nvGrpSpPr>
          <p:cNvPr id="2" name="组合 220"/>
          <p:cNvGrpSpPr>
            <a:grpSpLocks/>
          </p:cNvGrpSpPr>
          <p:nvPr/>
        </p:nvGrpSpPr>
        <p:grpSpPr bwMode="auto">
          <a:xfrm>
            <a:off x="976313" y="2928938"/>
            <a:ext cx="7472362" cy="3602037"/>
            <a:chOff x="976313" y="2928938"/>
            <a:chExt cx="7472362" cy="3602037"/>
          </a:xfrm>
        </p:grpSpPr>
        <p:grpSp>
          <p:nvGrpSpPr>
            <p:cNvPr id="31747" name="组合 219"/>
            <p:cNvGrpSpPr>
              <a:grpSpLocks/>
            </p:cNvGrpSpPr>
            <p:nvPr/>
          </p:nvGrpSpPr>
          <p:grpSpPr bwMode="auto">
            <a:xfrm>
              <a:off x="976313" y="2928938"/>
              <a:ext cx="7472362" cy="3602037"/>
              <a:chOff x="976313" y="2928938"/>
              <a:chExt cx="7472362" cy="3602037"/>
            </a:xfrm>
          </p:grpSpPr>
          <p:sp>
            <p:nvSpPr>
              <p:cNvPr id="31772" name="Text Box 106"/>
              <p:cNvSpPr txBox="1">
                <a:spLocks noChangeArrowheads="1"/>
              </p:cNvSpPr>
              <p:nvPr/>
            </p:nvSpPr>
            <p:spPr bwMode="auto">
              <a:xfrm>
                <a:off x="4792663" y="2930525"/>
                <a:ext cx="307181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Font typeface="Arial" charset="0"/>
                  <a:buNone/>
                </a:pPr>
                <a:r>
                  <a:rPr lang="zh-CN" altLang="en-US" sz="1200">
                    <a:latin typeface="黑体" pitchFamily="49" charset="-122"/>
                    <a:ea typeface="黑体" pitchFamily="49" charset="-122"/>
                  </a:rPr>
                  <a:t>北京市</a:t>
                </a:r>
                <a:r>
                  <a:rPr lang="en-US" altLang="zh-CN" sz="1200">
                    <a:ea typeface="黑体" pitchFamily="49" charset="-122"/>
                  </a:rPr>
                  <a:t>2012</a:t>
                </a:r>
                <a:r>
                  <a:rPr lang="zh-CN" altLang="en-US" sz="1200">
                    <a:latin typeface="黑体" pitchFamily="49" charset="-122"/>
                    <a:ea typeface="黑体" pitchFamily="49" charset="-122"/>
                  </a:rPr>
                  <a:t>年</a:t>
                </a:r>
                <a:r>
                  <a:rPr lang="en-US" altLang="zh-CN" sz="1200">
                    <a:ea typeface="黑体" pitchFamily="49" charset="-122"/>
                  </a:rPr>
                  <a:t>9</a:t>
                </a:r>
                <a:r>
                  <a:rPr lang="zh-CN" altLang="en-US" sz="1200">
                    <a:latin typeface="黑体" pitchFamily="49" charset="-122"/>
                    <a:ea typeface="黑体" pitchFamily="49" charset="-122"/>
                  </a:rPr>
                  <a:t>月天气统计图</a:t>
                </a:r>
                <a:endParaRPr lang="en-US" sz="1200">
                  <a:latin typeface="黑体" pitchFamily="49" charset="-122"/>
                  <a:ea typeface="黑体" pitchFamily="49" charset="-122"/>
                </a:endParaRPr>
              </a:p>
            </p:txBody>
          </p:sp>
          <p:grpSp>
            <p:nvGrpSpPr>
              <p:cNvPr id="31773" name="组合 218"/>
              <p:cNvGrpSpPr>
                <a:grpSpLocks/>
              </p:cNvGrpSpPr>
              <p:nvPr/>
            </p:nvGrpSpPr>
            <p:grpSpPr bwMode="auto">
              <a:xfrm>
                <a:off x="976313" y="2928938"/>
                <a:ext cx="7472362" cy="3602037"/>
                <a:chOff x="976313" y="2928938"/>
                <a:chExt cx="7472362" cy="3602037"/>
              </a:xfrm>
            </p:grpSpPr>
            <p:grpSp>
              <p:nvGrpSpPr>
                <p:cNvPr id="31775" name="Group 2"/>
                <p:cNvGrpSpPr>
                  <a:grpSpLocks/>
                </p:cNvGrpSpPr>
                <p:nvPr/>
              </p:nvGrpSpPr>
              <p:grpSpPr bwMode="auto">
                <a:xfrm>
                  <a:off x="4643438" y="2928938"/>
                  <a:ext cx="3805237" cy="3602037"/>
                  <a:chOff x="0" y="0"/>
                  <a:chExt cx="2397" cy="2269"/>
                </a:xfrm>
              </p:grpSpPr>
              <p:pic>
                <p:nvPicPr>
                  <p:cNvPr id="31790" name="Picture 94" descr="106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55" y="89"/>
                    <a:ext cx="2006" cy="21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1791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53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zh-CN" altLang="en-US" sz="1400">
                        <a:latin typeface="楷体_GB2312" pitchFamily="49" charset="-122"/>
                        <a:ea typeface="楷体_GB2312" pitchFamily="49" charset="-122"/>
                      </a:rPr>
                      <a:t>天数</a:t>
                    </a:r>
                  </a:p>
                </p:txBody>
              </p:sp>
              <p:sp>
                <p:nvSpPr>
                  <p:cNvPr id="31792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" y="1998"/>
                    <a:ext cx="18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0</a:t>
                    </a:r>
                  </a:p>
                </p:txBody>
              </p:sp>
              <p:sp>
                <p:nvSpPr>
                  <p:cNvPr id="3179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" y="1612"/>
                    <a:ext cx="18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4</a:t>
                    </a:r>
                  </a:p>
                </p:txBody>
              </p:sp>
              <p:sp>
                <p:nvSpPr>
                  <p:cNvPr id="31794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" y="1805"/>
                    <a:ext cx="18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2</a:t>
                    </a:r>
                  </a:p>
                </p:txBody>
              </p:sp>
              <p:sp>
                <p:nvSpPr>
                  <p:cNvPr id="31795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" y="1420"/>
                    <a:ext cx="18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6</a:t>
                    </a:r>
                  </a:p>
                </p:txBody>
              </p:sp>
              <p:sp>
                <p:nvSpPr>
                  <p:cNvPr id="31796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" y="1227"/>
                    <a:ext cx="18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8</a:t>
                    </a:r>
                  </a:p>
                </p:txBody>
              </p:sp>
              <p:sp>
                <p:nvSpPr>
                  <p:cNvPr id="31797" name="Text 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" y="1034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10</a:t>
                    </a:r>
                  </a:p>
                </p:txBody>
              </p:sp>
              <p:sp>
                <p:nvSpPr>
                  <p:cNvPr id="31798" name="Text Box 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" y="841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12</a:t>
                    </a:r>
                  </a:p>
                </p:txBody>
              </p:sp>
              <p:sp>
                <p:nvSpPr>
                  <p:cNvPr id="31799" name="Text Box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" y="649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14</a:t>
                    </a:r>
                  </a:p>
                </p:txBody>
              </p:sp>
              <p:sp>
                <p:nvSpPr>
                  <p:cNvPr id="31800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" y="456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16</a:t>
                    </a:r>
                  </a:p>
                </p:txBody>
              </p:sp>
              <p:sp>
                <p:nvSpPr>
                  <p:cNvPr id="31801" name="Text 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" y="263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18</a:t>
                    </a:r>
                  </a:p>
                </p:txBody>
              </p:sp>
              <p:sp>
                <p:nvSpPr>
                  <p:cNvPr id="31802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" y="2056"/>
                    <a:ext cx="1996" cy="2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zh-CN" altLang="en-US" sz="1400">
                        <a:latin typeface="楷体_GB2312" pitchFamily="49" charset="-122"/>
                        <a:ea typeface="楷体_GB2312" pitchFamily="49" charset="-122"/>
                      </a:rPr>
                      <a:t>晴</a:t>
                    </a:r>
                    <a:r>
                      <a:rPr lang="zh-CN" altLang="en-US" sz="1600">
                        <a:latin typeface="楷体_GB2312" pitchFamily="49" charset="-122"/>
                        <a:ea typeface="楷体_GB2312" pitchFamily="49" charset="-122"/>
                      </a:rPr>
                      <a:t>   </a:t>
                    </a:r>
                    <a:r>
                      <a:rPr lang="zh-CN" altLang="en-US" sz="700">
                        <a:latin typeface="楷体_GB2312" pitchFamily="49" charset="-122"/>
                        <a:ea typeface="楷体_GB2312" pitchFamily="49" charset="-122"/>
                      </a:rPr>
                      <a:t>  </a:t>
                    </a:r>
                    <a:r>
                      <a:rPr lang="zh-CN" altLang="en-US" sz="1400">
                        <a:latin typeface="楷体_GB2312" pitchFamily="49" charset="-122"/>
                        <a:ea typeface="楷体_GB2312" pitchFamily="49" charset="-122"/>
                      </a:rPr>
                      <a:t>阴</a:t>
                    </a:r>
                    <a:r>
                      <a:rPr lang="zh-CN" altLang="en-US" sz="1600">
                        <a:latin typeface="楷体_GB2312" pitchFamily="49" charset="-122"/>
                        <a:ea typeface="楷体_GB2312" pitchFamily="49" charset="-122"/>
                      </a:rPr>
                      <a:t>  </a:t>
                    </a:r>
                    <a:r>
                      <a:rPr lang="zh-CN" altLang="en-US" sz="1000">
                        <a:latin typeface="楷体_GB2312" pitchFamily="49" charset="-122"/>
                        <a:ea typeface="楷体_GB2312" pitchFamily="49" charset="-122"/>
                      </a:rPr>
                      <a:t>  </a:t>
                    </a:r>
                    <a:r>
                      <a:rPr lang="zh-CN" altLang="en-US" sz="1400">
                        <a:latin typeface="楷体_GB2312" pitchFamily="49" charset="-122"/>
                        <a:ea typeface="楷体_GB2312" pitchFamily="49" charset="-122"/>
                      </a:rPr>
                      <a:t>多云</a:t>
                    </a:r>
                    <a:r>
                      <a:rPr lang="zh-CN" altLang="en-US" sz="1600">
                        <a:latin typeface="楷体_GB2312" pitchFamily="49" charset="-122"/>
                        <a:ea typeface="楷体_GB2312" pitchFamily="49" charset="-122"/>
                      </a:rPr>
                      <a:t>  </a:t>
                    </a:r>
                    <a:r>
                      <a:rPr lang="zh-CN" altLang="en-US" sz="1100">
                        <a:latin typeface="楷体_GB2312" pitchFamily="49" charset="-122"/>
                        <a:ea typeface="楷体_GB2312" pitchFamily="49" charset="-122"/>
                      </a:rPr>
                      <a:t> </a:t>
                    </a:r>
                    <a:r>
                      <a:rPr lang="zh-CN" altLang="en-US" sz="1400">
                        <a:latin typeface="楷体_GB2312" pitchFamily="49" charset="-122"/>
                        <a:ea typeface="楷体_GB2312" pitchFamily="49" charset="-122"/>
                      </a:rPr>
                      <a:t>雨</a:t>
                    </a:r>
                    <a:r>
                      <a:rPr lang="zh-CN" altLang="en-US" sz="1600">
                        <a:latin typeface="楷体_GB2312" pitchFamily="49" charset="-122"/>
                        <a:ea typeface="楷体_GB2312" pitchFamily="49" charset="-122"/>
                      </a:rPr>
                      <a:t>   </a:t>
                    </a:r>
                    <a:r>
                      <a:rPr lang="zh-CN" altLang="en-US" sz="1400">
                        <a:latin typeface="楷体_GB2312" pitchFamily="49" charset="-122"/>
                        <a:ea typeface="楷体_GB2312" pitchFamily="49" charset="-122"/>
                      </a:rPr>
                      <a:t>天气</a:t>
                    </a:r>
                  </a:p>
                </p:txBody>
              </p:sp>
            </p:grpSp>
            <p:grpSp>
              <p:nvGrpSpPr>
                <p:cNvPr id="31776" name="Group 17"/>
                <p:cNvGrpSpPr>
                  <a:grpSpLocks/>
                </p:cNvGrpSpPr>
                <p:nvPr/>
              </p:nvGrpSpPr>
              <p:grpSpPr bwMode="auto">
                <a:xfrm>
                  <a:off x="976313" y="2928938"/>
                  <a:ext cx="3805237" cy="3602037"/>
                  <a:chOff x="0" y="0"/>
                  <a:chExt cx="2397" cy="2269"/>
                </a:xfrm>
              </p:grpSpPr>
              <p:pic>
                <p:nvPicPr>
                  <p:cNvPr id="31777" name="Picture 94" descr="106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55" y="89"/>
                    <a:ext cx="2006" cy="21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1778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53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zh-CN" altLang="en-US" sz="1400">
                        <a:latin typeface="楷体_GB2312" pitchFamily="49" charset="-122"/>
                        <a:ea typeface="楷体_GB2312" pitchFamily="49" charset="-122"/>
                      </a:rPr>
                      <a:t>天数</a:t>
                    </a:r>
                  </a:p>
                </p:txBody>
              </p:sp>
              <p:sp>
                <p:nvSpPr>
                  <p:cNvPr id="31779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" y="1998"/>
                    <a:ext cx="18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0</a:t>
                    </a:r>
                  </a:p>
                </p:txBody>
              </p:sp>
              <p:sp>
                <p:nvSpPr>
                  <p:cNvPr id="3178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" y="1612"/>
                    <a:ext cx="18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4</a:t>
                    </a:r>
                  </a:p>
                </p:txBody>
              </p:sp>
              <p:sp>
                <p:nvSpPr>
                  <p:cNvPr id="31781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" y="1805"/>
                    <a:ext cx="18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2</a:t>
                    </a:r>
                  </a:p>
                </p:txBody>
              </p:sp>
              <p:sp>
                <p:nvSpPr>
                  <p:cNvPr id="31782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" y="1420"/>
                    <a:ext cx="18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6</a:t>
                    </a:r>
                  </a:p>
                </p:txBody>
              </p:sp>
              <p:sp>
                <p:nvSpPr>
                  <p:cNvPr id="31783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" y="1227"/>
                    <a:ext cx="18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8</a:t>
                    </a:r>
                  </a:p>
                </p:txBody>
              </p:sp>
              <p:sp>
                <p:nvSpPr>
                  <p:cNvPr id="31784" name="Text 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" y="1034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10</a:t>
                    </a:r>
                  </a:p>
                </p:txBody>
              </p:sp>
              <p:sp>
                <p:nvSpPr>
                  <p:cNvPr id="31785" name="Text Box 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" y="841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12</a:t>
                    </a:r>
                  </a:p>
                </p:txBody>
              </p:sp>
              <p:sp>
                <p:nvSpPr>
                  <p:cNvPr id="31786" name="Text Box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" y="649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14</a:t>
                    </a:r>
                  </a:p>
                </p:txBody>
              </p:sp>
              <p:sp>
                <p:nvSpPr>
                  <p:cNvPr id="31787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" y="456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16</a:t>
                    </a:r>
                  </a:p>
                </p:txBody>
              </p:sp>
              <p:sp>
                <p:nvSpPr>
                  <p:cNvPr id="31788" name="Text 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" y="263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en-US" altLang="zh-CN" sz="1400">
                        <a:ea typeface="楷体_GB2312" pitchFamily="49" charset="-122"/>
                      </a:rPr>
                      <a:t>18</a:t>
                    </a:r>
                  </a:p>
                </p:txBody>
              </p:sp>
              <p:sp>
                <p:nvSpPr>
                  <p:cNvPr id="31789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" y="2056"/>
                    <a:ext cx="1996" cy="2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zh-CN" altLang="en-US" sz="1400">
                        <a:latin typeface="楷体_GB2312" pitchFamily="49" charset="-122"/>
                        <a:ea typeface="楷体_GB2312" pitchFamily="49" charset="-122"/>
                      </a:rPr>
                      <a:t>晴</a:t>
                    </a:r>
                    <a:r>
                      <a:rPr lang="zh-CN" altLang="en-US" sz="1600">
                        <a:latin typeface="楷体_GB2312" pitchFamily="49" charset="-122"/>
                        <a:ea typeface="楷体_GB2312" pitchFamily="49" charset="-122"/>
                      </a:rPr>
                      <a:t>   </a:t>
                    </a:r>
                    <a:r>
                      <a:rPr lang="zh-CN" altLang="en-US" sz="700">
                        <a:latin typeface="楷体_GB2312" pitchFamily="49" charset="-122"/>
                        <a:ea typeface="楷体_GB2312" pitchFamily="49" charset="-122"/>
                      </a:rPr>
                      <a:t>  </a:t>
                    </a:r>
                    <a:r>
                      <a:rPr lang="zh-CN" altLang="en-US" sz="1400">
                        <a:latin typeface="楷体_GB2312" pitchFamily="49" charset="-122"/>
                        <a:ea typeface="楷体_GB2312" pitchFamily="49" charset="-122"/>
                      </a:rPr>
                      <a:t>阴</a:t>
                    </a:r>
                    <a:r>
                      <a:rPr lang="zh-CN" altLang="en-US" sz="1600">
                        <a:latin typeface="楷体_GB2312" pitchFamily="49" charset="-122"/>
                        <a:ea typeface="楷体_GB2312" pitchFamily="49" charset="-122"/>
                      </a:rPr>
                      <a:t>  </a:t>
                    </a:r>
                    <a:r>
                      <a:rPr lang="zh-CN" altLang="en-US" sz="1000">
                        <a:latin typeface="楷体_GB2312" pitchFamily="49" charset="-122"/>
                        <a:ea typeface="楷体_GB2312" pitchFamily="49" charset="-122"/>
                      </a:rPr>
                      <a:t>  </a:t>
                    </a:r>
                    <a:r>
                      <a:rPr lang="zh-CN" altLang="en-US" sz="1400">
                        <a:latin typeface="楷体_GB2312" pitchFamily="49" charset="-122"/>
                        <a:ea typeface="楷体_GB2312" pitchFamily="49" charset="-122"/>
                      </a:rPr>
                      <a:t>多云</a:t>
                    </a:r>
                    <a:r>
                      <a:rPr lang="zh-CN" altLang="en-US" sz="1600">
                        <a:latin typeface="楷体_GB2312" pitchFamily="49" charset="-122"/>
                        <a:ea typeface="楷体_GB2312" pitchFamily="49" charset="-122"/>
                      </a:rPr>
                      <a:t>  </a:t>
                    </a:r>
                    <a:r>
                      <a:rPr lang="zh-CN" altLang="en-US" sz="1100">
                        <a:latin typeface="楷体_GB2312" pitchFamily="49" charset="-122"/>
                        <a:ea typeface="楷体_GB2312" pitchFamily="49" charset="-122"/>
                      </a:rPr>
                      <a:t> </a:t>
                    </a:r>
                    <a:r>
                      <a:rPr lang="zh-CN" altLang="en-US" sz="1400">
                        <a:latin typeface="楷体_GB2312" pitchFamily="49" charset="-122"/>
                        <a:ea typeface="楷体_GB2312" pitchFamily="49" charset="-122"/>
                      </a:rPr>
                      <a:t>雨</a:t>
                    </a:r>
                    <a:r>
                      <a:rPr lang="zh-CN" altLang="en-US" sz="1600">
                        <a:latin typeface="楷体_GB2312" pitchFamily="49" charset="-122"/>
                        <a:ea typeface="楷体_GB2312" pitchFamily="49" charset="-122"/>
                      </a:rPr>
                      <a:t>   </a:t>
                    </a:r>
                    <a:r>
                      <a:rPr lang="zh-CN" altLang="en-US" sz="1400">
                        <a:latin typeface="楷体_GB2312" pitchFamily="49" charset="-122"/>
                        <a:ea typeface="楷体_GB2312" pitchFamily="49" charset="-122"/>
                      </a:rPr>
                      <a:t>天气</a:t>
                    </a:r>
                  </a:p>
                </p:txBody>
              </p:sp>
            </p:grpSp>
          </p:grpSp>
          <p:sp>
            <p:nvSpPr>
              <p:cNvPr id="31774" name="Text Box 106"/>
              <p:cNvSpPr txBox="1">
                <a:spLocks noChangeArrowheads="1"/>
              </p:cNvSpPr>
              <p:nvPr/>
            </p:nvSpPr>
            <p:spPr bwMode="auto">
              <a:xfrm>
                <a:off x="1125538" y="2930525"/>
                <a:ext cx="307181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Font typeface="Arial" charset="0"/>
                  <a:buNone/>
                </a:pPr>
                <a:r>
                  <a:rPr lang="zh-CN" altLang="en-US" sz="1200">
                    <a:latin typeface="黑体" pitchFamily="49" charset="-122"/>
                    <a:ea typeface="黑体" pitchFamily="49" charset="-122"/>
                  </a:rPr>
                  <a:t>北京市</a:t>
                </a:r>
                <a:r>
                  <a:rPr lang="en-US" altLang="zh-CN" sz="1200">
                    <a:ea typeface="黑体" pitchFamily="49" charset="-122"/>
                  </a:rPr>
                  <a:t>2012</a:t>
                </a:r>
                <a:r>
                  <a:rPr lang="zh-CN" altLang="en-US" sz="1200">
                    <a:latin typeface="黑体" pitchFamily="49" charset="-122"/>
                    <a:ea typeface="黑体" pitchFamily="49" charset="-122"/>
                  </a:rPr>
                  <a:t>年</a:t>
                </a:r>
                <a:r>
                  <a:rPr lang="en-US" altLang="zh-CN" sz="1200">
                    <a:ea typeface="黑体" pitchFamily="49" charset="-122"/>
                  </a:rPr>
                  <a:t>8</a:t>
                </a:r>
                <a:r>
                  <a:rPr lang="zh-CN" altLang="en-US" sz="1200">
                    <a:latin typeface="黑体" pitchFamily="49" charset="-122"/>
                    <a:ea typeface="黑体" pitchFamily="49" charset="-122"/>
                  </a:rPr>
                  <a:t>月天气统计图</a:t>
                </a:r>
              </a:p>
            </p:txBody>
          </p:sp>
        </p:grpSp>
        <p:sp>
          <p:nvSpPr>
            <p:cNvPr id="31748" name="矩形 66"/>
            <p:cNvSpPr>
              <a:spLocks noChangeArrowheads="1"/>
            </p:cNvSpPr>
            <p:nvPr/>
          </p:nvSpPr>
          <p:spPr bwMode="auto">
            <a:xfrm>
              <a:off x="1630363" y="4883150"/>
              <a:ext cx="292100" cy="1357313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1749" name="矩形 67"/>
            <p:cNvSpPr>
              <a:spLocks noChangeArrowheads="1"/>
            </p:cNvSpPr>
            <p:nvPr/>
          </p:nvSpPr>
          <p:spPr bwMode="auto">
            <a:xfrm>
              <a:off x="2209800" y="5311775"/>
              <a:ext cx="292100" cy="928688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1750" name="矩形 68"/>
            <p:cNvSpPr>
              <a:spLocks noChangeArrowheads="1"/>
            </p:cNvSpPr>
            <p:nvPr/>
          </p:nvSpPr>
          <p:spPr bwMode="auto">
            <a:xfrm>
              <a:off x="2789238" y="4883150"/>
              <a:ext cx="292100" cy="1357313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1751" name="矩形 69"/>
            <p:cNvSpPr>
              <a:spLocks noChangeArrowheads="1"/>
            </p:cNvSpPr>
            <p:nvPr/>
          </p:nvSpPr>
          <p:spPr bwMode="auto">
            <a:xfrm>
              <a:off x="3368675" y="5168900"/>
              <a:ext cx="292100" cy="1071563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1752" name="矩形 70"/>
            <p:cNvSpPr>
              <a:spLocks noChangeArrowheads="1"/>
            </p:cNvSpPr>
            <p:nvPr/>
          </p:nvSpPr>
          <p:spPr bwMode="auto">
            <a:xfrm>
              <a:off x="5303838" y="3481388"/>
              <a:ext cx="292100" cy="275907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1753" name="矩形 71"/>
            <p:cNvSpPr>
              <a:spLocks noChangeArrowheads="1"/>
            </p:cNvSpPr>
            <p:nvPr/>
          </p:nvSpPr>
          <p:spPr bwMode="auto">
            <a:xfrm>
              <a:off x="5881688" y="5630863"/>
              <a:ext cx="292100" cy="61436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1754" name="矩形 72"/>
            <p:cNvSpPr>
              <a:spLocks noChangeArrowheads="1"/>
            </p:cNvSpPr>
            <p:nvPr/>
          </p:nvSpPr>
          <p:spPr bwMode="auto">
            <a:xfrm>
              <a:off x="6459538" y="5783263"/>
              <a:ext cx="292100" cy="4572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1755" name="矩形 73"/>
            <p:cNvSpPr>
              <a:spLocks noChangeArrowheads="1"/>
            </p:cNvSpPr>
            <p:nvPr/>
          </p:nvSpPr>
          <p:spPr bwMode="auto">
            <a:xfrm>
              <a:off x="7037388" y="5472113"/>
              <a:ext cx="292100" cy="76835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  <p:cxnSp>
          <p:nvCxnSpPr>
            <p:cNvPr id="31756" name="直接连接符 77"/>
            <p:cNvCxnSpPr>
              <a:cxnSpLocks noChangeShapeType="1"/>
            </p:cNvCxnSpPr>
            <p:nvPr/>
          </p:nvCxnSpPr>
          <p:spPr bwMode="auto">
            <a:xfrm>
              <a:off x="1630363" y="4867275"/>
              <a:ext cx="29845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1757" name="直接连接符 80"/>
            <p:cNvCxnSpPr>
              <a:cxnSpLocks noChangeShapeType="1"/>
            </p:cNvCxnSpPr>
            <p:nvPr/>
          </p:nvCxnSpPr>
          <p:spPr bwMode="auto">
            <a:xfrm>
              <a:off x="2208213" y="5321300"/>
              <a:ext cx="29845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1758" name="直接连接符 81"/>
            <p:cNvCxnSpPr>
              <a:cxnSpLocks noChangeShapeType="1"/>
            </p:cNvCxnSpPr>
            <p:nvPr/>
          </p:nvCxnSpPr>
          <p:spPr bwMode="auto">
            <a:xfrm>
              <a:off x="2784475" y="4873625"/>
              <a:ext cx="300038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1759" name="直接连接符 82"/>
            <p:cNvCxnSpPr>
              <a:cxnSpLocks noChangeShapeType="1"/>
            </p:cNvCxnSpPr>
            <p:nvPr/>
          </p:nvCxnSpPr>
          <p:spPr bwMode="auto">
            <a:xfrm>
              <a:off x="3362325" y="5168900"/>
              <a:ext cx="29845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1760" name="直接连接符 83"/>
            <p:cNvCxnSpPr>
              <a:cxnSpLocks noChangeShapeType="1"/>
            </p:cNvCxnSpPr>
            <p:nvPr/>
          </p:nvCxnSpPr>
          <p:spPr bwMode="auto">
            <a:xfrm>
              <a:off x="5294313" y="3492500"/>
              <a:ext cx="29845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1761" name="直接连接符 84"/>
            <p:cNvCxnSpPr>
              <a:cxnSpLocks noChangeShapeType="1"/>
            </p:cNvCxnSpPr>
            <p:nvPr/>
          </p:nvCxnSpPr>
          <p:spPr bwMode="auto">
            <a:xfrm>
              <a:off x="5872163" y="5626100"/>
              <a:ext cx="300037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1762" name="直接连接符 85"/>
            <p:cNvCxnSpPr>
              <a:cxnSpLocks noChangeShapeType="1"/>
            </p:cNvCxnSpPr>
            <p:nvPr/>
          </p:nvCxnSpPr>
          <p:spPr bwMode="auto">
            <a:xfrm>
              <a:off x="6456363" y="5783263"/>
              <a:ext cx="298450" cy="1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1763" name="直接连接符 86"/>
            <p:cNvCxnSpPr>
              <a:cxnSpLocks noChangeShapeType="1"/>
            </p:cNvCxnSpPr>
            <p:nvPr/>
          </p:nvCxnSpPr>
          <p:spPr bwMode="auto">
            <a:xfrm>
              <a:off x="7029450" y="5476875"/>
              <a:ext cx="29845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31764" name="Text Box 31"/>
            <p:cNvSpPr txBox="1">
              <a:spLocks noChangeArrowheads="1"/>
            </p:cNvSpPr>
            <p:nvPr/>
          </p:nvSpPr>
          <p:spPr bwMode="auto">
            <a:xfrm>
              <a:off x="1512888" y="4538663"/>
              <a:ext cx="6207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600">
                  <a:ea typeface="楷体_GB2312" pitchFamily="49" charset="-122"/>
                </a:rPr>
                <a:t>9</a:t>
              </a:r>
            </a:p>
          </p:txBody>
        </p:sp>
        <p:sp>
          <p:nvSpPr>
            <p:cNvPr id="31765" name="Text Box 31"/>
            <p:cNvSpPr txBox="1">
              <a:spLocks noChangeArrowheads="1"/>
            </p:cNvSpPr>
            <p:nvPr/>
          </p:nvSpPr>
          <p:spPr bwMode="auto">
            <a:xfrm>
              <a:off x="2044700" y="5043488"/>
              <a:ext cx="6207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600">
                  <a:ea typeface="楷体_GB2312" pitchFamily="49" charset="-122"/>
                </a:rPr>
                <a:t>6</a:t>
              </a:r>
            </a:p>
          </p:txBody>
        </p:sp>
        <p:sp>
          <p:nvSpPr>
            <p:cNvPr id="31766" name="Text Box 31"/>
            <p:cNvSpPr txBox="1">
              <a:spLocks noChangeArrowheads="1"/>
            </p:cNvSpPr>
            <p:nvPr/>
          </p:nvSpPr>
          <p:spPr bwMode="auto">
            <a:xfrm>
              <a:off x="2665413" y="4538663"/>
              <a:ext cx="6207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600">
                  <a:ea typeface="楷体_GB2312" pitchFamily="49" charset="-122"/>
                </a:rPr>
                <a:t>9</a:t>
              </a:r>
            </a:p>
          </p:txBody>
        </p:sp>
        <p:sp>
          <p:nvSpPr>
            <p:cNvPr id="31767" name="Text Box 31"/>
            <p:cNvSpPr txBox="1">
              <a:spLocks noChangeArrowheads="1"/>
            </p:cNvSpPr>
            <p:nvPr/>
          </p:nvSpPr>
          <p:spPr bwMode="auto">
            <a:xfrm>
              <a:off x="3240088" y="4899025"/>
              <a:ext cx="6207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600">
                  <a:ea typeface="楷体_GB2312" pitchFamily="49" charset="-122"/>
                </a:rPr>
                <a:t>7</a:t>
              </a:r>
            </a:p>
          </p:txBody>
        </p:sp>
        <p:sp>
          <p:nvSpPr>
            <p:cNvPr id="31768" name="Text Box 31"/>
            <p:cNvSpPr txBox="1">
              <a:spLocks noChangeArrowheads="1"/>
            </p:cNvSpPr>
            <p:nvPr/>
          </p:nvSpPr>
          <p:spPr bwMode="auto">
            <a:xfrm>
              <a:off x="5140325" y="3219450"/>
              <a:ext cx="6207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600">
                  <a:ea typeface="楷体_GB2312" pitchFamily="49" charset="-122"/>
                </a:rPr>
                <a:t>18</a:t>
              </a:r>
            </a:p>
          </p:txBody>
        </p:sp>
        <p:sp>
          <p:nvSpPr>
            <p:cNvPr id="31769" name="Text Box 31"/>
            <p:cNvSpPr txBox="1">
              <a:spLocks noChangeArrowheads="1"/>
            </p:cNvSpPr>
            <p:nvPr/>
          </p:nvSpPr>
          <p:spPr bwMode="auto">
            <a:xfrm>
              <a:off x="5716588" y="5330825"/>
              <a:ext cx="6207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600">
                  <a:ea typeface="楷体_GB2312" pitchFamily="49" charset="-122"/>
                </a:rPr>
                <a:t>4</a:t>
              </a:r>
            </a:p>
          </p:txBody>
        </p:sp>
        <p:sp>
          <p:nvSpPr>
            <p:cNvPr id="31770" name="Text Box 31"/>
            <p:cNvSpPr txBox="1">
              <a:spLocks noChangeArrowheads="1"/>
            </p:cNvSpPr>
            <p:nvPr/>
          </p:nvSpPr>
          <p:spPr bwMode="auto">
            <a:xfrm>
              <a:off x="6292850" y="5475288"/>
              <a:ext cx="6207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600">
                  <a:ea typeface="楷体_GB2312" pitchFamily="49" charset="-122"/>
                </a:rPr>
                <a:t>3</a:t>
              </a:r>
            </a:p>
          </p:txBody>
        </p:sp>
        <p:sp>
          <p:nvSpPr>
            <p:cNvPr id="31771" name="Text Box 31"/>
            <p:cNvSpPr txBox="1">
              <a:spLocks noChangeArrowheads="1"/>
            </p:cNvSpPr>
            <p:nvPr/>
          </p:nvSpPr>
          <p:spPr bwMode="auto">
            <a:xfrm>
              <a:off x="6869113" y="5186363"/>
              <a:ext cx="6207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1600">
                  <a:ea typeface="楷体_GB2312" pitchFamily="49" charset="-122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214313" y="979488"/>
            <a:ext cx="48577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5400" dirty="0">
                <a:latin typeface="Calibri" pitchFamily="34" charset="0"/>
                <a:ea typeface="楷体_GB2312" pitchFamily="49" charset="-122"/>
              </a:rPr>
              <a:t>条形统计图</a:t>
            </a:r>
            <a:endParaRPr lang="en-US" altLang="zh-CN" sz="5400" dirty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授课人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：张振稳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学校：宝坻区赵各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庄小学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endParaRPr lang="zh-CN" altLang="en-US" dirty="0">
              <a:ea typeface="楷体_GB2312" pitchFamily="49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endParaRPr lang="zh-CN" altLang="en-US" dirty="0">
              <a:solidFill>
                <a:srgbClr val="FF0000"/>
              </a:solidFill>
              <a:ea typeface="楷体_GB2312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43000" y="1838325"/>
            <a:ext cx="30003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6"/>
          <p:cNvSpPr txBox="1">
            <a:spLocks noChangeArrowheads="1"/>
          </p:cNvSpPr>
          <p:nvPr/>
        </p:nvSpPr>
        <p:spPr bwMode="auto">
          <a:xfrm>
            <a:off x="0" y="1428750"/>
            <a:ext cx="9358313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endParaRPr lang="en-US" altLang="zh-CN" sz="2800" b="0">
              <a:solidFill>
                <a:srgbClr val="C00000"/>
              </a:solidFill>
              <a:latin typeface="Calibri" pitchFamily="34" charset="0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3200" b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学习知识最大的收获，就是学以致用。</a:t>
            </a:r>
            <a:endParaRPr lang="en-US" altLang="zh-CN" sz="3200" b="0">
              <a:solidFill>
                <a:srgbClr val="C00000"/>
              </a:solidFill>
              <a:latin typeface="Calibri" pitchFamily="34" charset="0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3200" b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大家可以想一想</a:t>
            </a:r>
            <a:endParaRPr lang="en-US" altLang="zh-CN" sz="3200" b="0">
              <a:solidFill>
                <a:srgbClr val="C00000"/>
              </a:solidFill>
              <a:latin typeface="Calibri" pitchFamily="34" charset="0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3200" b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身边哪些事情，可以用到今天的知识来统计呢？</a:t>
            </a:r>
            <a:endParaRPr lang="en-US" altLang="zh-CN" sz="3200" b="0">
              <a:solidFill>
                <a:srgbClr val="C00000"/>
              </a:solidFill>
              <a:latin typeface="Calibri" pitchFamily="34" charset="0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endParaRPr lang="zh-CN" altLang="en-US" sz="400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endParaRPr lang="zh-CN" altLang="en-US">
              <a:ea typeface="楷体_GB2312" pitchFamily="49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endParaRPr lang="zh-CN" altLang="en-US">
              <a:solidFill>
                <a:srgbClr val="FF00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6"/>
          <p:cNvSpPr txBox="1">
            <a:spLocks noChangeArrowheads="1"/>
          </p:cNvSpPr>
          <p:nvPr/>
        </p:nvSpPr>
        <p:spPr bwMode="auto">
          <a:xfrm>
            <a:off x="214313" y="979488"/>
            <a:ext cx="48577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5400" dirty="0">
                <a:latin typeface="Calibri" pitchFamily="34" charset="0"/>
                <a:ea typeface="微软雅黑" pitchFamily="34" charset="-122"/>
              </a:rPr>
              <a:t>谢谢</a:t>
            </a:r>
            <a:endParaRPr lang="en-US" altLang="zh-CN" sz="5400" dirty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授课人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：张振稳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学校：宝坻区赵各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庄小学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endParaRPr lang="zh-CN" altLang="en-US" dirty="0">
              <a:ea typeface="楷体_GB2312" pitchFamily="49" charset="-122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endParaRPr lang="zh-CN" altLang="en-US" dirty="0">
              <a:solidFill>
                <a:srgbClr val="FF0000"/>
              </a:solidFill>
              <a:ea typeface="楷体_GB2312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43000" y="1838325"/>
            <a:ext cx="30003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124075" y="5229225"/>
            <a:ext cx="48974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sz="2400" b="0">
                <a:solidFill>
                  <a:srgbClr val="FF0000"/>
                </a:solidFill>
                <a:ea typeface="微软雅黑" pitchFamily="34" charset="-122"/>
              </a:rPr>
              <a:t>这个月的每种天气各有多少天？</a:t>
            </a:r>
          </a:p>
        </p:txBody>
      </p:sp>
      <p:sp>
        <p:nvSpPr>
          <p:cNvPr id="15362" name="Rectangle 24"/>
          <p:cNvSpPr>
            <a:spLocks noChangeArrowheads="1"/>
          </p:cNvSpPr>
          <p:nvPr/>
        </p:nvSpPr>
        <p:spPr bwMode="auto">
          <a:xfrm>
            <a:off x="4410075" y="3230563"/>
            <a:ext cx="323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>
                <a:ea typeface="楷体_GB2312" pitchFamily="49" charset="-122"/>
              </a:rPr>
              <a:t>  </a:t>
            </a: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500063" y="642938"/>
            <a:ext cx="6196012" cy="3597275"/>
            <a:chOff x="930" y="75"/>
            <a:chExt cx="3903" cy="2266"/>
          </a:xfrm>
        </p:grpSpPr>
        <p:pic>
          <p:nvPicPr>
            <p:cNvPr id="15365" name="Picture 19" descr="9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30" y="75"/>
              <a:ext cx="3765" cy="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6" name="Group 20"/>
            <p:cNvGrpSpPr>
              <a:grpSpLocks/>
            </p:cNvGrpSpPr>
            <p:nvPr/>
          </p:nvGrpSpPr>
          <p:grpSpPr bwMode="auto">
            <a:xfrm>
              <a:off x="975" y="2069"/>
              <a:ext cx="3858" cy="272"/>
              <a:chOff x="0" y="0"/>
              <a:chExt cx="3858" cy="272"/>
            </a:xfrm>
          </p:grpSpPr>
          <p:pic>
            <p:nvPicPr>
              <p:cNvPr id="15367" name="Picture 21" descr="9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3090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68" name="Rectangle 22"/>
              <p:cNvSpPr>
                <a:spLocks noChangeArrowheads="1"/>
              </p:cNvSpPr>
              <p:nvPr/>
            </p:nvSpPr>
            <p:spPr bwMode="auto">
              <a:xfrm>
                <a:off x="184" y="12"/>
                <a:ext cx="367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buFont typeface="Arial" charset="0"/>
                  <a:buNone/>
                </a:pPr>
                <a:r>
                  <a:rPr lang="zh-CN" altLang="en-US">
                    <a:latin typeface="楷体_GB2312" pitchFamily="49" charset="-122"/>
                    <a:ea typeface="楷体_GB2312" pitchFamily="49" charset="-122"/>
                  </a:rPr>
                  <a:t>晴      阴      多云      阵雨     雷阵雨 </a:t>
                </a:r>
              </a:p>
            </p:txBody>
          </p:sp>
        </p:grpSp>
      </p:grpSp>
      <p:pic>
        <p:nvPicPr>
          <p:cNvPr id="15364" name="Picture 12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1166813"/>
            <a:ext cx="177006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/>
          <p:cNvGrpSpPr>
            <a:grpSpLocks/>
          </p:cNvGrpSpPr>
          <p:nvPr/>
        </p:nvGrpSpPr>
        <p:grpSpPr bwMode="auto">
          <a:xfrm>
            <a:off x="1547813" y="620713"/>
            <a:ext cx="6196012" cy="3597275"/>
            <a:chOff x="930" y="75"/>
            <a:chExt cx="3903" cy="2266"/>
          </a:xfrm>
        </p:grpSpPr>
        <p:pic>
          <p:nvPicPr>
            <p:cNvPr id="16393" name="Picture 19" descr="9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30" y="75"/>
              <a:ext cx="3765" cy="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4" name="Group 20"/>
            <p:cNvGrpSpPr>
              <a:grpSpLocks/>
            </p:cNvGrpSpPr>
            <p:nvPr/>
          </p:nvGrpSpPr>
          <p:grpSpPr bwMode="auto">
            <a:xfrm>
              <a:off x="975" y="2069"/>
              <a:ext cx="3858" cy="272"/>
              <a:chOff x="0" y="0"/>
              <a:chExt cx="3858" cy="272"/>
            </a:xfrm>
          </p:grpSpPr>
          <p:pic>
            <p:nvPicPr>
              <p:cNvPr id="16395" name="Picture 21" descr="9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3090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6" name="Rectangle 22"/>
              <p:cNvSpPr>
                <a:spLocks noChangeArrowheads="1"/>
              </p:cNvSpPr>
              <p:nvPr/>
            </p:nvSpPr>
            <p:spPr bwMode="auto">
              <a:xfrm>
                <a:off x="184" y="12"/>
                <a:ext cx="367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buFont typeface="Arial" charset="0"/>
                  <a:buNone/>
                </a:pPr>
                <a:r>
                  <a:rPr lang="zh-CN" altLang="en-US">
                    <a:latin typeface="楷体_GB2312" pitchFamily="49" charset="-122"/>
                    <a:ea typeface="楷体_GB2312" pitchFamily="49" charset="-122"/>
                  </a:rPr>
                  <a:t>晴      阴      多云      阵雨     雷阵雨 </a:t>
                </a:r>
              </a:p>
            </p:txBody>
          </p:sp>
        </p:grpSp>
      </p:grpSp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4410075" y="3230563"/>
            <a:ext cx="323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>
                <a:ea typeface="楷体_GB2312" pitchFamily="49" charset="-122"/>
              </a:rPr>
              <a:t>  </a:t>
            </a:r>
          </a:p>
        </p:txBody>
      </p:sp>
      <p:sp>
        <p:nvSpPr>
          <p:cNvPr id="64522" name="Text Box 31"/>
          <p:cNvSpPr txBox="1">
            <a:spLocks noChangeArrowheads="1"/>
          </p:cNvSpPr>
          <p:nvPr/>
        </p:nvSpPr>
        <p:spPr bwMode="auto">
          <a:xfrm>
            <a:off x="1331913" y="4221163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4000" b="0">
                <a:ea typeface="楷体_GB2312" pitchFamily="49" charset="-122"/>
              </a:rPr>
              <a:t>9</a:t>
            </a:r>
          </a:p>
        </p:txBody>
      </p:sp>
      <p:sp>
        <p:nvSpPr>
          <p:cNvPr id="64538" name="Text Box 31"/>
          <p:cNvSpPr txBox="1">
            <a:spLocks noChangeArrowheads="1"/>
          </p:cNvSpPr>
          <p:nvPr/>
        </p:nvSpPr>
        <p:spPr bwMode="auto">
          <a:xfrm>
            <a:off x="2268538" y="4221163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4000" b="0">
                <a:ea typeface="楷体_GB2312" pitchFamily="49" charset="-122"/>
              </a:rPr>
              <a:t>6</a:t>
            </a:r>
          </a:p>
        </p:txBody>
      </p:sp>
      <p:sp>
        <p:nvSpPr>
          <p:cNvPr id="64539" name="Text Box 31"/>
          <p:cNvSpPr txBox="1">
            <a:spLocks noChangeArrowheads="1"/>
          </p:cNvSpPr>
          <p:nvPr/>
        </p:nvSpPr>
        <p:spPr bwMode="auto">
          <a:xfrm>
            <a:off x="3419475" y="4221163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4000" b="0">
                <a:ea typeface="楷体_GB2312" pitchFamily="49" charset="-122"/>
              </a:rPr>
              <a:t>9</a:t>
            </a:r>
          </a:p>
        </p:txBody>
      </p:sp>
      <p:sp>
        <p:nvSpPr>
          <p:cNvPr id="64540" name="Text Box 31"/>
          <p:cNvSpPr txBox="1">
            <a:spLocks noChangeArrowheads="1"/>
          </p:cNvSpPr>
          <p:nvPr/>
        </p:nvSpPr>
        <p:spPr bwMode="auto">
          <a:xfrm>
            <a:off x="4716463" y="4221163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4000" b="0">
                <a:ea typeface="楷体_GB2312" pitchFamily="49" charset="-122"/>
              </a:rPr>
              <a:t>5</a:t>
            </a:r>
          </a:p>
        </p:txBody>
      </p:sp>
      <p:sp>
        <p:nvSpPr>
          <p:cNvPr id="64541" name="Text Box 31"/>
          <p:cNvSpPr txBox="1">
            <a:spLocks noChangeArrowheads="1"/>
          </p:cNvSpPr>
          <p:nvPr/>
        </p:nvSpPr>
        <p:spPr bwMode="auto">
          <a:xfrm>
            <a:off x="6156325" y="4221163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en-US" altLang="zh-CN" sz="4000" b="0">
                <a:ea typeface="楷体_GB2312" pitchFamily="49" charset="-122"/>
              </a:rPr>
              <a:t>2</a:t>
            </a:r>
          </a:p>
        </p:txBody>
      </p:sp>
      <p:sp>
        <p:nvSpPr>
          <p:cNvPr id="4105" name="Text Box 30"/>
          <p:cNvSpPr txBox="1">
            <a:spLocks noChangeArrowheads="1"/>
          </p:cNvSpPr>
          <p:nvPr/>
        </p:nvSpPr>
        <p:spPr bwMode="auto">
          <a:xfrm>
            <a:off x="1042988" y="5286375"/>
            <a:ext cx="785018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如何把每种天气清楚地表示出来？</a:t>
            </a:r>
            <a:endParaRPr lang="en-US" altLang="zh-CN" sz="2400" b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zh-CN" altLang="en-US" sz="2400" b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想想我们以前学习的哪些知识能够用来解决这个问题？</a:t>
            </a:r>
            <a:endParaRPr lang="en-US" altLang="zh-CN" sz="2400" b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/>
      <p:bldP spid="64538" grpId="0"/>
      <p:bldP spid="64539" grpId="0"/>
      <p:bldP spid="64540" grpId="0"/>
      <p:bldP spid="64541" grpId="0"/>
      <p:bldP spid="4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19" name="Group 51"/>
          <p:cNvGraphicFramePr>
            <a:graphicFrameLocks noGrp="1"/>
          </p:cNvGraphicFramePr>
          <p:nvPr/>
        </p:nvGraphicFramePr>
        <p:xfrm>
          <a:off x="1500188" y="4902200"/>
          <a:ext cx="6192838" cy="812165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112838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天气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多云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阵雨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雷阵雨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天数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432" name="Group 52"/>
          <p:cNvGrpSpPr>
            <a:grpSpLocks/>
          </p:cNvGrpSpPr>
          <p:nvPr/>
        </p:nvGrpSpPr>
        <p:grpSpPr bwMode="auto">
          <a:xfrm>
            <a:off x="2000250" y="246063"/>
            <a:ext cx="5453063" cy="2825750"/>
            <a:chOff x="930" y="75"/>
            <a:chExt cx="3903" cy="2279"/>
          </a:xfrm>
        </p:grpSpPr>
        <p:pic>
          <p:nvPicPr>
            <p:cNvPr id="17440" name="Picture 19" descr="9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30" y="75"/>
              <a:ext cx="3765" cy="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41" name="Group 20"/>
            <p:cNvGrpSpPr>
              <a:grpSpLocks/>
            </p:cNvGrpSpPr>
            <p:nvPr/>
          </p:nvGrpSpPr>
          <p:grpSpPr bwMode="auto">
            <a:xfrm>
              <a:off x="975" y="2069"/>
              <a:ext cx="3858" cy="285"/>
              <a:chOff x="0" y="0"/>
              <a:chExt cx="3858" cy="285"/>
            </a:xfrm>
          </p:grpSpPr>
          <p:pic>
            <p:nvPicPr>
              <p:cNvPr id="17442" name="Picture 21" descr="9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3090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43" name="Rectangle 22"/>
              <p:cNvSpPr>
                <a:spLocks noChangeArrowheads="1"/>
              </p:cNvSpPr>
              <p:nvPr/>
            </p:nvSpPr>
            <p:spPr bwMode="auto">
              <a:xfrm>
                <a:off x="184" y="12"/>
                <a:ext cx="3674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buFont typeface="Arial" charset="0"/>
                  <a:buNone/>
                </a:pPr>
                <a:r>
                  <a:rPr lang="zh-CN" altLang="en-US" sz="1600">
                    <a:latin typeface="楷体_GB2312" pitchFamily="49" charset="-122"/>
                    <a:ea typeface="楷体_GB2312" pitchFamily="49" charset="-122"/>
                  </a:rPr>
                  <a:t>晴       阴       多云       阵雨      雷阵雨 </a:t>
                </a: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700338" y="5300663"/>
            <a:ext cx="4751387" cy="396875"/>
            <a:chOff x="1701" y="3316"/>
            <a:chExt cx="2976" cy="362"/>
          </a:xfrm>
        </p:grpSpPr>
        <p:sp>
          <p:nvSpPr>
            <p:cNvPr id="17435" name="Text Box 31"/>
            <p:cNvSpPr txBox="1">
              <a:spLocks noChangeArrowheads="1"/>
            </p:cNvSpPr>
            <p:nvPr/>
          </p:nvSpPr>
          <p:spPr bwMode="auto">
            <a:xfrm>
              <a:off x="1701" y="3316"/>
              <a:ext cx="39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>
                  <a:ea typeface="楷体_GB2312" pitchFamily="49" charset="-122"/>
                </a:rPr>
                <a:t>9</a:t>
              </a:r>
            </a:p>
          </p:txBody>
        </p:sp>
        <p:sp>
          <p:nvSpPr>
            <p:cNvPr id="17436" name="Text Box 31"/>
            <p:cNvSpPr txBox="1">
              <a:spLocks noChangeArrowheads="1"/>
            </p:cNvSpPr>
            <p:nvPr/>
          </p:nvSpPr>
          <p:spPr bwMode="auto">
            <a:xfrm>
              <a:off x="2336" y="3316"/>
              <a:ext cx="39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>
                  <a:ea typeface="楷体_GB2312" pitchFamily="49" charset="-122"/>
                </a:rPr>
                <a:t>6</a:t>
              </a:r>
            </a:p>
          </p:txBody>
        </p:sp>
        <p:sp>
          <p:nvSpPr>
            <p:cNvPr id="17437" name="Text Box 31"/>
            <p:cNvSpPr txBox="1">
              <a:spLocks noChangeArrowheads="1"/>
            </p:cNvSpPr>
            <p:nvPr/>
          </p:nvSpPr>
          <p:spPr bwMode="auto">
            <a:xfrm>
              <a:off x="2971" y="3316"/>
              <a:ext cx="39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>
                  <a:ea typeface="楷体_GB2312" pitchFamily="49" charset="-122"/>
                </a:rPr>
                <a:t>9</a:t>
              </a:r>
            </a:p>
          </p:txBody>
        </p:sp>
        <p:sp>
          <p:nvSpPr>
            <p:cNvPr id="17438" name="Text Box 31"/>
            <p:cNvSpPr txBox="1">
              <a:spLocks noChangeArrowheads="1"/>
            </p:cNvSpPr>
            <p:nvPr/>
          </p:nvSpPr>
          <p:spPr bwMode="auto">
            <a:xfrm>
              <a:off x="3623" y="3316"/>
              <a:ext cx="39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>
                  <a:ea typeface="楷体_GB2312" pitchFamily="49" charset="-122"/>
                </a:rPr>
                <a:t>5</a:t>
              </a:r>
            </a:p>
          </p:txBody>
        </p:sp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4286" y="3316"/>
              <a:ext cx="39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charset="0"/>
                <a:buNone/>
              </a:pPr>
              <a:r>
                <a:rPr lang="en-US" altLang="zh-CN">
                  <a:ea typeface="楷体_GB2312" pitchFamily="49" charset="-122"/>
                </a:rPr>
                <a:t>2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000375" y="3630613"/>
            <a:ext cx="314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绘制统计表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52"/>
          <p:cNvGrpSpPr>
            <a:grpSpLocks/>
          </p:cNvGrpSpPr>
          <p:nvPr/>
        </p:nvGrpSpPr>
        <p:grpSpPr bwMode="auto">
          <a:xfrm>
            <a:off x="2000250" y="214313"/>
            <a:ext cx="5453063" cy="2825750"/>
            <a:chOff x="930" y="75"/>
            <a:chExt cx="3903" cy="2279"/>
          </a:xfrm>
        </p:grpSpPr>
        <p:pic>
          <p:nvPicPr>
            <p:cNvPr id="18436" name="Picture 19" descr="9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30" y="75"/>
              <a:ext cx="3765" cy="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37" name="Group 20"/>
            <p:cNvGrpSpPr>
              <a:grpSpLocks/>
            </p:cNvGrpSpPr>
            <p:nvPr/>
          </p:nvGrpSpPr>
          <p:grpSpPr bwMode="auto">
            <a:xfrm>
              <a:off x="975" y="2069"/>
              <a:ext cx="3858" cy="285"/>
              <a:chOff x="0" y="0"/>
              <a:chExt cx="3858" cy="285"/>
            </a:xfrm>
          </p:grpSpPr>
          <p:pic>
            <p:nvPicPr>
              <p:cNvPr id="18438" name="Picture 21" descr="9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3090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39" name="Rectangle 22"/>
              <p:cNvSpPr>
                <a:spLocks noChangeArrowheads="1"/>
              </p:cNvSpPr>
              <p:nvPr/>
            </p:nvSpPr>
            <p:spPr bwMode="auto">
              <a:xfrm>
                <a:off x="184" y="12"/>
                <a:ext cx="3674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buFont typeface="Arial" charset="0"/>
                  <a:buNone/>
                </a:pPr>
                <a:r>
                  <a:rPr lang="zh-CN" altLang="en-US" sz="1600">
                    <a:latin typeface="楷体_GB2312" pitchFamily="49" charset="-122"/>
                    <a:ea typeface="楷体_GB2312" pitchFamily="49" charset="-122"/>
                  </a:rPr>
                  <a:t>晴       阴       多云       阵雨      雷阵雨 </a:t>
                </a:r>
              </a:p>
            </p:txBody>
          </p:sp>
        </p:grpSp>
      </p:grpSp>
      <p:pic>
        <p:nvPicPr>
          <p:cNvPr id="65575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3825" y="3714750"/>
            <a:ext cx="3765550" cy="292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00313" y="3243263"/>
            <a:ext cx="392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使用象形图表示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0"/>
          <p:cNvSpPr txBox="1">
            <a:spLocks noChangeArrowheads="1"/>
          </p:cNvSpPr>
          <p:nvPr/>
        </p:nvSpPr>
        <p:spPr bwMode="auto">
          <a:xfrm>
            <a:off x="1428750" y="5572125"/>
            <a:ext cx="64563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0">
                <a:solidFill>
                  <a:srgbClr val="FF0000"/>
                </a:solidFill>
                <a:ea typeface="微软雅黑" pitchFamily="34" charset="-122"/>
              </a:rPr>
              <a:t>对比以上两种方法，你觉得各有什么优点？</a:t>
            </a:r>
          </a:p>
        </p:txBody>
      </p:sp>
      <p:graphicFrame>
        <p:nvGraphicFramePr>
          <p:cNvPr id="37" name="Group 77"/>
          <p:cNvGraphicFramePr>
            <a:graphicFrameLocks noGrp="1"/>
          </p:cNvGraphicFramePr>
          <p:nvPr/>
        </p:nvGraphicFramePr>
        <p:xfrm>
          <a:off x="2214563" y="839788"/>
          <a:ext cx="4572033" cy="731758"/>
        </p:xfrm>
        <a:graphic>
          <a:graphicData uri="http://schemas.openxmlformats.org/drawingml/2006/table">
            <a:tbl>
              <a:tblPr/>
              <a:tblGrid>
                <a:gridCol w="750090"/>
                <a:gridCol w="750090"/>
                <a:gridCol w="750090"/>
                <a:gridCol w="750090"/>
                <a:gridCol w="750090"/>
                <a:gridCol w="821583"/>
              </a:tblGrid>
              <a:tr h="3964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天气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多云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阵雨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雷阵雨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天数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81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286000"/>
            <a:ext cx="3562350" cy="277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69" name="Group 77"/>
          <p:cNvGraphicFramePr>
            <a:graphicFrameLocks noGrp="1"/>
          </p:cNvGraphicFramePr>
          <p:nvPr/>
        </p:nvGraphicFramePr>
        <p:xfrm>
          <a:off x="571500" y="1214438"/>
          <a:ext cx="4572000" cy="732155"/>
        </p:xfrm>
        <a:graphic>
          <a:graphicData uri="http://schemas.openxmlformats.org/drawingml/2006/table">
            <a:tbl>
              <a:tblPr/>
              <a:tblGrid>
                <a:gridCol w="749300"/>
                <a:gridCol w="750888"/>
                <a:gridCol w="749300"/>
                <a:gridCol w="750887"/>
                <a:gridCol w="749300"/>
                <a:gridCol w="82232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天气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多云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阵雨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雷阵雨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天数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4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286000"/>
            <a:ext cx="3562350" cy="277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05" name="TextBox 4"/>
          <p:cNvSpPr txBox="1">
            <a:spLocks noChangeArrowheads="1"/>
          </p:cNvSpPr>
          <p:nvPr/>
        </p:nvSpPr>
        <p:spPr bwMode="auto">
          <a:xfrm>
            <a:off x="5715000" y="1357313"/>
            <a:ext cx="314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数据清楚，明确</a:t>
            </a:r>
          </a:p>
        </p:txBody>
      </p:sp>
      <p:sp>
        <p:nvSpPr>
          <p:cNvPr id="20506" name="TextBox 5"/>
          <p:cNvSpPr txBox="1">
            <a:spLocks noChangeArrowheads="1"/>
          </p:cNvSpPr>
          <p:nvPr/>
        </p:nvSpPr>
        <p:spPr bwMode="auto">
          <a:xfrm>
            <a:off x="5857875" y="3500438"/>
            <a:ext cx="3214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</a:pPr>
            <a:r>
              <a:rPr lang="zh-CN" altLang="en-US" b="0">
                <a:latin typeface="微软雅黑" pitchFamily="34" charset="-122"/>
                <a:ea typeface="微软雅黑" pitchFamily="34" charset="-122"/>
              </a:rPr>
              <a:t>更加直观，更加清晰的区分差异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500063" y="5786438"/>
            <a:ext cx="864393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0">
                <a:solidFill>
                  <a:srgbClr val="FF0000"/>
                </a:solidFill>
                <a:ea typeface="微软雅黑" pitchFamily="34" charset="-122"/>
              </a:rPr>
              <a:t>有没有什么方法，既能够清楚的显示数据，又能形象直观呢？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785813"/>
            <a:ext cx="5895975" cy="4867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444500"/>
            <a:ext cx="6572250" cy="5199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41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3025" y="414338"/>
            <a:ext cx="6845300" cy="542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Pages>0</Pages>
  <Words>586</Words>
  <Characters>0</Characters>
  <Application>Microsoft Office PowerPoint</Application>
  <DocSecurity>0</DocSecurity>
  <PresentationFormat>全屏显示(4:3)</PresentationFormat>
  <Lines>0</Lines>
  <Paragraphs>256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 一年级下册 教学参考 多媒体资源</dc:title>
  <dc:subject/>
  <dc:creator>Administrator</dc:creator>
  <cp:keywords/>
  <dc:description/>
  <cp:lastModifiedBy>微软用户</cp:lastModifiedBy>
  <cp:revision>518</cp:revision>
  <dcterms:created xsi:type="dcterms:W3CDTF">2012-03-15T05:58:26Z</dcterms:created>
  <dcterms:modified xsi:type="dcterms:W3CDTF">2020-10-23T08:09:25Z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2052-9.1.0.5218</vt:lpwstr>
  </property>
</Properties>
</file>