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75" r:id="rId14"/>
    <p:sldId id="276" r:id="rId15"/>
    <p:sldId id="280" r:id="rId16"/>
    <p:sldId id="279" r:id="rId17"/>
    <p:sldId id="278" r:id="rId18"/>
    <p:sldId id="271" r:id="rId19"/>
    <p:sldId id="274" r:id="rId20"/>
    <p:sldId id="281" r:id="rId21"/>
    <p:sldId id="270" r:id="rId22"/>
    <p:sldId id="269" r:id="rId23"/>
    <p:sldId id="277" r:id="rId24"/>
    <p:sldId id="272" r:id="rId25"/>
    <p:sldId id="273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  <a:srgbClr val="E9E9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4&#33521;&#19979;22&#35838;2018.5.8\xx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.com/s?q=%E4%B8%AD%E5%9B%BD%E7%A5%9E%E8%AF%9D&amp;ie=utf-8&amp;src=internal_wenda_recommend_text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.com/s?q=%E7%A5%9E%E5%86%9C%E5%A4%A7%E5%B8%9D&amp;ie=utf-8&amp;src=internal_wenda_recommend_text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t's%20sing.sw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4&#33521;&#19979;22&#35838;2018.5.8\xxx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35838;&#25991;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4&#33521;&#19979;22&#35838;2018.5.8\&#32431;&#38899;&#20048;-&#21345;&#20892;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t's%20chant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4&#33521;&#19979;22&#35838;2018.5.8\xxxx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4&#33521;&#19979;22&#35838;2018.5.8\Linda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4&#33521;&#19979;22&#35838;2018.5.8\answer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4&#33521;&#19979;22&#35838;2018.5.8\x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片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主讲教师：薛春梅</a:t>
            </a:r>
            <a:endParaRPr lang="en-US" altLang="zh-CN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    单    位：河工大附小</a:t>
            </a:r>
            <a:endParaRPr lang="en-US" altLang="zh-CN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  时    间：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2018.5.8</a:t>
            </a:r>
          </a:p>
        </p:txBody>
      </p:sp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0668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2060"/>
                </a:solidFill>
              </a:rPr>
              <a:t>Unit 4 There are seven days in a week.</a:t>
            </a:r>
            <a:endParaRPr lang="zh-CN" alt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2843808" y="2924944"/>
            <a:ext cx="3240088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22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Book  4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4" descr="背景图片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067944" y="126876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c</a:t>
            </a:r>
            <a:r>
              <a:rPr lang="en-US" altLang="zh-CN" sz="4400" dirty="0" smtClean="0">
                <a:solidFill>
                  <a:srgbClr val="C00000"/>
                </a:solidFill>
              </a:rPr>
              <a:t>a</a:t>
            </a:r>
            <a:r>
              <a:rPr lang="en-US" altLang="zh-CN" sz="4400" dirty="0" smtClean="0"/>
              <a:t>t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26876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s</a:t>
            </a:r>
            <a:r>
              <a:rPr lang="en-US" altLang="zh-CN" sz="4400" dirty="0" smtClean="0">
                <a:solidFill>
                  <a:srgbClr val="C00000"/>
                </a:solidFill>
              </a:rPr>
              <a:t>a</a:t>
            </a:r>
            <a:r>
              <a:rPr lang="en-US" altLang="zh-CN" sz="4400" dirty="0" smtClean="0"/>
              <a:t>t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26876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S</a:t>
            </a:r>
            <a:r>
              <a:rPr lang="en-US" altLang="zh-CN" sz="4400" dirty="0" smtClean="0">
                <a:solidFill>
                  <a:srgbClr val="C00000"/>
                </a:solidFill>
              </a:rPr>
              <a:t>a</a:t>
            </a:r>
            <a:r>
              <a:rPr lang="en-US" altLang="zh-CN" sz="4400" dirty="0" smtClean="0"/>
              <a:t>t</a:t>
            </a:r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623720" y="414908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Saturday</a:t>
            </a:r>
            <a:endParaRPr lang="zh-CN" altLang="en-US" sz="4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932040" y="1700808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>
            <a:spLocks/>
          </p:cNvSpPr>
          <p:nvPr/>
        </p:nvSpPr>
        <p:spPr>
          <a:xfrm>
            <a:off x="323528" y="188640"/>
            <a:ext cx="866164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Q2.What’s the last day of the week?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" name="图片 15" descr="Saturd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3851920" cy="3528392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6228184" y="1700808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9952" y="2780928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s</a:t>
            </a:r>
            <a:r>
              <a:rPr lang="en-US" altLang="zh-CN" sz="4400" dirty="0" smtClean="0">
                <a:solidFill>
                  <a:srgbClr val="C00000"/>
                </a:solidFill>
              </a:rPr>
              <a:t>ur</a:t>
            </a:r>
            <a:r>
              <a:rPr lang="en-US" altLang="zh-CN" sz="4400" dirty="0" smtClean="0"/>
              <a:t>prise</a:t>
            </a:r>
            <a:endParaRPr lang="zh-CN" altLang="en-US" sz="44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156176" y="3212976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88224" y="278092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C00000"/>
                </a:solidFill>
              </a:rPr>
              <a:t>ur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  <p:pic>
        <p:nvPicPr>
          <p:cNvPr id="21" name="x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93802E-7 L 0.00399 0.416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1397E-6 L 0.08663 0.195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4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8" grpId="0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96752"/>
            <a:ext cx="6923112" cy="19770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b="1" dirty="0" smtClean="0">
                <a:solidFill>
                  <a:srgbClr val="C00000"/>
                </a:solidFill>
              </a:rPr>
              <a:t>Friday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：</a:t>
            </a:r>
            <a:r>
              <a:rPr lang="zh-CN" altLang="en-US" sz="2800" b="1" dirty="0" smtClean="0"/>
              <a:t/>
            </a:r>
            <a:br>
              <a:rPr lang="zh-CN" altLang="en-US" sz="2800" b="1" dirty="0" smtClean="0"/>
            </a:br>
            <a:r>
              <a:rPr lang="en-US" sz="2800" b="1" dirty="0" smtClean="0"/>
              <a:t>Friday</a:t>
            </a:r>
            <a:r>
              <a:rPr lang="zh-CN" altLang="en-US" sz="2800" b="1" dirty="0" smtClean="0"/>
              <a:t>在古英文中意思是</a:t>
            </a:r>
            <a:r>
              <a:rPr lang="en-US" sz="2800" b="1" dirty="0" smtClean="0"/>
              <a:t>Frigg‘s day。Frigg</a:t>
            </a:r>
            <a:r>
              <a:rPr lang="zh-CN" altLang="en-US" sz="2800" b="1" dirty="0" smtClean="0"/>
              <a:t>是</a:t>
            </a:r>
            <a:r>
              <a:rPr lang="zh-CN" altLang="en-US" sz="2800" b="1" dirty="0" smtClean="0">
                <a:solidFill>
                  <a:srgbClr val="0B0BB5"/>
                </a:solidFill>
              </a:rPr>
              <a:t>北欧神话中的爱神</a:t>
            </a:r>
            <a:r>
              <a:rPr lang="zh-CN" altLang="en-US" sz="2800" b="1" dirty="0" smtClean="0"/>
              <a:t>。对于</a:t>
            </a:r>
            <a:r>
              <a:rPr lang="zh-CN" altLang="en-US" sz="2800" b="1" dirty="0" smtClean="0">
                <a:solidFill>
                  <a:srgbClr val="0B0BB5"/>
                </a:solidFill>
              </a:rPr>
              <a:t>北欧人而言</a:t>
            </a:r>
            <a:r>
              <a:rPr lang="en-US" altLang="zh-CN" sz="2800" b="1" dirty="0" smtClean="0">
                <a:solidFill>
                  <a:srgbClr val="0B0BB5"/>
                </a:solidFill>
              </a:rPr>
              <a:t>, </a:t>
            </a:r>
            <a:r>
              <a:rPr lang="zh-CN" altLang="en-US" sz="2800" b="1" dirty="0" smtClean="0">
                <a:solidFill>
                  <a:srgbClr val="0B0BB5"/>
                </a:solidFill>
              </a:rPr>
              <a:t>星期五是幸运的日子</a:t>
            </a:r>
            <a:r>
              <a:rPr lang="zh-CN" altLang="en-US" sz="2800" b="1" dirty="0" smtClean="0"/>
              <a:t>。然而</a:t>
            </a:r>
            <a:r>
              <a:rPr lang="zh-CN" altLang="en-US" sz="2800" b="1" dirty="0" smtClean="0">
                <a:solidFill>
                  <a:srgbClr val="0B0BB5"/>
                </a:solidFill>
              </a:rPr>
              <a:t>对基督徒来说却是相反的</a:t>
            </a:r>
            <a:r>
              <a:rPr lang="en-US" altLang="zh-CN" sz="2800" b="1" dirty="0" smtClean="0">
                <a:solidFill>
                  <a:srgbClr val="0B0BB5"/>
                </a:solidFill>
              </a:rPr>
              <a:t>, </a:t>
            </a:r>
            <a:r>
              <a:rPr lang="zh-CN" altLang="en-US" sz="2800" b="1" dirty="0" smtClean="0">
                <a:solidFill>
                  <a:srgbClr val="0B0BB5"/>
                </a:solidFill>
              </a:rPr>
              <a:t>因为耶稣受难日正好是星期五。</a:t>
            </a:r>
            <a:r>
              <a:rPr lang="zh-CN" altLang="en-US" sz="2800" b="1" dirty="0" smtClean="0"/>
              <a:t> </a:t>
            </a:r>
            <a:br>
              <a:rPr lang="zh-CN" altLang="en-US" sz="2800" b="1" dirty="0" smtClean="0"/>
            </a:br>
            <a:r>
              <a:rPr lang="zh-CN" altLang="en-US" sz="2800" b="1" dirty="0" smtClean="0"/>
              <a:t/>
            </a:r>
            <a:br>
              <a:rPr lang="zh-CN" altLang="en-US" sz="28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Saturday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星期六：</a:t>
            </a:r>
            <a:br>
              <a:rPr lang="zh-CN" alt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>Saturday</a:t>
            </a:r>
            <a:r>
              <a:rPr lang="zh-CN" altLang="en-US" sz="2800" b="1" dirty="0" smtClean="0"/>
              <a:t>在古英文中的意思是</a:t>
            </a:r>
            <a:r>
              <a:rPr lang="en-US" sz="2800" b="1" dirty="0" smtClean="0"/>
              <a:t>Saturn's day。Saturn</a:t>
            </a:r>
            <a:r>
              <a:rPr lang="zh-CN" altLang="en-US" sz="2800" b="1" dirty="0" smtClean="0"/>
              <a:t>是罗马神话中的农神</a:t>
            </a:r>
            <a:r>
              <a:rPr lang="en-US" altLang="zh-CN" sz="2800" b="1" dirty="0" smtClean="0"/>
              <a:t>, </a:t>
            </a:r>
            <a:r>
              <a:rPr lang="zh-CN" altLang="en-US" sz="2800" b="1" dirty="0" smtClean="0"/>
              <a:t>掌管五谷</a:t>
            </a:r>
            <a:r>
              <a:rPr lang="en-US" altLang="zh-CN" sz="2800" b="1" dirty="0" smtClean="0"/>
              <a:t>, </a:t>
            </a:r>
            <a:r>
              <a:rPr lang="zh-CN" altLang="en-US" sz="2800" b="1" dirty="0" smtClean="0"/>
              <a:t>就像</a:t>
            </a:r>
            <a:r>
              <a:rPr lang="zh-CN" altLang="en-US" sz="2800" b="1" dirty="0" smtClean="0">
                <a:hlinkClick r:id="rId3"/>
              </a:rPr>
              <a:t>中国神话</a:t>
            </a:r>
            <a:r>
              <a:rPr lang="zh-CN" altLang="en-US" sz="2800" b="1" dirty="0" smtClean="0"/>
              <a:t>中的</a:t>
            </a:r>
            <a:r>
              <a:rPr lang="zh-CN" altLang="en-US" sz="2800" b="1" dirty="0" smtClean="0">
                <a:hlinkClick r:id="rId4"/>
              </a:rPr>
              <a:t>神农大帝</a:t>
            </a:r>
            <a:r>
              <a:rPr lang="zh-CN" altLang="en-US" sz="2800" b="1" dirty="0" smtClean="0"/>
              <a:t>一样。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背景图片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矩形 3"/>
          <p:cNvSpPr/>
          <p:nvPr/>
        </p:nvSpPr>
        <p:spPr>
          <a:xfrm>
            <a:off x="0" y="0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Let’s play a game!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Give me a quick </a:t>
            </a:r>
            <a:r>
              <a:rPr lang="en-US" altLang="zh-CN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answer,please</a:t>
            </a: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Sunday</a:t>
            </a:r>
            <a:endParaRPr lang="zh-CN" altLang="en-US" sz="7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07181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Tuesday</a:t>
            </a:r>
            <a:endParaRPr lang="zh-CN" altLang="en-US" sz="7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92919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Thursday</a:t>
            </a:r>
            <a:endParaRPr lang="zh-CN" altLang="en-US" sz="7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64331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Friday</a:t>
            </a:r>
            <a:endParaRPr lang="zh-CN" altLang="en-US" sz="7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214311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Wednesday</a:t>
            </a:r>
            <a:endParaRPr lang="zh-CN" altLang="en-US" sz="7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92867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Monday</a:t>
            </a:r>
            <a:endParaRPr lang="zh-CN" altLang="en-US" sz="7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07207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/>
              <a:t>Saturday</a:t>
            </a:r>
            <a:endParaRPr lang="zh-CN" altLang="en-US" sz="7200" b="1" i="1" dirty="0"/>
          </a:p>
        </p:txBody>
      </p:sp>
      <p:pic>
        <p:nvPicPr>
          <p:cNvPr id="13" name="Picture 6" descr="http://p2.so.qhimgs1.com/t0161f91d91788cdb8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1715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4" descr="背景图片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28794" y="2285992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 action="ppaction://hlinkfile"/>
              </a:rPr>
              <a:t>Let’s sing a song!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82" y="357166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Let’s make a week.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4953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4071934" y="1714488"/>
            <a:ext cx="49292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Comic Sans MS" pitchFamily="66" charset="0"/>
              </a:rPr>
              <a:t>Miss Green </a:t>
            </a:r>
            <a:r>
              <a:rPr lang="en-US" altLang="zh-CN" sz="4000" dirty="0">
                <a:latin typeface="Comic Sans MS" pitchFamily="66" charset="0"/>
              </a:rPr>
              <a:t>and </a:t>
            </a:r>
            <a:r>
              <a:rPr lang="en-US" altLang="zh-CN" sz="4000" dirty="0" smtClean="0">
                <a:latin typeface="Comic Sans MS" pitchFamily="66" charset="0"/>
              </a:rPr>
              <a:t>her </a:t>
            </a:r>
            <a:r>
              <a:rPr lang="en-US" altLang="zh-CN" sz="4000" dirty="0">
                <a:latin typeface="Comic Sans MS" pitchFamily="66" charset="0"/>
              </a:rPr>
              <a:t>classmates are talking </a:t>
            </a:r>
            <a:r>
              <a:rPr lang="en-US" altLang="zh-CN" sz="4000" dirty="0" smtClean="0">
                <a:latin typeface="Comic Sans MS" pitchFamily="66" charset="0"/>
              </a:rPr>
              <a:t>about. Let’s </a:t>
            </a:r>
            <a:r>
              <a:rPr lang="en-US" altLang="zh-CN" sz="4000" dirty="0">
                <a:latin typeface="Comic Sans MS" pitchFamily="66" charset="0"/>
              </a:rPr>
              <a:t>listen and watch.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23528" y="188640"/>
            <a:ext cx="866164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Q3.What</a:t>
            </a:r>
            <a:r>
              <a:rPr kumimoji="0" lang="en-US" altLang="zh-CN" sz="3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are they talking about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?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xx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Just talk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2" descr="2011120620500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图片 3" descr="u=1307645026,4144289090&amp;fm=23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0"/>
            <a:ext cx="7858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2214563" y="1285875"/>
            <a:ext cx="5643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600">
                <a:latin typeface="Britannic Bold" pitchFamily="34" charset="0"/>
              </a:rPr>
              <a:t>Reading time</a:t>
            </a:r>
            <a:endParaRPr lang="zh-CN" altLang="en-US" sz="6600"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juimg.com/tuku/yulantu/140205/328553-140205111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500063" y="2428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8800" b="1" dirty="0" smtClean="0">
                <a:solidFill>
                  <a:srgbClr val="FFFF00"/>
                </a:solidFill>
              </a:rPr>
              <a:t>Show time</a:t>
            </a:r>
            <a:br>
              <a:rPr lang="en-US" altLang="zh-CN" sz="8800" b="1" dirty="0" smtClean="0">
                <a:solidFill>
                  <a:srgbClr val="FFFF00"/>
                </a:solidFill>
              </a:rPr>
            </a:br>
            <a:r>
              <a:rPr lang="en-US" altLang="zh-CN" sz="8800" b="1" dirty="0" smtClean="0">
                <a:solidFill>
                  <a:srgbClr val="FFFF00"/>
                </a:solidFill>
              </a:rPr>
              <a:t/>
            </a:r>
            <a:br>
              <a:rPr lang="en-US" altLang="zh-CN" sz="8800" b="1" dirty="0" smtClean="0">
                <a:solidFill>
                  <a:srgbClr val="FFFF00"/>
                </a:solidFill>
              </a:rPr>
            </a:br>
            <a:endParaRPr lang="zh-CN" altLang="en-US" sz="8800" b="1" dirty="0" smtClean="0">
              <a:solidFill>
                <a:srgbClr val="FFFF00"/>
              </a:solidFill>
            </a:endParaRPr>
          </a:p>
        </p:txBody>
      </p:sp>
      <p:pic>
        <p:nvPicPr>
          <p:cNvPr id="4" name="纯音乐-卡农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488" y="2428868"/>
            <a:ext cx="3250704" cy="864096"/>
          </a:xfrm>
        </p:spPr>
        <p:txBody>
          <a:bodyPr/>
          <a:lstStyle/>
          <a:p>
            <a:r>
              <a:rPr lang="en-US" altLang="zh-CN" dirty="0" smtClean="0">
                <a:hlinkClick r:id="rId3" action="ppaction://hlinkfile"/>
              </a:rPr>
              <a:t>Let’s chant!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80506171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406" y="1285860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Comic Sans MS" pitchFamily="66" charset="0"/>
              </a:rPr>
              <a:t>Today,we</a:t>
            </a:r>
            <a:r>
              <a:rPr lang="en-US" altLang="zh-CN" sz="3200" b="1" dirty="0" smtClean="0">
                <a:latin typeface="Comic Sans MS" pitchFamily="66" charset="0"/>
              </a:rPr>
              <a:t> know Linda. </a:t>
            </a:r>
          </a:p>
          <a:p>
            <a:r>
              <a:rPr lang="en-US" altLang="zh-CN" sz="3200" b="1" dirty="0" smtClean="0">
                <a:solidFill>
                  <a:srgbClr val="C00000"/>
                </a:solidFill>
                <a:latin typeface="Comic Sans MS" pitchFamily="66" charset="0"/>
              </a:rPr>
              <a:t>We know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Comic Sans MS" pitchFamily="66" charset="0"/>
              </a:rPr>
              <a:t>more,learn</a:t>
            </a:r>
            <a:r>
              <a:rPr lang="en-US" altLang="zh-CN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Comic Sans MS" pitchFamily="66" charset="0"/>
              </a:rPr>
              <a:t>more.</a:t>
            </a:r>
            <a:r>
              <a:rPr lang="en-US" altLang="zh-CN" sz="3200" b="1" dirty="0" err="1" smtClean="0">
                <a:latin typeface="Comic Sans MS" pitchFamily="66" charset="0"/>
              </a:rPr>
              <a:t>Everyday</a:t>
            </a:r>
            <a:r>
              <a:rPr lang="en-US" altLang="zh-CN" sz="3200" b="1" dirty="0" smtClean="0">
                <a:latin typeface="Comic Sans MS" pitchFamily="66" charset="0"/>
              </a:rPr>
              <a:t> is new.</a:t>
            </a:r>
          </a:p>
          <a:p>
            <a:r>
              <a:rPr lang="en-US" altLang="zh-CN" sz="3200" b="1" dirty="0" smtClean="0">
                <a:solidFill>
                  <a:srgbClr val="C00000"/>
                </a:solidFill>
                <a:latin typeface="Comic Sans MS" pitchFamily="66" charset="0"/>
              </a:rPr>
              <a:t>Let’s study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Comic Sans MS" pitchFamily="66" charset="0"/>
              </a:rPr>
              <a:t>hard,love</a:t>
            </a:r>
            <a:r>
              <a:rPr lang="en-US" altLang="zh-CN" sz="3200" b="1" dirty="0" smtClean="0">
                <a:solidFill>
                  <a:srgbClr val="C00000"/>
                </a:solidFill>
                <a:latin typeface="Comic Sans MS" pitchFamily="66" charset="0"/>
              </a:rPr>
              <a:t> everyday. </a:t>
            </a:r>
            <a:r>
              <a:rPr lang="en-US" altLang="zh-CN" sz="3200" b="1" dirty="0" smtClean="0">
                <a:latin typeface="Comic Sans MS" pitchFamily="66" charset="0"/>
              </a:rPr>
              <a:t>We’ll be better in the future.</a:t>
            </a:r>
            <a:endParaRPr lang="zh-CN" alt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85762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500034" y="4071942"/>
            <a:ext cx="8085533" cy="2786058"/>
            <a:chOff x="1000249" y="4337353"/>
            <a:chExt cx="7584937" cy="2520280"/>
          </a:xfrm>
        </p:grpSpPr>
        <p:sp>
          <p:nvSpPr>
            <p:cNvPr id="45064" name="椭圆形标注 3"/>
            <p:cNvSpPr>
              <a:spLocks noChangeArrowheads="1"/>
            </p:cNvSpPr>
            <p:nvPr/>
          </p:nvSpPr>
          <p:spPr bwMode="auto">
            <a:xfrm>
              <a:off x="1000249" y="4337353"/>
              <a:ext cx="7584937" cy="2520280"/>
            </a:xfrm>
            <a:prstGeom prst="wedgeEllipseCallout">
              <a:avLst>
                <a:gd name="adj1" fmla="val 15239"/>
                <a:gd name="adj2" fmla="val -6262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/>
            <a:lstStyle/>
            <a:p>
              <a:pPr eaLnBrk="1" hangingPunct="1"/>
              <a:endParaRPr lang="zh-CN" altLang="en-US" sz="3200"/>
            </a:p>
          </p:txBody>
        </p:sp>
        <p:sp>
          <p:nvSpPr>
            <p:cNvPr id="45065" name="文本框 4"/>
            <p:cNvSpPr txBox="1">
              <a:spLocks noChangeArrowheads="1"/>
            </p:cNvSpPr>
            <p:nvPr/>
          </p:nvSpPr>
          <p:spPr bwMode="auto">
            <a:xfrm>
              <a:off x="2149661" y="4725091"/>
              <a:ext cx="6212009" cy="19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 err="1" smtClean="0">
                  <a:latin typeface="Comic Sans MS" pitchFamily="66" charset="0"/>
                </a:rPr>
                <a:t>Today,I’m</a:t>
              </a:r>
              <a:r>
                <a:rPr lang="en-US" altLang="zh-CN" sz="3200" b="1" dirty="0" smtClean="0">
                  <a:latin typeface="Comic Sans MS" pitchFamily="66" charset="0"/>
                </a:rPr>
                <a:t> very happy. You are my new friends. I know </a:t>
              </a:r>
              <a:r>
                <a:rPr lang="en-US" altLang="zh-CN" sz="3200" b="1" dirty="0" err="1" smtClean="0">
                  <a:latin typeface="Comic Sans MS" pitchFamily="66" charset="0"/>
                </a:rPr>
                <a:t>more,learn</a:t>
              </a:r>
              <a:r>
                <a:rPr lang="en-US" altLang="zh-CN" sz="3200" b="1" dirty="0" smtClean="0">
                  <a:latin typeface="Comic Sans MS" pitchFamily="66" charset="0"/>
                </a:rPr>
                <a:t> more. What about you? Please write to me.</a:t>
              </a:r>
              <a:endParaRPr lang="zh-CN" altLang="en-US" sz="3200" b="1" dirty="0">
                <a:latin typeface="Comic Sans MS" pitchFamily="66" charset="0"/>
              </a:endParaRPr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73025" y="160338"/>
            <a:ext cx="3887788" cy="3773487"/>
            <a:chOff x="72293" y="160126"/>
            <a:chExt cx="3888432" cy="3772930"/>
          </a:xfrm>
        </p:grpSpPr>
        <p:pic>
          <p:nvPicPr>
            <p:cNvPr id="45062" name="图片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001" r="21579" b="4640"/>
            <a:stretch>
              <a:fillRect/>
            </a:stretch>
          </p:blipFill>
          <p:spPr bwMode="auto">
            <a:xfrm>
              <a:off x="72293" y="160126"/>
              <a:ext cx="3888432" cy="377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文本框 6"/>
            <p:cNvSpPr txBox="1">
              <a:spLocks noChangeArrowheads="1"/>
            </p:cNvSpPr>
            <p:nvPr/>
          </p:nvSpPr>
          <p:spPr bwMode="auto">
            <a:xfrm>
              <a:off x="612376" y="3010599"/>
              <a:ext cx="25194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800">
                  <a:latin typeface="Comic Sans MS" pitchFamily="66" charset="0"/>
                </a:rPr>
                <a:t>sending</a:t>
              </a:r>
              <a:endParaRPr lang="zh-CN" altLang="en-US" sz="4800">
                <a:latin typeface="Comic Sans MS" pitchFamily="66" charset="0"/>
              </a:endParaRPr>
            </a:p>
          </p:txBody>
        </p:sp>
      </p:grpSp>
      <p:pic>
        <p:nvPicPr>
          <p:cNvPr id="12" name="xxx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0" y="2479675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my new friend: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I’m very happy to be your new friend. Do you want to know about my study? OK,I will tell you. I go to school from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I like English. I have English lessons on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Wednesday, Thursday and Friday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 like singing. I have music lessons on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Today is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Tuesday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Now I know the last day of the week is </a:t>
            </a:r>
            <a:r>
              <a:rPr lang="en-US" altLang="zh-CN" sz="2800" b="1" dirty="0" smtClean="0">
                <a:solidFill>
                  <a:srgbClr val="0B0BB5"/>
                </a:solidFill>
                <a:latin typeface="Times New Roman" pitchFamily="18" charset="0"/>
                <a:cs typeface="Times New Roman" pitchFamily="18" charset="0"/>
              </a:rPr>
              <a:t>Saturday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What about you? 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Best wishes,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Linda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46083" name="Picture 3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87450" y="1052513"/>
            <a:ext cx="7956550" cy="2889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87450" y="549275"/>
            <a:ext cx="4392613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1187450" y="1916113"/>
            <a:ext cx="2052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</a:rPr>
              <a:t>My 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</a:rPr>
              <a:t>study</a:t>
            </a:r>
            <a:endParaRPr lang="en-US" altLang="zh-CN" sz="2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1142976" y="1000108"/>
            <a:ext cx="7170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</a:rPr>
              <a:t>My new friend@126.com</a:t>
            </a:r>
            <a:endParaRPr lang="en-US" altLang="zh-CN" sz="2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1142976" y="500042"/>
            <a:ext cx="2376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</a:rPr>
              <a:t>Linda@126.com</a:t>
            </a:r>
            <a:endParaRPr lang="en-US" altLang="zh-CN" sz="2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87450" y="1052513"/>
            <a:ext cx="7956550" cy="2889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87450" y="549275"/>
            <a:ext cx="4392613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sz="3200">
              <a:solidFill>
                <a:srgbClr val="00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500042"/>
            <a:ext cx="9144000" cy="6442393"/>
            <a:chOff x="0" y="500042"/>
            <a:chExt cx="9144000" cy="6442393"/>
          </a:xfrm>
        </p:grpSpPr>
        <p:sp>
          <p:nvSpPr>
            <p:cNvPr id="219138" name="Text Box 2"/>
            <p:cNvSpPr txBox="1">
              <a:spLocks noChangeArrowheads="1"/>
            </p:cNvSpPr>
            <p:nvPr/>
          </p:nvSpPr>
          <p:spPr bwMode="auto">
            <a:xfrm>
              <a:off x="0" y="2479675"/>
              <a:ext cx="9144000" cy="446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Dear 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Linda:</a:t>
              </a:r>
              <a:endPara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I’m very happy to be your new friend. Do you want to know about my study? OK,I will tell you. I go to school from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. I like English. I have English lessons on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I like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I have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lessons on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Today is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Now I know the last day of the week is </a:t>
              </a:r>
              <a:r>
                <a:rPr lang="en-US" altLang="zh-CN" sz="2800" b="1" dirty="0" smtClean="0">
                  <a:solidFill>
                    <a:srgbClr val="0B0BB5"/>
                  </a:solidFill>
                  <a:latin typeface="Times New Roman" pitchFamily="18" charset="0"/>
                  <a:cs typeface="Times New Roman" pitchFamily="18" charset="0"/>
                </a:rPr>
                <a:t>_______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What about you? </a:t>
              </a:r>
              <a:endPara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Best wishes,</a:t>
              </a:r>
            </a:p>
            <a:p>
              <a:r>
                <a:rPr lang="en-US" altLang="zh-CN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Linda</a:t>
              </a:r>
              <a:endParaRPr lang="zh-C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zh-CN" sz="32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1187450" y="1916113"/>
              <a:ext cx="20526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3300"/>
                  </a:solidFill>
                  <a:latin typeface="Times New Roman" pitchFamily="18" charset="0"/>
                </a:rPr>
                <a:t>My </a:t>
              </a:r>
              <a:r>
                <a:rPr lang="en-US" altLang="zh-CN" sz="2000" b="1" dirty="0" smtClean="0">
                  <a:solidFill>
                    <a:srgbClr val="FF3300"/>
                  </a:solidFill>
                  <a:latin typeface="Times New Roman" pitchFamily="18" charset="0"/>
                </a:rPr>
                <a:t>study</a:t>
              </a:r>
              <a:endParaRPr lang="en-US" altLang="zh-CN" sz="20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46087" name="Text Box 8"/>
            <p:cNvSpPr txBox="1">
              <a:spLocks noChangeArrowheads="1"/>
            </p:cNvSpPr>
            <p:nvPr/>
          </p:nvSpPr>
          <p:spPr bwMode="auto">
            <a:xfrm>
              <a:off x="1142976" y="500042"/>
              <a:ext cx="724220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3300"/>
                  </a:solidFill>
                  <a:latin typeface="Times New Roman" pitchFamily="18" charset="0"/>
                </a:rPr>
                <a:t>Your new friend@126.com</a:t>
              </a:r>
              <a:endParaRPr lang="en-US" altLang="zh-CN" sz="20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Text Box 9"/>
            <p:cNvSpPr txBox="1">
              <a:spLocks noChangeArrowheads="1"/>
            </p:cNvSpPr>
            <p:nvPr/>
          </p:nvSpPr>
          <p:spPr bwMode="auto">
            <a:xfrm>
              <a:off x="1142976" y="1000108"/>
              <a:ext cx="237648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FF3300"/>
                  </a:solidFill>
                  <a:latin typeface="Times New Roman" pitchFamily="18" charset="0"/>
                </a:rPr>
                <a:t>Linda@126.com</a:t>
              </a:r>
              <a:endParaRPr lang="en-US" altLang="zh-CN" sz="20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片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3000364" y="642918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6000" b="1" dirty="0">
                <a:latin typeface="Britannic Bold" pitchFamily="34" charset="0"/>
              </a:rPr>
              <a:t>Homework</a:t>
            </a:r>
            <a:endParaRPr lang="zh-CN" altLang="en-US" sz="6000" b="1" dirty="0">
              <a:latin typeface="Britannic Bold" pitchFamily="34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357438" y="2352675"/>
            <a:ext cx="6143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3600" dirty="0" smtClean="0">
                <a:latin typeface="Britannic Bold" panose="020B0903060703020204" pitchFamily="34" charset="0"/>
              </a:rPr>
              <a:t>Listen and review the lesson 22.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dirty="0" smtClean="0">
                <a:latin typeface="Britannic Bold" panose="020B0903060703020204" pitchFamily="34" charset="0"/>
              </a:rPr>
              <a:t>2.   Make a calendar(</a:t>
            </a:r>
            <a:r>
              <a:rPr lang="zh-CN" altLang="en-US" sz="3600" dirty="0" smtClean="0">
                <a:latin typeface="Britannic Bold" panose="020B0903060703020204" pitchFamily="34" charset="0"/>
              </a:rPr>
              <a:t>日历</a:t>
            </a:r>
            <a:r>
              <a:rPr lang="en-US" altLang="zh-CN" sz="3600" dirty="0" smtClean="0">
                <a:latin typeface="Britannic Bold" panose="020B0903060703020204" pitchFamily="34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2500298" y="3143248"/>
            <a:ext cx="4000500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5400" b="1" dirty="0">
                <a:latin typeface="Calibri" pitchFamily="34" charset="0"/>
              </a:rPr>
              <a:t>Thank you!</a:t>
            </a:r>
            <a:endParaRPr lang="zh-CN" altLang="en-US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 descr="背景图片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Let’s play a game.</a:t>
            </a:r>
            <a:br>
              <a:rPr lang="en-US" altLang="zh-CN" sz="3600" dirty="0" smtClean="0"/>
            </a:br>
            <a:r>
              <a:rPr lang="en-US" altLang="zh-CN" sz="3600" dirty="0" smtClean="0"/>
              <a:t> Give me a quick answer ,please.</a:t>
            </a:r>
            <a:endParaRPr lang="zh-CN" altLang="en-US" sz="3600" dirty="0"/>
          </a:p>
        </p:txBody>
      </p:sp>
      <p:pic>
        <p:nvPicPr>
          <p:cNvPr id="14" name="图片 13" descr="背景图片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8572560" cy="47148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235743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</a:rPr>
              <a:t>How many days are there in a week?</a:t>
            </a:r>
            <a:endParaRPr lang="zh-CN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285749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7030A0"/>
                </a:solidFill>
              </a:rPr>
              <a:t>What’s the first day of the week?</a:t>
            </a:r>
            <a:endParaRPr lang="zh-CN" altLang="en-US" sz="36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21468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</a:rPr>
              <a:t>What day is today?</a:t>
            </a:r>
            <a:endParaRPr lang="zh-CN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300037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</a:rPr>
              <a:t>There are seven.</a:t>
            </a:r>
            <a:endParaRPr lang="zh-CN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364331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7030A0"/>
                </a:solidFill>
              </a:rPr>
              <a:t>It’s Sunday.</a:t>
            </a:r>
            <a:endParaRPr lang="zh-CN" altLang="en-US" sz="3600" b="1" i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392906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</a:rPr>
              <a:t>It’s Tuesday.</a:t>
            </a:r>
            <a:endParaRPr lang="zh-CN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616083">
            <a:off x="5131717" y="4459427"/>
            <a:ext cx="2827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altLang="zh-C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Excellent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8" name="Picture 6" descr="http://p2.so.qhimgs1.com/t0161f91d91788cdb8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929198"/>
            <a:ext cx="11715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64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 new friend ,Linda will come to our class today.</a:t>
            </a:r>
            <a:endParaRPr lang="zh-CN" altLang="en-US" sz="3600" dirty="0"/>
          </a:p>
        </p:txBody>
      </p:sp>
      <p:pic>
        <p:nvPicPr>
          <p:cNvPr id="4" name="Lind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14480" y="1214422"/>
            <a:ext cx="5429288" cy="5643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Are you happy today?</a:t>
            </a:r>
            <a:endParaRPr lang="zh-CN" alt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4" y="142852"/>
            <a:ext cx="8786906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Can you answer my questions?</a:t>
            </a:r>
            <a:endParaRPr lang="zh-CN" altLang="en-US" sz="3600" dirty="0"/>
          </a:p>
        </p:txBody>
      </p:sp>
      <p:pic>
        <p:nvPicPr>
          <p:cNvPr id="6" name="answ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1214422"/>
            <a:ext cx="5572164" cy="56435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背景图片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Q1.When do you have English?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57422" y="264318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atin typeface="Comic Sans MS" pitchFamily="66" charset="0"/>
                <a:ea typeface="MingLiU" pitchFamily="49" charset="-120"/>
                <a:cs typeface="Browallia New" pitchFamily="34" charset="-34"/>
              </a:rPr>
              <a:t>Maths</a:t>
            </a:r>
            <a:endParaRPr lang="zh-CN" altLang="en-US" sz="3200" dirty="0">
              <a:latin typeface="Comic Sans MS" pitchFamily="66" charset="0"/>
              <a:ea typeface="MingLiU" pitchFamily="49" charset="-120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2863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English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321468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English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57620" y="5357826"/>
            <a:ext cx="1500198" cy="50004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929454" y="4071942"/>
            <a:ext cx="1500198" cy="50004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429256" y="3286124"/>
            <a:ext cx="1500198" cy="50004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5657671"/>
            <a:ext cx="957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 have English </a:t>
            </a:r>
          </a:p>
          <a:p>
            <a:r>
              <a:rPr lang="en-US" altLang="zh-CN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</a:t>
            </a:r>
            <a:r>
              <a:rPr lang="en-US" altLang="zh-CN" sz="36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Wednesday,Thursday</a:t>
            </a:r>
            <a:r>
              <a:rPr lang="en-US" altLang="zh-CN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Friday</a:t>
            </a: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3" grpId="0" animBg="1"/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片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内容占位符 3" descr="Fri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4643438" cy="3903222"/>
          </a:xfrm>
        </p:spPr>
      </p:pic>
      <p:sp>
        <p:nvSpPr>
          <p:cNvPr id="6" name="TextBox 5"/>
          <p:cNvSpPr txBox="1"/>
          <p:nvPr/>
        </p:nvSpPr>
        <p:spPr>
          <a:xfrm>
            <a:off x="4929190" y="128586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</a:t>
            </a:r>
            <a:r>
              <a:rPr lang="en-US" altLang="zh-CN" sz="4400" dirty="0" smtClean="0">
                <a:solidFill>
                  <a:srgbClr val="C00000"/>
                </a:solidFill>
              </a:rPr>
              <a:t>i</a:t>
            </a:r>
            <a:r>
              <a:rPr lang="en-US" altLang="zh-CN" sz="4400" dirty="0" smtClean="0"/>
              <a:t>me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128586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r</a:t>
            </a:r>
            <a:r>
              <a:rPr lang="en-US" altLang="zh-CN" sz="4400" dirty="0" smtClean="0">
                <a:solidFill>
                  <a:srgbClr val="C00000"/>
                </a:solidFill>
              </a:rPr>
              <a:t>i</a:t>
            </a:r>
            <a:r>
              <a:rPr lang="en-US" altLang="zh-CN" sz="4400" dirty="0" smtClean="0"/>
              <a:t>de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28599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C00000"/>
                </a:solidFill>
              </a:rPr>
              <a:t>ri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2859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F</a:t>
            </a:r>
            <a:r>
              <a:rPr lang="en-US" altLang="zh-CN" sz="4400" dirty="0" smtClean="0">
                <a:solidFill>
                  <a:srgbClr val="C00000"/>
                </a:solidFill>
              </a:rPr>
              <a:t>ri</a:t>
            </a:r>
            <a:r>
              <a:rPr lang="en-US" altLang="zh-CN" sz="4400" dirty="0" smtClean="0"/>
              <a:t>day</a:t>
            </a:r>
            <a:endParaRPr lang="zh-CN" altLang="en-US" sz="4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143636" y="1714488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6715140" y="221455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背景图片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928662" y="142852"/>
            <a:ext cx="325070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Let’s chant!</a:t>
            </a:r>
            <a:endParaRPr kumimoji="0" lang="zh-CN" altLang="en-US" sz="4400" b="1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552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In a week, in a week.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85992"/>
            <a:ext cx="567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There are seven days.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07181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Friday, Friday.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861048"/>
            <a:ext cx="481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Let’s go and play.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15616" y="1412776"/>
            <a:ext cx="2384814" cy="79208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28662" y="2214554"/>
            <a:ext cx="5429288" cy="79208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00100" y="3786190"/>
            <a:ext cx="4286280" cy="79208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片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16632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Let’s play a game!</a:t>
            </a:r>
            <a:endParaRPr lang="zh-CN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86246" y="6211669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 err="1" smtClean="0">
                <a:latin typeface="Comic Sans MS" pitchFamily="66" charset="0"/>
              </a:rPr>
              <a:t>Friday,Friday,go</a:t>
            </a:r>
            <a:r>
              <a:rPr lang="en-US" altLang="zh-CN" sz="3600" b="1" u="sng" dirty="0" smtClean="0">
                <a:latin typeface="Comic Sans MS" pitchFamily="66" charset="0"/>
              </a:rPr>
              <a:t>!</a:t>
            </a:r>
            <a:endParaRPr lang="zh-CN" altLang="en-US" sz="36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49289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F___ day</a:t>
            </a:r>
            <a:endParaRPr lang="zh-CN" alt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94116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C00000"/>
                </a:solidFill>
              </a:rPr>
              <a:t>ir</a:t>
            </a:r>
            <a:endParaRPr lang="zh-CN" altLang="en-US" sz="7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94116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C00000"/>
                </a:solidFill>
              </a:rPr>
              <a:t>ri</a:t>
            </a:r>
            <a:endParaRPr lang="zh-CN" alt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-0.00347 L -0.1849 -0.3606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473</Words>
  <Application>Microsoft Office PowerPoint</Application>
  <PresentationFormat>全屏显示(4:3)</PresentationFormat>
  <Paragraphs>85</Paragraphs>
  <Slides>25</Slides>
  <Notes>0</Notes>
  <HiddenSlides>0</HiddenSlides>
  <MMClips>7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Unit 4 There are seven days in a week.</vt:lpstr>
      <vt:lpstr>Let’s chant!</vt:lpstr>
      <vt:lpstr>Let’s play a game.  Give me a quick answer ,please.</vt:lpstr>
      <vt:lpstr>A new friend ,Linda will come to our class today.</vt:lpstr>
      <vt:lpstr>Can you answer my questions?</vt:lpstr>
      <vt:lpstr>Q1.When do you have English?</vt:lpstr>
      <vt:lpstr>幻灯片 7</vt:lpstr>
      <vt:lpstr>幻灯片 8</vt:lpstr>
      <vt:lpstr>幻灯片 9</vt:lpstr>
      <vt:lpstr>幻灯片 10</vt:lpstr>
      <vt:lpstr>Do you know?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Show time  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There are seven days in a week.</dc:title>
  <dc:creator>admin</dc:creator>
  <cp:lastModifiedBy>admin</cp:lastModifiedBy>
  <cp:revision>88</cp:revision>
  <dcterms:created xsi:type="dcterms:W3CDTF">2018-05-03T03:26:22Z</dcterms:created>
  <dcterms:modified xsi:type="dcterms:W3CDTF">2018-05-08T00:15:07Z</dcterms:modified>
</cp:coreProperties>
</file>