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6" r:id="rId12"/>
    <p:sldId id="267" r:id="rId13"/>
    <p:sldId id="268" r:id="rId14"/>
    <p:sldId id="269" r:id="rId15"/>
    <p:sldId id="270" r:id="rId16"/>
    <p:sldId id="278" r:id="rId17"/>
    <p:sldId id="279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5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2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5631AB5-32EC-4AE4-983C-0C5BF171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76B6-B58E-4D05-9365-AC6AD3765B48}" type="datetimeFigureOut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8491A74-630C-4150-9B1C-18CFB4BB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870CCB-A13D-4A43-AC6B-B62E1FBC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4F5-746D-4D5E-98D1-E19854A8DD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6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D4DB941-2CC0-46A6-B4A2-798CFC23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B621C9-8059-4C93-B31B-9A0B0825A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26110E-2A09-4BA8-9051-A76D8D271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176B6-B58E-4D05-9365-AC6AD3765B48}" type="datetimeFigureOut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7160F8-7546-481B-B6B1-DC297CF47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0305F6-2205-4F05-AD36-351C6ABA7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B4F5-746D-4D5E-98D1-E19854A8DD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96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740969" y="294290"/>
            <a:ext cx="31718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zh-CN" alt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方法提升</a:t>
            </a:r>
            <a:endParaRPr lang="zh-CN" alt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423338" cy="51224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73213" y="1460938"/>
            <a:ext cx="519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7030A0"/>
                </a:solidFill>
              </a:rPr>
              <a:t>Al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73213" y="1984158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7030A0"/>
                </a:solidFill>
              </a:rPr>
              <a:t>Mg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73213" y="2402151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7030A0"/>
                </a:solidFill>
              </a:rPr>
              <a:t>Fe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30733" y="2768471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7030A0"/>
                </a:solidFill>
              </a:rPr>
              <a:t>Zn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29776" y="1195784"/>
            <a:ext cx="4868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倾斜线</a:t>
            </a:r>
            <a:r>
              <a:rPr lang="en-US" altLang="zh-CN" sz="2400" dirty="0" smtClean="0"/>
              <a:t>:</a:t>
            </a:r>
            <a:r>
              <a:rPr lang="zh-CN" altLang="en-US" sz="2400" dirty="0" smtClean="0">
                <a:solidFill>
                  <a:srgbClr val="FF0000"/>
                </a:solidFill>
              </a:rPr>
              <a:t>斜线</a:t>
            </a:r>
            <a:r>
              <a:rPr lang="zh-CN" altLang="en-US" sz="2400" dirty="0" smtClean="0"/>
              <a:t>越</a:t>
            </a:r>
            <a:r>
              <a:rPr lang="zh-CN" altLang="en-US" sz="2400" dirty="0" smtClean="0">
                <a:solidFill>
                  <a:srgbClr val="FF0000"/>
                </a:solidFill>
              </a:rPr>
              <a:t>陡</a:t>
            </a:r>
            <a:r>
              <a:rPr lang="zh-CN" altLang="en-US" sz="2400" dirty="0" smtClean="0"/>
              <a:t>，金属</a:t>
            </a:r>
            <a:r>
              <a:rPr lang="zh-CN" altLang="en-US" sz="2400" dirty="0" smtClean="0">
                <a:solidFill>
                  <a:srgbClr val="FF0000"/>
                </a:solidFill>
              </a:rPr>
              <a:t>活动性</a:t>
            </a:r>
            <a:r>
              <a:rPr lang="zh-CN" altLang="en-US" sz="2400" dirty="0" smtClean="0"/>
              <a:t>越</a:t>
            </a:r>
            <a:r>
              <a:rPr lang="zh-CN" altLang="en-US" sz="2400" dirty="0" smtClean="0">
                <a:solidFill>
                  <a:srgbClr val="FF0000"/>
                </a:solidFill>
              </a:rPr>
              <a:t>强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263595" y="2128093"/>
            <a:ext cx="1232157" cy="1261853"/>
            <a:chOff x="4384729" y="2081544"/>
            <a:chExt cx="1232157" cy="1261853"/>
          </a:xfrm>
        </p:grpSpPr>
        <p:sp>
          <p:nvSpPr>
            <p:cNvPr id="10" name="文本框 9"/>
            <p:cNvSpPr txBox="1"/>
            <p:nvPr/>
          </p:nvSpPr>
          <p:spPr>
            <a:xfrm>
              <a:off x="4384729" y="2481639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/>
                <a:t>水平线</a:t>
              </a:r>
              <a:endParaRPr lang="zh-CN" altLang="en-US" sz="2400" dirty="0"/>
            </a:p>
          </p:txBody>
        </p:sp>
        <p:sp>
          <p:nvSpPr>
            <p:cNvPr id="12" name="左大括号 11"/>
            <p:cNvSpPr/>
            <p:nvPr/>
          </p:nvSpPr>
          <p:spPr>
            <a:xfrm>
              <a:off x="5467250" y="2081544"/>
              <a:ext cx="149636" cy="126185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371848" y="1845658"/>
            <a:ext cx="3910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1</a:t>
            </a:r>
            <a:r>
              <a:rPr lang="zh-CN" altLang="en-US" sz="2000" dirty="0" smtClean="0"/>
              <a:t>、等质量的金属与足量的酸反应</a:t>
            </a:r>
            <a:endParaRPr lang="en-US" altLang="zh-CN" sz="2000" dirty="0" smtClean="0"/>
          </a:p>
          <a:p>
            <a:r>
              <a:rPr lang="zh-CN" altLang="en-US" sz="2000" dirty="0">
                <a:solidFill>
                  <a:srgbClr val="FF0000"/>
                </a:solidFill>
              </a:rPr>
              <a:t>制氢</a:t>
            </a:r>
            <a:r>
              <a:rPr lang="zh-CN" altLang="en-US" sz="2000" dirty="0" smtClean="0">
                <a:solidFill>
                  <a:srgbClr val="FF0000"/>
                </a:solidFill>
              </a:rPr>
              <a:t>能力：</a:t>
            </a:r>
            <a:r>
              <a:rPr lang="en-US" altLang="zh-CN" sz="2000" dirty="0" smtClean="0">
                <a:solidFill>
                  <a:srgbClr val="FF0000"/>
                </a:solidFill>
              </a:rPr>
              <a:t>Al&gt;Mg&gt;Fe&gt;Zn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83576" y="3189891"/>
            <a:ext cx="3910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2</a:t>
            </a:r>
            <a:r>
              <a:rPr lang="zh-CN" altLang="en-US" sz="2000" dirty="0" smtClean="0"/>
              <a:t>、足量的金属与等质量的酸反应</a:t>
            </a:r>
            <a:endParaRPr lang="zh-CN" altLang="en-US" sz="2000" dirty="0"/>
          </a:p>
        </p:txBody>
      </p:sp>
      <p:sp>
        <p:nvSpPr>
          <p:cNvPr id="17" name="文本框 16"/>
          <p:cNvSpPr txBox="1"/>
          <p:nvPr/>
        </p:nvSpPr>
        <p:spPr>
          <a:xfrm>
            <a:off x="5774081" y="3594583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产生的酸一样多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4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4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567448" y="179727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7030A0"/>
                </a:solidFill>
              </a:rPr>
              <a:t>B</a:t>
            </a:r>
            <a:endParaRPr lang="zh-CN" alt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1" y="0"/>
            <a:ext cx="9144000" cy="5143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46850" y="2345438"/>
            <a:ext cx="44935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两金夹一盐溶液</a:t>
            </a:r>
            <a:endParaRPr lang="zh-CN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6850" y="3744469"/>
            <a:ext cx="44935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两盐溶液夹一金</a:t>
            </a:r>
            <a:endParaRPr lang="zh-CN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18290" y="1633434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AD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6446" y="202018"/>
            <a:ext cx="4314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滤渣和滤液问题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---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数轴法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9938" y="172887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</a:rPr>
              <a:t>滤渣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510" y="2895158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</a:rPr>
              <a:t>滤液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660986" y="2671786"/>
            <a:ext cx="6317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7030A0"/>
                </a:solidFill>
              </a:rPr>
              <a:t>Fe      </a:t>
            </a:r>
            <a:r>
              <a:rPr lang="en-US" altLang="zh-CN" sz="2800" b="1" dirty="0" smtClean="0">
                <a:solidFill>
                  <a:srgbClr val="7030A0"/>
                </a:solidFill>
              </a:rPr>
              <a:t>     </a:t>
            </a:r>
            <a:r>
              <a:rPr lang="en-US" altLang="zh-CN" sz="2800" b="1" dirty="0" err="1" smtClean="0">
                <a:solidFill>
                  <a:srgbClr val="7030A0"/>
                </a:solidFill>
              </a:rPr>
              <a:t>Fe</a:t>
            </a:r>
            <a:r>
              <a:rPr lang="en-US" altLang="zh-CN" sz="2800" b="1" dirty="0" smtClean="0">
                <a:solidFill>
                  <a:srgbClr val="7030A0"/>
                </a:solidFill>
              </a:rPr>
              <a:t>         </a:t>
            </a:r>
            <a:r>
              <a:rPr lang="en-US" altLang="zh-CN" sz="2800" b="1" dirty="0" smtClean="0">
                <a:solidFill>
                  <a:srgbClr val="7030A0"/>
                </a:solidFill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</a:rPr>
              <a:t>Fe</a:t>
            </a:r>
            <a:r>
              <a:rPr lang="en-US" altLang="zh-CN" sz="2800" b="1" dirty="0" smtClean="0">
                <a:solidFill>
                  <a:srgbClr val="7030A0"/>
                </a:solidFill>
              </a:rPr>
              <a:t>       </a:t>
            </a:r>
            <a:r>
              <a:rPr lang="en-US" altLang="zh-CN" sz="2800" b="1" dirty="0" smtClean="0">
                <a:solidFill>
                  <a:srgbClr val="7030A0"/>
                </a:solidFill>
              </a:rPr>
              <a:t>    </a:t>
            </a:r>
            <a:r>
              <a:rPr lang="en-US" altLang="zh-CN" sz="2800" b="1" dirty="0" err="1" smtClean="0">
                <a:solidFill>
                  <a:srgbClr val="7030A0"/>
                </a:solidFill>
              </a:rPr>
              <a:t>Fe</a:t>
            </a:r>
            <a:r>
              <a:rPr lang="en-US" altLang="zh-CN" sz="2800" b="1" dirty="0" smtClean="0">
                <a:solidFill>
                  <a:srgbClr val="7030A0"/>
                </a:solidFill>
              </a:rPr>
              <a:t>   </a:t>
            </a:r>
            <a:r>
              <a:rPr lang="en-US" altLang="zh-CN" sz="2800" b="1" dirty="0" smtClean="0">
                <a:solidFill>
                  <a:srgbClr val="7030A0"/>
                </a:solidFill>
              </a:rPr>
              <a:t>        </a:t>
            </a:r>
            <a:r>
              <a:rPr lang="en-US" altLang="zh-CN" sz="2800" b="1" dirty="0" err="1" smtClean="0">
                <a:solidFill>
                  <a:srgbClr val="7030A0"/>
                </a:solidFill>
              </a:rPr>
              <a:t>Fe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560367" y="1959605"/>
            <a:ext cx="787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7030A0"/>
                </a:solidFill>
              </a:rPr>
              <a:t>Ag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88959" y="2895158"/>
            <a:ext cx="1603324" cy="1953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Fe(NO</a:t>
            </a:r>
            <a:r>
              <a:rPr lang="en-US" altLang="zh-CN" sz="28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8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Cu(NO</a:t>
            </a:r>
            <a:r>
              <a:rPr lang="en-US" altLang="zh-CN" sz="28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8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AgNO</a:t>
            </a:r>
            <a:r>
              <a:rPr lang="en-US" altLang="zh-CN" sz="28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800" baseline="-25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918143" y="1947101"/>
            <a:ext cx="787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7030A0"/>
                </a:solidFill>
              </a:rPr>
              <a:t>Ag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596012" y="2920166"/>
            <a:ext cx="1600118" cy="1319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Fe(NO</a:t>
            </a:r>
            <a:r>
              <a:rPr lang="en-US" altLang="zh-CN" sz="28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8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Cu(NO</a:t>
            </a:r>
            <a:r>
              <a:rPr lang="en-US" altLang="zh-CN" sz="28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8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484627" y="1120539"/>
            <a:ext cx="641522" cy="1319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7030A0"/>
                </a:solidFill>
              </a:rPr>
              <a:t>Cu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7030A0"/>
                </a:solidFill>
              </a:rPr>
              <a:t>Ag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950827" y="1167883"/>
            <a:ext cx="641522" cy="1319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7030A0"/>
                </a:solidFill>
              </a:rPr>
              <a:t>Cu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7030A0"/>
                </a:solidFill>
              </a:rPr>
              <a:t>Ag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337219" y="517159"/>
            <a:ext cx="641522" cy="1965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7030A0"/>
                </a:solidFill>
              </a:rPr>
              <a:t>Fe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7030A0"/>
                </a:solidFill>
              </a:rPr>
              <a:t>Cu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7030A0"/>
                </a:solidFill>
              </a:rPr>
              <a:t>Ag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086865" y="2938118"/>
            <a:ext cx="1600118" cy="1319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Fe(NO</a:t>
            </a:r>
            <a:r>
              <a:rPr lang="en-US" altLang="zh-CN" sz="28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8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Cu(NO</a:t>
            </a:r>
            <a:r>
              <a:rPr lang="en-US" altLang="zh-CN" sz="28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8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452212" y="2920166"/>
            <a:ext cx="1535998" cy="673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Fe(NO</a:t>
            </a:r>
            <a:r>
              <a:rPr lang="en-US" altLang="zh-CN" sz="28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8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828823" y="2936579"/>
            <a:ext cx="1603324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Fe(NO</a:t>
            </a:r>
            <a:r>
              <a:rPr lang="en-US" altLang="zh-CN" sz="28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8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altLang="zh-CN" sz="2800" baseline="-25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959" y="2482825"/>
            <a:ext cx="7796594" cy="301808"/>
          </a:xfrm>
          <a:prstGeom prst="rect">
            <a:avLst/>
          </a:prstGeom>
        </p:spPr>
      </p:pic>
      <p:sp>
        <p:nvSpPr>
          <p:cNvPr id="61" name="圆角矩形 60"/>
          <p:cNvSpPr/>
          <p:nvPr/>
        </p:nvSpPr>
        <p:spPr>
          <a:xfrm>
            <a:off x="1489314" y="1873301"/>
            <a:ext cx="6418374" cy="6095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7819954" y="1746308"/>
            <a:ext cx="1767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最不活泼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en-US" sz="2400" b="1" dirty="0">
                <a:solidFill>
                  <a:srgbClr val="FF0000"/>
                </a:solidFill>
              </a:rPr>
              <a:t>金属单质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4" name="圆角矩形 63"/>
          <p:cNvSpPr/>
          <p:nvPr/>
        </p:nvSpPr>
        <p:spPr>
          <a:xfrm>
            <a:off x="1088960" y="3100525"/>
            <a:ext cx="7184184" cy="48741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8170169" y="2882317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最活泼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</a:rPr>
              <a:t>金属盐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</a:rPr>
              <a:t>溶液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6756753" y="145024"/>
            <a:ext cx="1261884" cy="2219804"/>
            <a:chOff x="6756753" y="145024"/>
            <a:chExt cx="1261884" cy="2219804"/>
          </a:xfrm>
        </p:grpSpPr>
        <p:cxnSp>
          <p:nvCxnSpPr>
            <p:cNvPr id="67" name="直接箭头连接符 66"/>
            <p:cNvCxnSpPr/>
            <p:nvPr/>
          </p:nvCxnSpPr>
          <p:spPr>
            <a:xfrm flipV="1">
              <a:off x="7337219" y="641131"/>
              <a:ext cx="0" cy="172369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文本框 67"/>
            <p:cNvSpPr txBox="1"/>
            <p:nvPr/>
          </p:nvSpPr>
          <p:spPr>
            <a:xfrm>
              <a:off x="6756753" y="145024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</a:rPr>
                <a:t>向前推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227430" y="3150543"/>
            <a:ext cx="1261884" cy="1960093"/>
            <a:chOff x="227430" y="3150543"/>
            <a:chExt cx="1261884" cy="1960093"/>
          </a:xfrm>
        </p:grpSpPr>
        <p:cxnSp>
          <p:nvCxnSpPr>
            <p:cNvPr id="71" name="直接箭头连接符 70"/>
            <p:cNvCxnSpPr/>
            <p:nvPr/>
          </p:nvCxnSpPr>
          <p:spPr>
            <a:xfrm>
              <a:off x="945931" y="3150543"/>
              <a:ext cx="0" cy="150192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文本框 74"/>
            <p:cNvSpPr txBox="1"/>
            <p:nvPr/>
          </p:nvSpPr>
          <p:spPr>
            <a:xfrm>
              <a:off x="227430" y="4587416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</a:rPr>
                <a:t>向后推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470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61" grpId="0" animBg="1"/>
      <p:bldP spid="63" grpId="0"/>
      <p:bldP spid="64" grpId="0" animBg="1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582510" y="2333297"/>
            <a:ext cx="515007" cy="211257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5801710" y="2333297"/>
            <a:ext cx="1072056" cy="211257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987972" y="1408386"/>
            <a:ext cx="6873766" cy="13558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若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向滤渣中加入稀盐酸，有气泡产生，则滤渣中的物质为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______,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滤液中的物质为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__________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156138" y="4025462"/>
            <a:ext cx="5969876" cy="42041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37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93324" y="1765738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Ag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96055" y="2144110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Fe(NO</a:t>
            </a:r>
            <a:r>
              <a:rPr lang="en-US" altLang="zh-CN" sz="2800" b="1" baseline="-25000" dirty="0" smtClean="0">
                <a:solidFill>
                  <a:srgbClr val="FF0000"/>
                </a:solidFill>
              </a:rPr>
              <a:t>3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)</a:t>
            </a:r>
            <a:r>
              <a:rPr lang="en-US" altLang="zh-CN" sz="2800" b="1" baseline="-25000" dirty="0" smtClean="0">
                <a:solidFill>
                  <a:srgbClr val="FF0000"/>
                </a:solidFill>
              </a:rPr>
              <a:t>2</a:t>
            </a:r>
            <a:endParaRPr lang="zh-CN" altLang="en-US" sz="28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7144" y="2805275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Cu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、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Fe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94538" y="2048530"/>
            <a:ext cx="118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MgCl</a:t>
            </a:r>
            <a:r>
              <a:rPr lang="en-US" altLang="zh-CN" sz="2800" b="1" baseline="-25000" dirty="0" smtClean="0">
                <a:solidFill>
                  <a:srgbClr val="FF0000"/>
                </a:solidFill>
              </a:rPr>
              <a:t>2</a:t>
            </a:r>
            <a:endParaRPr lang="zh-CN" altLang="en-US" sz="28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67558" y="574887"/>
            <a:ext cx="7441325" cy="1568311"/>
            <a:chOff x="567558" y="574887"/>
            <a:chExt cx="7441325" cy="1568311"/>
          </a:xfrm>
        </p:grpSpPr>
        <p:sp>
          <p:nvSpPr>
            <p:cNvPr id="4" name="圆角矩形 3"/>
            <p:cNvSpPr/>
            <p:nvPr/>
          </p:nvSpPr>
          <p:spPr>
            <a:xfrm>
              <a:off x="662152" y="574887"/>
              <a:ext cx="7346731" cy="146093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51337" y="679990"/>
              <a:ext cx="4801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7030A0"/>
                  </a:solidFill>
                </a:rPr>
                <a:t>斜线：斜线越陡，金属活动性越强</a:t>
              </a:r>
              <a:endParaRPr lang="zh-CN" altLang="en-US" sz="2400" dirty="0">
                <a:solidFill>
                  <a:srgbClr val="7030A0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67558" y="1104452"/>
              <a:ext cx="7082388" cy="1038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7030A0"/>
                  </a:solidFill>
                </a:rPr>
                <a:t>水平线：金属都消耗完，制氢能力：</a:t>
              </a:r>
              <a:r>
                <a:rPr lang="en-US" altLang="zh-CN" sz="2400" dirty="0" smtClean="0">
                  <a:solidFill>
                    <a:srgbClr val="7030A0"/>
                  </a:solidFill>
                </a:rPr>
                <a:t>Al&gt;Mg&gt;Fe&gt;Zn</a:t>
              </a:r>
            </a:p>
            <a:p>
              <a:r>
                <a:rPr lang="en-US" altLang="zh-CN" sz="2400" dirty="0">
                  <a:solidFill>
                    <a:srgbClr val="7030A0"/>
                  </a:solidFill>
                </a:rPr>
                <a:t> </a:t>
              </a:r>
              <a:r>
                <a:rPr lang="en-US" altLang="zh-CN" sz="2400" dirty="0" smtClean="0">
                  <a:solidFill>
                    <a:srgbClr val="7030A0"/>
                  </a:solidFill>
                </a:rPr>
                <a:t>             </a:t>
              </a:r>
              <a:r>
                <a:rPr lang="zh-CN" altLang="en-US" sz="2400" dirty="0" smtClean="0">
                  <a:solidFill>
                    <a:srgbClr val="7030A0"/>
                  </a:solidFill>
                </a:rPr>
                <a:t>酸都消耗完，产生的氢气一样多</a:t>
              </a:r>
              <a:endParaRPr lang="zh-CN" altLang="en-US" sz="2400" dirty="0">
                <a:solidFill>
                  <a:srgbClr val="7030A0"/>
                </a:solidFill>
              </a:endParaRPr>
            </a:p>
            <a:p>
              <a:endParaRPr lang="zh-CN" altLang="en-US" dirty="0"/>
            </a:p>
          </p:txBody>
        </p:sp>
      </p:grpSp>
      <p:sp>
        <p:nvSpPr>
          <p:cNvPr id="8" name="圆角矩形 7"/>
          <p:cNvSpPr/>
          <p:nvPr/>
        </p:nvSpPr>
        <p:spPr>
          <a:xfrm>
            <a:off x="662151" y="2210277"/>
            <a:ext cx="7346731" cy="13317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rgbClr val="7030A0"/>
                </a:solidFill>
              </a:rPr>
              <a:t>两金夹一盐溶液          两盐溶液夹一金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67558" y="3783518"/>
            <a:ext cx="7346731" cy="13317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7030A0"/>
                </a:solidFill>
              </a:rPr>
              <a:t>滤渣中一定含有最不活泼的金属，按照金属活动性</a:t>
            </a:r>
          </a:p>
          <a:p>
            <a:pPr algn="ctr"/>
            <a:r>
              <a:rPr lang="zh-CN" altLang="en-US" sz="2400" dirty="0">
                <a:solidFill>
                  <a:srgbClr val="7030A0"/>
                </a:solidFill>
              </a:rPr>
              <a:t>顺序依次向前推至符合题意；滤液中一定含有最活</a:t>
            </a:r>
          </a:p>
          <a:p>
            <a:pPr algn="ctr"/>
            <a:r>
              <a:rPr lang="zh-CN" altLang="en-US" sz="2400" dirty="0">
                <a:solidFill>
                  <a:srgbClr val="7030A0"/>
                </a:solidFill>
              </a:rPr>
              <a:t>泼金属盐溶液，按照金属活动性顺序依次向后推</a:t>
            </a:r>
          </a:p>
        </p:txBody>
      </p:sp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34909" y="3802163"/>
            <a:ext cx="510909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</a:rPr>
              <a:t>结合图片，你能想到金属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的</a:t>
            </a:r>
            <a:endParaRPr lang="en-US" altLang="zh-CN" sz="3200" b="1" dirty="0" smtClean="0">
              <a:solidFill>
                <a:srgbClr val="0070C0"/>
              </a:solidFill>
            </a:endParaRPr>
          </a:p>
          <a:p>
            <a:r>
              <a:rPr lang="zh-CN" altLang="en-US" sz="3200" b="1" dirty="0" smtClean="0">
                <a:solidFill>
                  <a:srgbClr val="0070C0"/>
                </a:solidFill>
              </a:rPr>
              <a:t>哪些物理性质</a:t>
            </a:r>
            <a:r>
              <a:rPr lang="zh-CN" altLang="en-US" sz="3200" b="1" dirty="0">
                <a:solidFill>
                  <a:srgbClr val="0070C0"/>
                </a:solidFill>
              </a:rPr>
              <a:t>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34908" y="3802163"/>
            <a:ext cx="5109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0070C0"/>
                </a:solidFill>
              </a:rPr>
              <a:t>图片中的金属制品都是纯金</a:t>
            </a:r>
            <a:endParaRPr lang="en-US" altLang="zh-CN" sz="3200" b="1" dirty="0" smtClean="0">
              <a:solidFill>
                <a:srgbClr val="0070C0"/>
              </a:solidFill>
            </a:endParaRPr>
          </a:p>
          <a:p>
            <a:r>
              <a:rPr lang="zh-CN" altLang="en-US" sz="3200" b="1" dirty="0" smtClean="0">
                <a:solidFill>
                  <a:srgbClr val="0070C0"/>
                </a:solidFill>
              </a:rPr>
              <a:t>属制成的吗？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29563" y="1600200"/>
            <a:ext cx="348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测密度        密度较小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735599" y="2376619"/>
            <a:ext cx="3850734" cy="2301108"/>
            <a:chOff x="2735599" y="2376619"/>
            <a:chExt cx="3850734" cy="2301108"/>
          </a:xfrm>
        </p:grpSpPr>
        <p:sp>
          <p:nvSpPr>
            <p:cNvPr id="5" name="文本框 4"/>
            <p:cNvSpPr txBox="1"/>
            <p:nvPr/>
          </p:nvSpPr>
          <p:spPr>
            <a:xfrm>
              <a:off x="2783472" y="2376619"/>
              <a:ext cx="32447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</a:rPr>
                <a:t>1</a:t>
              </a:r>
              <a:r>
                <a:rPr lang="zh-CN" altLang="en-US" sz="2800" dirty="0" smtClean="0">
                  <a:solidFill>
                    <a:srgbClr val="FF0000"/>
                  </a:solidFill>
                </a:rPr>
                <a:t>、加热          变黑</a:t>
              </a:r>
              <a:endParaRPr lang="zh-CN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753232" y="3200400"/>
              <a:ext cx="3833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</a:rPr>
                <a:t>2</a:t>
              </a:r>
              <a:r>
                <a:rPr lang="zh-CN" altLang="en-US" sz="2800" dirty="0" smtClean="0">
                  <a:solidFill>
                    <a:srgbClr val="FF0000"/>
                  </a:solidFill>
                </a:rPr>
                <a:t>、加盐酸     产生气泡</a:t>
              </a:r>
              <a:endParaRPr lang="zh-CN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735599" y="3723620"/>
              <a:ext cx="367440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</a:rPr>
                <a:t>3</a:t>
              </a:r>
              <a:r>
                <a:rPr lang="zh-CN" altLang="en-US" sz="2800" dirty="0" smtClean="0">
                  <a:solidFill>
                    <a:srgbClr val="FF0000"/>
                  </a:solidFill>
                </a:rPr>
                <a:t>、</a:t>
              </a:r>
              <a:r>
                <a:rPr lang="en-US" altLang="zh-CN" sz="2800" dirty="0" smtClean="0">
                  <a:solidFill>
                    <a:srgbClr val="FF0000"/>
                  </a:solidFill>
                </a:rPr>
                <a:t>AgNO</a:t>
              </a:r>
              <a:r>
                <a:rPr lang="en-US" altLang="zh-CN" sz="2800" baseline="-25000" dirty="0" smtClean="0">
                  <a:solidFill>
                    <a:srgbClr val="FF0000"/>
                  </a:solidFill>
                </a:rPr>
                <a:t>3</a:t>
              </a:r>
              <a:r>
                <a:rPr lang="zh-CN" altLang="en-US" sz="2800" dirty="0" smtClean="0">
                  <a:solidFill>
                    <a:srgbClr val="FF0000"/>
                  </a:solidFill>
                </a:rPr>
                <a:t>    有银白色</a:t>
              </a:r>
              <a:endParaRPr lang="en-US" altLang="zh-CN" sz="2800" dirty="0" smtClean="0">
                <a:solidFill>
                  <a:srgbClr val="FF0000"/>
                </a:solidFill>
              </a:endParaRPr>
            </a:p>
            <a:p>
              <a:r>
                <a:rPr lang="en-US" altLang="zh-CN" sz="2800" dirty="0">
                  <a:solidFill>
                    <a:srgbClr val="FF0000"/>
                  </a:solidFill>
                </a:rPr>
                <a:t> </a:t>
              </a:r>
              <a:r>
                <a:rPr lang="en-US" altLang="zh-CN" sz="2800" dirty="0" smtClean="0">
                  <a:solidFill>
                    <a:srgbClr val="FF0000"/>
                  </a:solidFill>
                </a:rPr>
                <a:t>                    </a:t>
              </a:r>
              <a:r>
                <a:rPr lang="zh-CN" altLang="en-US" sz="2800" dirty="0" smtClean="0">
                  <a:solidFill>
                    <a:srgbClr val="FF0000"/>
                  </a:solidFill>
                </a:rPr>
                <a:t>固体析出</a:t>
              </a:r>
              <a:endParaRPr lang="zh-CN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200400" y="4153294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</a:rPr>
                <a:t>溶液</a:t>
              </a:r>
              <a:endParaRPr lang="zh-CN" alt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64943" y="16002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物理性质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4942" y="311024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化学性质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984938" y="1397875"/>
            <a:ext cx="472966" cy="49398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904593" y="1397875"/>
            <a:ext cx="472966" cy="49398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3" y="0"/>
            <a:ext cx="8977148" cy="51435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511972" y="1397874"/>
            <a:ext cx="3899339" cy="493987"/>
            <a:chOff x="2443655" y="1397875"/>
            <a:chExt cx="3899339" cy="493987"/>
          </a:xfrm>
        </p:grpSpPr>
        <p:sp>
          <p:nvSpPr>
            <p:cNvPr id="6" name="圆角矩形 5"/>
            <p:cNvSpPr/>
            <p:nvPr/>
          </p:nvSpPr>
          <p:spPr>
            <a:xfrm>
              <a:off x="2443655" y="1397875"/>
              <a:ext cx="472966" cy="493987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3457904" y="1397875"/>
              <a:ext cx="872360" cy="493987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5870028" y="1397875"/>
              <a:ext cx="472966" cy="493987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圆角矩形 10"/>
          <p:cNvSpPr/>
          <p:nvPr/>
        </p:nvSpPr>
        <p:spPr>
          <a:xfrm>
            <a:off x="3011215" y="1397874"/>
            <a:ext cx="457200" cy="49398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915104" y="1397875"/>
            <a:ext cx="457200" cy="49398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0" y="2095075"/>
            <a:ext cx="8351801" cy="3048425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2511972" y="1397874"/>
            <a:ext cx="1860332" cy="49398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274</Words>
  <Application>Microsoft Office PowerPoint</Application>
  <PresentationFormat>全屏显示(16:9)</PresentationFormat>
  <Paragraphs>68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等线</vt:lpstr>
      <vt:lpstr>等线 Light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user</dc:creator>
  <cp:lastModifiedBy>Windows 用户</cp:lastModifiedBy>
  <cp:revision>26</cp:revision>
  <dcterms:modified xsi:type="dcterms:W3CDTF">2019-04-04T04:06:10Z</dcterms:modified>
</cp:coreProperties>
</file>