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1"/>
  </p:notesMasterIdLst>
  <p:sldIdLst>
    <p:sldId id="370" r:id="rId2"/>
    <p:sldId id="367" r:id="rId3"/>
    <p:sldId id="323" r:id="rId4"/>
    <p:sldId id="275" r:id="rId5"/>
    <p:sldId id="292" r:id="rId6"/>
    <p:sldId id="355" r:id="rId7"/>
    <p:sldId id="352" r:id="rId8"/>
    <p:sldId id="368" r:id="rId9"/>
    <p:sldId id="309" r:id="rId10"/>
    <p:sldId id="314" r:id="rId11"/>
    <p:sldId id="315" r:id="rId12"/>
    <p:sldId id="298" r:id="rId13"/>
    <p:sldId id="299" r:id="rId14"/>
    <p:sldId id="300" r:id="rId15"/>
    <p:sldId id="366" r:id="rId16"/>
    <p:sldId id="317" r:id="rId17"/>
    <p:sldId id="303" r:id="rId18"/>
    <p:sldId id="353" r:id="rId19"/>
    <p:sldId id="361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charset="0"/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FAF9"/>
    <a:srgbClr val="A3F7F5"/>
    <a:srgbClr val="BDF7F1"/>
    <a:srgbClr val="B9F7F1"/>
    <a:srgbClr val="C7F9F4"/>
    <a:srgbClr val="FF9900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6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19E63-F595-4CA9-B0FB-9E29713EA08D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BC0A2-847D-4A08-8EA9-221A520452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43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5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4C27EAD7-F9A0-41F3-80BC-A352996CAD49}" type="slidenum">
              <a:rPr lang="zh-CN" altLang="en-US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366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BC0A2-847D-4A08-8EA9-221A520452B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31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908050"/>
            <a:ext cx="9144000" cy="1444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宋体" pitchFamily="2" charset="-122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227138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502025"/>
            <a:ext cx="6400800" cy="10795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zh-CN" altLang="en-US"/>
              <a:t>单击此处编辑母版副标题样式</a:t>
            </a:r>
            <a:endParaRPr 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28F429-EB8D-4417-899E-4ED08BAB5C09}" type="datetime1">
              <a:rPr lang="zh-CN" altLang="en-US"/>
              <a:pPr>
                <a:defRPr/>
              </a:pPr>
              <a:t>2020/6/2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D788B6-C61E-4811-B239-2141C8DC10FB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92287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B96A5-C92A-4B7E-AC14-33AE1D1DE0AD}" type="datetime1">
              <a:rPr lang="zh-CN" altLang="en-US"/>
              <a:pPr>
                <a:defRPr/>
              </a:pPr>
              <a:t>2020/6/2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0354C-314A-4512-A60F-519524BE565E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649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0"/>
            <a:ext cx="2058987" cy="61261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7738" cy="61261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D96AE-DA70-416E-ADF3-50FA9569EDC9}" type="datetime1">
              <a:rPr lang="zh-CN" altLang="en-US"/>
              <a:pPr>
                <a:defRPr/>
              </a:pPr>
              <a:t>2020/6/2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C95B9-C7B5-4E67-A84F-3A8103B65F80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6146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0"/>
            <a:ext cx="8239125" cy="61261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C0228-438D-4545-B087-08CE6456A22D}" type="datetime1">
              <a:rPr lang="zh-CN" altLang="en-US"/>
              <a:pPr>
                <a:defRPr/>
              </a:pPr>
              <a:t>2020/6/2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9275F-CAAD-4E02-93D6-757D48685B61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85485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76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3BF9E-84A8-4426-9F6A-560606408AEF}" type="datetime1">
              <a:rPr lang="zh-CN" altLang="en-US"/>
              <a:pPr>
                <a:defRPr/>
              </a:pPr>
              <a:t>2020/6/2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4C889-4F02-492F-92C1-494B1B064A8F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6398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529B-1E68-46E9-BE12-CF15B3A875D4}" type="datetime1">
              <a:rPr lang="zh-CN" altLang="en-US"/>
              <a:pPr>
                <a:defRPr/>
              </a:pPr>
              <a:t>2020/6/2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7BA96-9DE3-4D43-A98C-204E995E738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7396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56933-7327-4180-8ADF-ED0390BAA6BE}" type="datetime1">
              <a:rPr lang="zh-CN" altLang="en-US"/>
              <a:pPr>
                <a:defRPr/>
              </a:pPr>
              <a:t>2020/6/2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479D-90B4-4963-A064-B24B50C3B6E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9001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2F0F3-613F-4AE1-89C2-3C8265CFF729}" type="datetime1">
              <a:rPr lang="zh-CN" altLang="en-US"/>
              <a:pPr>
                <a:defRPr/>
              </a:pPr>
              <a:t>2020/6/2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A14FF-EC6F-49A4-BCFC-99BD8363FD79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2376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96FD2-CDC8-4403-9BDC-FED1A032E2F5}" type="datetime1">
              <a:rPr lang="zh-CN" altLang="en-US"/>
              <a:pPr>
                <a:defRPr/>
              </a:pPr>
              <a:t>2020/6/2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7D2A-FD2A-46A5-BD34-2FABB8474485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8824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3B6F1-5A30-43F1-B3F6-03ED8B271922}" type="datetime1">
              <a:rPr lang="zh-CN" altLang="en-US"/>
              <a:pPr>
                <a:defRPr/>
              </a:pPr>
              <a:t>2020/6/2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299E2-584A-4678-9FB1-1E227E3DE79F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5931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D1502-E73D-4674-A3A0-BC5D0DED4420}" type="datetime1">
              <a:rPr lang="zh-CN" altLang="en-US"/>
              <a:pPr>
                <a:defRPr/>
              </a:pPr>
              <a:t>2020/6/2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C69C0-18AD-4807-AA1F-382EE3287ED6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6500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558C8-F8A7-4A1B-828C-C5D65B05894F}" type="datetime1">
              <a:rPr lang="zh-CN" altLang="en-US"/>
              <a:pPr>
                <a:defRPr/>
              </a:pPr>
              <a:t>2020/6/2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F4FA1-C6EB-458D-9CAD-709787598C71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8934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7"/>
          <p:cNvSpPr>
            <a:spLocks noChangeArrowheads="1"/>
          </p:cNvSpPr>
          <p:nvPr/>
        </p:nvSpPr>
        <p:spPr bwMode="auto">
          <a:xfrm>
            <a:off x="0" y="1052513"/>
            <a:ext cx="9144000" cy="5472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宋体" pitchFamily="2" charset="-122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20483" name="矩形 8"/>
          <p:cNvSpPr>
            <a:spLocks noChangeArrowheads="1"/>
          </p:cNvSpPr>
          <p:nvPr/>
        </p:nvSpPr>
        <p:spPr bwMode="auto">
          <a:xfrm>
            <a:off x="0" y="908050"/>
            <a:ext cx="9144000" cy="1444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宋体" pitchFamily="2" charset="-122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400" smtClean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35AC39C-43E0-4B5C-AF03-B54BF8DFF9D1}" type="datetime1">
              <a:rPr lang="zh-CN" altLang="en-US"/>
              <a:pPr>
                <a:defRPr/>
              </a:pPr>
              <a:t>2020/6/2</a:t>
            </a:fld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sz="1400" smtClean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400" smtClean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A9A0240-5B3A-49F3-BD70-C4AD68FE68F5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微软雅黑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微软雅黑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微软雅黑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微软雅黑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微软雅黑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微软雅黑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35838;&#20214;\&#19968;&#24180;&#32423;&#26657;&#26412;&#35782;&#23383;&#22235;\9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8.jpeg"/><Relationship Id="rId5" Type="http://schemas.openxmlformats.org/officeDocument/2006/relationships/audio" Target="../media/audio4.wav"/><Relationship Id="rId10" Type="http://schemas.openxmlformats.org/officeDocument/2006/relationships/image" Target="../media/image7.jpeg"/><Relationship Id="rId4" Type="http://schemas.openxmlformats.org/officeDocument/2006/relationships/audio" Target="../media/audio3.wav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472608"/>
          </a:xfrm>
          <a:prstGeom prst="rect">
            <a:avLst/>
          </a:prstGeom>
        </p:spPr>
      </p:pic>
      <p:sp>
        <p:nvSpPr>
          <p:cNvPr id="14338" name="副标题 2"/>
          <p:cNvSpPr txBox="1">
            <a:spLocks noChangeArrowheads="1"/>
          </p:cNvSpPr>
          <p:nvPr/>
        </p:nvSpPr>
        <p:spPr bwMode="auto">
          <a:xfrm>
            <a:off x="1862138" y="2816225"/>
            <a:ext cx="538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一年级下册</a:t>
            </a:r>
          </a:p>
        </p:txBody>
      </p:sp>
      <p:sp>
        <p:nvSpPr>
          <p:cNvPr id="14339" name="标题 1"/>
          <p:cNvSpPr txBox="1">
            <a:spLocks noChangeArrowheads="1"/>
          </p:cNvSpPr>
          <p:nvPr/>
        </p:nvSpPr>
        <p:spPr bwMode="auto">
          <a:xfrm>
            <a:off x="1835150" y="1700213"/>
            <a:ext cx="53816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zh-CN" altLang="en-US" sz="4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识字</a:t>
            </a:r>
            <a:r>
              <a:rPr lang="en-US" altLang="zh-CN" sz="4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5 </a:t>
            </a:r>
            <a:r>
              <a:rPr lang="zh-CN" altLang="en-US" sz="4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动物儿歌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2339975" y="2700338"/>
            <a:ext cx="4392613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771800" y="4437112"/>
            <a:ext cx="3877985" cy="470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110000"/>
              </a:lnSpc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宝坻区方家庄镇大角甸小学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92615" y="5020726"/>
            <a:ext cx="12666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杨立杰</a:t>
            </a:r>
          </a:p>
        </p:txBody>
      </p:sp>
    </p:spTree>
    <p:extLst>
      <p:ext uri="{BB962C8B-B14F-4D97-AF65-F5344CB8AC3E}">
        <p14:creationId xmlns:p14="http://schemas.microsoft.com/office/powerpoint/2010/main" val="183138410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74236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蜻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c430a6117956a78eaf8f8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086100"/>
            <a:ext cx="5029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3d50ad36a596aacda8018e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525d592cf3520bd98b1399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191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1288937_64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AutoShap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2000" y="6400800"/>
            <a:ext cx="533400" cy="457200"/>
          </a:xfrm>
          <a:prstGeom prst="lef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lum bright="12000" contras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-2971800"/>
            <a:ext cx="8610600" cy="2133600"/>
          </a:xfrm>
          <a:prstGeom prst="rect">
            <a:avLst/>
          </a:prstGeom>
          <a:solidFill>
            <a:srgbClr val="FFFFFF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2532" name="Picture 7" descr="A5_0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35355">
            <a:off x="4548982" y="2945606"/>
            <a:ext cx="914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A5_0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955779">
            <a:off x="3250407" y="3226593"/>
            <a:ext cx="4572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 descr="A5_0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71925" y="4229100"/>
            <a:ext cx="6381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 descr="A5_0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862621">
            <a:off x="5181600" y="1905000"/>
            <a:ext cx="6381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1" descr="A5_0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64522">
            <a:off x="3514725" y="1943100"/>
            <a:ext cx="6381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2" descr="A5_0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00529">
            <a:off x="3226594" y="2640806"/>
            <a:ext cx="5619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3" descr="A5_0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78128">
            <a:off x="5943600" y="2362200"/>
            <a:ext cx="7905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52400" y="0"/>
            <a:ext cx="25146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  <a:defRPr/>
            </a:pPr>
            <a:r>
              <a:rPr kumimoji="1" lang="en-US" altLang="zh-CN">
                <a:ea typeface="宋体" pitchFamily="2" charset="-122"/>
              </a:rPr>
              <a:t> </a:t>
            </a:r>
            <a:r>
              <a:rPr kumimoji="1" lang="en-US" altLang="zh-CN" sz="7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wǎnɡ</a:t>
            </a:r>
            <a:r>
              <a:rPr kumimoji="1" lang="zh-CN" altLang="en-US" sz="13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网</a:t>
            </a:r>
          </a:p>
        </p:txBody>
      </p:sp>
      <p:sp>
        <p:nvSpPr>
          <p:cNvPr id="15364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2000" y="6400800"/>
            <a:ext cx="533400" cy="457200"/>
          </a:xfrm>
          <a:prstGeom prst="lef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1880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74236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85800" y="838200"/>
            <a:ext cx="73914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4000" b="1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蜻蜓          捉迷藏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zh-CN" sz="4000" b="1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蝴蝶          展翅飞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zh-CN" sz="4000" b="1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蚯蚓          结网忙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zh-CN" sz="4000" b="1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蚂蚁          造宫殿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zh-CN" sz="4000" b="1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蝌蚪          运食粮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zh-CN" sz="4000" b="1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蜘蛛          游得欢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2590800" y="1295400"/>
            <a:ext cx="25146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2590800" y="3124200"/>
            <a:ext cx="2590800" cy="2667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2590800" y="4876800"/>
            <a:ext cx="25146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2590800" y="3962400"/>
            <a:ext cx="25146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2590800" y="3124200"/>
            <a:ext cx="25146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2590800" y="1295400"/>
            <a:ext cx="25908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7772400" y="1828800"/>
            <a:ext cx="7937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0000FF"/>
                </a:solidFill>
                <a:latin typeface="Arial" charset="0"/>
              </a:rPr>
              <a:t>我  会  连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0" grpId="0" animBg="1"/>
      <p:bldP spid="31751" grpId="0" animBg="1"/>
      <p:bldP spid="31752" grpId="0" animBg="1"/>
      <p:bldP spid="317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04800" y="2209800"/>
            <a:ext cx="5715000" cy="4343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>
              <a:latin typeface="Arial" charset="0"/>
            </a:endParaRP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604838" y="5105400"/>
            <a:ext cx="5110162" cy="0"/>
            <a:chOff x="0" y="0"/>
            <a:chExt cx="3219" cy="0"/>
          </a:xfrm>
        </p:grpSpPr>
        <p:sp>
          <p:nvSpPr>
            <p:cNvPr id="26646" name="Line 5"/>
            <p:cNvSpPr>
              <a:spLocks noChangeShapeType="1"/>
            </p:cNvSpPr>
            <p:nvPr/>
          </p:nvSpPr>
          <p:spPr bwMode="auto">
            <a:xfrm flipV="1">
              <a:off x="0" y="0"/>
              <a:ext cx="7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7" name="Line 6"/>
            <p:cNvSpPr>
              <a:spLocks noChangeShapeType="1"/>
            </p:cNvSpPr>
            <p:nvPr/>
          </p:nvSpPr>
          <p:spPr bwMode="auto">
            <a:xfrm flipV="1">
              <a:off x="1008" y="0"/>
              <a:ext cx="7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8" name="Line 7"/>
            <p:cNvSpPr>
              <a:spLocks noChangeShapeType="1"/>
            </p:cNvSpPr>
            <p:nvPr/>
          </p:nvSpPr>
          <p:spPr bwMode="auto">
            <a:xfrm flipV="1">
              <a:off x="1968" y="0"/>
              <a:ext cx="125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6629" name="Picture 8" descr="N_12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1981200"/>
            <a:ext cx="977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9" descr="N_06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146367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 descr="N_01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146367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1" descr="N_01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57628">
            <a:off x="7602538" y="4741863"/>
            <a:ext cx="9239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12"/>
          <p:cNvSpPr txBox="1">
            <a:spLocks noChangeArrowheads="1"/>
          </p:cNvSpPr>
          <p:nvPr/>
        </p:nvSpPr>
        <p:spPr bwMode="auto">
          <a:xfrm>
            <a:off x="685800" y="2667000"/>
            <a:ext cx="607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兔子   树下   吃萝卜。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730250" y="4464050"/>
            <a:ext cx="163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49" charset="-122"/>
              </a:rPr>
              <a:t>小鱼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685800" y="35052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49" charset="-122"/>
              </a:rPr>
              <a:t>蜜蜂</a:t>
            </a:r>
          </a:p>
        </p:txBody>
      </p:sp>
      <p:grpSp>
        <p:nvGrpSpPr>
          <p:cNvPr id="26636" name="Group 15"/>
          <p:cNvGrpSpPr>
            <a:grpSpLocks/>
          </p:cNvGrpSpPr>
          <p:nvPr/>
        </p:nvGrpSpPr>
        <p:grpSpPr bwMode="auto">
          <a:xfrm>
            <a:off x="609600" y="4191000"/>
            <a:ext cx="5110163" cy="0"/>
            <a:chOff x="0" y="0"/>
            <a:chExt cx="3219" cy="0"/>
          </a:xfrm>
        </p:grpSpPr>
        <p:sp>
          <p:nvSpPr>
            <p:cNvPr id="26643" name="Line 16"/>
            <p:cNvSpPr>
              <a:spLocks noChangeShapeType="1"/>
            </p:cNvSpPr>
            <p:nvPr/>
          </p:nvSpPr>
          <p:spPr bwMode="auto">
            <a:xfrm flipV="1">
              <a:off x="0" y="0"/>
              <a:ext cx="7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4" name="Line 17"/>
            <p:cNvSpPr>
              <a:spLocks noChangeShapeType="1"/>
            </p:cNvSpPr>
            <p:nvPr/>
          </p:nvSpPr>
          <p:spPr bwMode="auto">
            <a:xfrm flipV="1">
              <a:off x="1008" y="0"/>
              <a:ext cx="7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5" name="Line 18"/>
            <p:cNvSpPr>
              <a:spLocks noChangeShapeType="1"/>
            </p:cNvSpPr>
            <p:nvPr/>
          </p:nvSpPr>
          <p:spPr bwMode="auto">
            <a:xfrm flipV="1">
              <a:off x="1968" y="0"/>
              <a:ext cx="125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37" name="Group 19"/>
          <p:cNvGrpSpPr>
            <a:grpSpLocks/>
          </p:cNvGrpSpPr>
          <p:nvPr/>
        </p:nvGrpSpPr>
        <p:grpSpPr bwMode="auto">
          <a:xfrm>
            <a:off x="609600" y="5943600"/>
            <a:ext cx="5110163" cy="0"/>
            <a:chOff x="0" y="0"/>
            <a:chExt cx="3219" cy="0"/>
          </a:xfrm>
        </p:grpSpPr>
        <p:sp>
          <p:nvSpPr>
            <p:cNvPr id="26640" name="Line 20"/>
            <p:cNvSpPr>
              <a:spLocks noChangeShapeType="1"/>
            </p:cNvSpPr>
            <p:nvPr/>
          </p:nvSpPr>
          <p:spPr bwMode="auto">
            <a:xfrm flipV="1">
              <a:off x="0" y="0"/>
              <a:ext cx="7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1" name="Line 21"/>
            <p:cNvSpPr>
              <a:spLocks noChangeShapeType="1"/>
            </p:cNvSpPr>
            <p:nvPr/>
          </p:nvSpPr>
          <p:spPr bwMode="auto">
            <a:xfrm flipV="1">
              <a:off x="1008" y="0"/>
              <a:ext cx="7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2" name="Line 22"/>
            <p:cNvSpPr>
              <a:spLocks noChangeShapeType="1"/>
            </p:cNvSpPr>
            <p:nvPr/>
          </p:nvSpPr>
          <p:spPr bwMode="auto">
            <a:xfrm flipV="1">
              <a:off x="1968" y="0"/>
              <a:ext cx="125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685800" y="53022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49" charset="-122"/>
              </a:rPr>
              <a:t>青蛙</a:t>
            </a:r>
          </a:p>
        </p:txBody>
      </p:sp>
      <p:sp>
        <p:nvSpPr>
          <p:cNvPr id="26639" name="Text Box 24"/>
          <p:cNvSpPr txBox="1">
            <a:spLocks noChangeArrowheads="1"/>
          </p:cNvSpPr>
          <p:nvPr/>
        </p:nvSpPr>
        <p:spPr bwMode="auto">
          <a:xfrm>
            <a:off x="0" y="0"/>
            <a:ext cx="2479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</a:rPr>
              <a:t>我会做</a:t>
            </a:r>
          </a:p>
        </p:txBody>
      </p:sp>
    </p:spTree>
  </p:cSld>
  <p:clrMapOvr>
    <a:masterClrMapping/>
  </p:clrMapOvr>
  <p:transition advClick="0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23850" y="2133600"/>
            <a:ext cx="5715000" cy="4343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>
              <a:latin typeface="Arial" charset="0"/>
            </a:endParaRP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604838" y="5105400"/>
            <a:ext cx="5110162" cy="0"/>
            <a:chOff x="0" y="0"/>
            <a:chExt cx="3219" cy="0"/>
          </a:xfrm>
        </p:grpSpPr>
        <p:sp>
          <p:nvSpPr>
            <p:cNvPr id="27675" name="Line 5"/>
            <p:cNvSpPr>
              <a:spLocks noChangeShapeType="1"/>
            </p:cNvSpPr>
            <p:nvPr/>
          </p:nvSpPr>
          <p:spPr bwMode="auto">
            <a:xfrm flipV="1">
              <a:off x="0" y="0"/>
              <a:ext cx="7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6" name="Line 6"/>
            <p:cNvSpPr>
              <a:spLocks noChangeShapeType="1"/>
            </p:cNvSpPr>
            <p:nvPr/>
          </p:nvSpPr>
          <p:spPr bwMode="auto">
            <a:xfrm flipV="1">
              <a:off x="1008" y="0"/>
              <a:ext cx="7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7" name="Line 7"/>
            <p:cNvSpPr>
              <a:spLocks noChangeShapeType="1"/>
            </p:cNvSpPr>
            <p:nvPr/>
          </p:nvSpPr>
          <p:spPr bwMode="auto">
            <a:xfrm flipV="1">
              <a:off x="1968" y="0"/>
              <a:ext cx="125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7653" name="Picture 8" descr="N_12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1981200"/>
            <a:ext cx="977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N_06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146367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 descr="N_01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146367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1" descr="N_01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57628">
            <a:off x="7602538" y="4741863"/>
            <a:ext cx="9239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 Box 12"/>
          <p:cNvSpPr txBox="1">
            <a:spLocks noChangeArrowheads="1"/>
          </p:cNvSpPr>
          <p:nvPr/>
        </p:nvSpPr>
        <p:spPr bwMode="auto">
          <a:xfrm>
            <a:off x="685800" y="2667000"/>
            <a:ext cx="607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兔子   树下   吃萝卜。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730250" y="4464050"/>
            <a:ext cx="163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49" charset="-122"/>
              </a:rPr>
              <a:t>小鱼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685800" y="35052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49" charset="-122"/>
              </a:rPr>
              <a:t>蜜蜂</a:t>
            </a:r>
          </a:p>
        </p:txBody>
      </p:sp>
      <p:grpSp>
        <p:nvGrpSpPr>
          <p:cNvPr id="27660" name="Group 15"/>
          <p:cNvGrpSpPr>
            <a:grpSpLocks/>
          </p:cNvGrpSpPr>
          <p:nvPr/>
        </p:nvGrpSpPr>
        <p:grpSpPr bwMode="auto">
          <a:xfrm>
            <a:off x="611188" y="4221163"/>
            <a:ext cx="5110162" cy="0"/>
            <a:chOff x="0" y="0"/>
            <a:chExt cx="3219" cy="0"/>
          </a:xfrm>
        </p:grpSpPr>
        <p:sp>
          <p:nvSpPr>
            <p:cNvPr id="27672" name="Line 16"/>
            <p:cNvSpPr>
              <a:spLocks noChangeShapeType="1"/>
            </p:cNvSpPr>
            <p:nvPr/>
          </p:nvSpPr>
          <p:spPr bwMode="auto">
            <a:xfrm flipV="1">
              <a:off x="0" y="0"/>
              <a:ext cx="7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3" name="Line 17"/>
            <p:cNvSpPr>
              <a:spLocks noChangeShapeType="1"/>
            </p:cNvSpPr>
            <p:nvPr/>
          </p:nvSpPr>
          <p:spPr bwMode="auto">
            <a:xfrm flipV="1">
              <a:off x="1008" y="0"/>
              <a:ext cx="7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4" name="Line 18"/>
            <p:cNvSpPr>
              <a:spLocks noChangeShapeType="1"/>
            </p:cNvSpPr>
            <p:nvPr/>
          </p:nvSpPr>
          <p:spPr bwMode="auto">
            <a:xfrm flipV="1">
              <a:off x="1968" y="0"/>
              <a:ext cx="125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661" name="Group 19"/>
          <p:cNvGrpSpPr>
            <a:grpSpLocks/>
          </p:cNvGrpSpPr>
          <p:nvPr/>
        </p:nvGrpSpPr>
        <p:grpSpPr bwMode="auto">
          <a:xfrm>
            <a:off x="609600" y="5943600"/>
            <a:ext cx="5110163" cy="0"/>
            <a:chOff x="0" y="0"/>
            <a:chExt cx="3219" cy="0"/>
          </a:xfrm>
        </p:grpSpPr>
        <p:sp>
          <p:nvSpPr>
            <p:cNvPr id="27669" name="Line 20"/>
            <p:cNvSpPr>
              <a:spLocks noChangeShapeType="1"/>
            </p:cNvSpPr>
            <p:nvPr/>
          </p:nvSpPr>
          <p:spPr bwMode="auto">
            <a:xfrm flipV="1">
              <a:off x="0" y="0"/>
              <a:ext cx="7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0" name="Line 21"/>
            <p:cNvSpPr>
              <a:spLocks noChangeShapeType="1"/>
            </p:cNvSpPr>
            <p:nvPr/>
          </p:nvSpPr>
          <p:spPr bwMode="auto">
            <a:xfrm flipV="1">
              <a:off x="1008" y="0"/>
              <a:ext cx="7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1" name="Line 22"/>
            <p:cNvSpPr>
              <a:spLocks noChangeShapeType="1"/>
            </p:cNvSpPr>
            <p:nvPr/>
          </p:nvSpPr>
          <p:spPr bwMode="auto">
            <a:xfrm flipV="1">
              <a:off x="1968" y="0"/>
              <a:ext cx="125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685800" y="53022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49" charset="-122"/>
              </a:rPr>
              <a:t>青蛙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2268538" y="3644900"/>
            <a:ext cx="12239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花丛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3851275" y="3716338"/>
            <a:ext cx="1800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采蜜忙</a:t>
            </a: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2051050" y="4581525"/>
            <a:ext cx="1584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水中</a:t>
            </a: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3995738" y="4581525"/>
            <a:ext cx="19446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游得欢</a:t>
            </a:r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2051050" y="5445125"/>
            <a:ext cx="1512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河里</a:t>
            </a: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3995738" y="5300663"/>
            <a:ext cx="1800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呱呱叫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7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45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364163" y="5851525"/>
            <a:ext cx="6477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45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51725" y="5894388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45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5980113"/>
            <a:ext cx="431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45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5157788"/>
            <a:ext cx="431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45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300663"/>
            <a:ext cx="431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45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5300663"/>
            <a:ext cx="5762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45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5084763"/>
            <a:ext cx="6477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45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48038" y="5516563"/>
            <a:ext cx="97155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 descr="45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3429000"/>
            <a:ext cx="6477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9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341313" y="171450"/>
            <a:ext cx="8551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4000" dirty="0">
                <a:ea typeface="黑体" pitchFamily="49" charset="-122"/>
              </a:rPr>
              <a:t>家庭作业：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468313" y="909638"/>
            <a:ext cx="829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450850" y="1122363"/>
            <a:ext cx="84423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200" dirty="0"/>
              <a:t>1</a:t>
            </a:r>
            <a:r>
              <a:rPr lang="zh-CN" altLang="en-US" sz="3200" dirty="0"/>
              <a:t>、回家把这首诗歌背给爸爸妈妈听</a:t>
            </a:r>
            <a:endParaRPr lang="en-US" altLang="zh-CN" sz="3200" dirty="0"/>
          </a:p>
          <a:p>
            <a:pPr eaLnBrk="1" hangingPunct="1"/>
            <a:r>
              <a:rPr lang="en-US" altLang="zh-CN" sz="3200" dirty="0"/>
              <a:t>2</a:t>
            </a:r>
            <a:r>
              <a:rPr lang="zh-CN" altLang="en-US" sz="3200" dirty="0"/>
              <a:t>、请你回家找找资料，可以自己在书中找找，也可以问问爸爸妈妈，关于蚂蚁的知识。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33" fill="hold"/>
                                        <p:tgtEl>
                                          <p:spTgt spid="399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68863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3568" y="1124744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春</a:t>
            </a:r>
          </a:p>
        </p:txBody>
      </p:sp>
      <p:sp>
        <p:nvSpPr>
          <p:cNvPr id="4" name="矩形 3"/>
          <p:cNvSpPr/>
          <p:nvPr/>
        </p:nvSpPr>
        <p:spPr>
          <a:xfrm>
            <a:off x="3059832" y="1196752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夏</a:t>
            </a:r>
          </a:p>
        </p:txBody>
      </p:sp>
      <p:sp>
        <p:nvSpPr>
          <p:cNvPr id="6" name="矩形 5"/>
          <p:cNvSpPr/>
          <p:nvPr/>
        </p:nvSpPr>
        <p:spPr>
          <a:xfrm>
            <a:off x="5292080" y="1196752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秋</a:t>
            </a:r>
          </a:p>
        </p:txBody>
      </p:sp>
      <p:sp>
        <p:nvSpPr>
          <p:cNvPr id="7" name="矩形 6"/>
          <p:cNvSpPr/>
          <p:nvPr/>
        </p:nvSpPr>
        <p:spPr>
          <a:xfrm>
            <a:off x="7452320" y="1196752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冬</a:t>
            </a:r>
          </a:p>
        </p:txBody>
      </p:sp>
    </p:spTree>
    <p:extLst>
      <p:ext uri="{BB962C8B-B14F-4D97-AF65-F5344CB8AC3E}">
        <p14:creationId xmlns:p14="http://schemas.microsoft.com/office/powerpoint/2010/main" val="1056720591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0047271535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32004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2667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蝌蚪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4384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29718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3400" y="2057400"/>
            <a:ext cx="2362200" cy="1158875"/>
            <a:chOff x="0" y="0"/>
            <a:chExt cx="1488" cy="73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0" y="0"/>
              <a:ext cx="14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  <a:defRPr/>
              </a:pPr>
              <a:r>
                <a:rPr lang="zh-CN" altLang="zh-CN" sz="3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qīnɡ tínɡ</a:t>
              </a:r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96" y="288"/>
              <a:ext cx="120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None/>
                <a:defRPr/>
              </a:pPr>
              <a:r>
                <a:rPr lang="zh-CN" sz="4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楷体_GB2312" pitchFamily="49" charset="-122"/>
                </a:rPr>
                <a:t>蜻  蜓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86200" y="5257800"/>
            <a:ext cx="2286000" cy="1082675"/>
            <a:chOff x="0" y="0"/>
            <a:chExt cx="1440" cy="682"/>
          </a:xfrm>
        </p:grpSpPr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48" y="0"/>
              <a:ext cx="9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None/>
                <a:defRPr/>
              </a:pPr>
              <a:r>
                <a:rPr lang="zh-CN" altLang="zh-CN" sz="3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hú  dié</a:t>
              </a: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0" y="240"/>
              <a:ext cx="144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None/>
                <a:defRPr/>
              </a:pPr>
              <a:r>
                <a:rPr lang="zh-CN" sz="4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楷体_GB2312" pitchFamily="49" charset="-122"/>
                </a:rPr>
                <a:t>蝴  蝶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85800" y="5105400"/>
            <a:ext cx="2362200" cy="1158875"/>
            <a:chOff x="0" y="0"/>
            <a:chExt cx="1488" cy="730"/>
          </a:xfrm>
        </p:grpSpPr>
        <p:sp>
          <p:nvSpPr>
            <p:cNvPr id="9231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1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None/>
                <a:defRPr/>
              </a:pPr>
              <a:r>
                <a:rPr lang="zh-CN" altLang="zh-CN" sz="3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qiū   yǐn</a:t>
              </a:r>
            </a:p>
          </p:txBody>
        </p:sp>
        <p:sp>
          <p:nvSpPr>
            <p:cNvPr id="9232" name="Rectangle 16"/>
            <p:cNvSpPr>
              <a:spLocks noChangeArrowheads="1"/>
            </p:cNvSpPr>
            <p:nvPr/>
          </p:nvSpPr>
          <p:spPr bwMode="auto">
            <a:xfrm>
              <a:off x="48" y="288"/>
              <a:ext cx="144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None/>
                <a:defRPr/>
              </a:pPr>
              <a:r>
                <a:rPr lang="zh-CN" sz="4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楷体_GB2312" pitchFamily="49" charset="-122"/>
                </a:rPr>
                <a:t>蚯  蚓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7162800" y="5207000"/>
            <a:ext cx="1981200" cy="1160463"/>
            <a:chOff x="0" y="0"/>
            <a:chExt cx="1248" cy="731"/>
          </a:xfrm>
        </p:grpSpPr>
        <p:sp>
          <p:nvSpPr>
            <p:cNvPr id="9234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0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None/>
                <a:defRPr/>
              </a:pPr>
              <a:r>
                <a:rPr lang="zh-CN" altLang="zh-CN" sz="3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楷体_GB2312" pitchFamily="49" charset="-122"/>
                </a:rPr>
                <a:t>m</a:t>
              </a:r>
              <a:r>
                <a:rPr lang="zh-CN" altLang="zh-CN" sz="3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ǎ    </a:t>
              </a:r>
              <a:r>
                <a:rPr lang="zh-CN" altLang="zh-CN" sz="3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楷体_GB2312" pitchFamily="49" charset="-122"/>
                </a:rPr>
                <a:t>y</a:t>
              </a:r>
              <a:r>
                <a:rPr lang="zh-CN" altLang="zh-CN" sz="3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ǐ</a:t>
              </a:r>
            </a:p>
          </p:txBody>
        </p:sp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48" y="289"/>
              <a:ext cx="120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None/>
                <a:defRPr/>
              </a:pPr>
              <a:r>
                <a:rPr lang="zh-CN" sz="4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楷体_GB2312" pitchFamily="49" charset="-122"/>
                </a:rPr>
                <a:t>蚂  蚁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886200" y="2057400"/>
            <a:ext cx="1905000" cy="1136650"/>
            <a:chOff x="0" y="0"/>
            <a:chExt cx="1200" cy="716"/>
          </a:xfrm>
        </p:grpSpPr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9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None/>
                <a:defRPr/>
              </a:pPr>
              <a:r>
                <a:rPr lang="zh-CN" altLang="zh-CN" sz="3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楷体_GB2312" pitchFamily="49" charset="-122"/>
                </a:rPr>
                <a:t>k</a:t>
              </a:r>
              <a:r>
                <a:rPr lang="zh-CN" altLang="zh-CN" sz="3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ē  </a:t>
              </a:r>
              <a:r>
                <a:rPr lang="zh-CN" altLang="zh-CN" sz="3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楷体_GB2312" pitchFamily="49" charset="-122"/>
                </a:rPr>
                <a:t>d</a:t>
              </a:r>
              <a:r>
                <a:rPr lang="zh-CN" altLang="zh-CN" sz="3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ǒ</a:t>
              </a:r>
              <a:r>
                <a:rPr lang="zh-CN" altLang="zh-CN" sz="3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楷体_GB2312" pitchFamily="49" charset="-122"/>
                </a:rPr>
                <a:t>u</a:t>
              </a:r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0" y="274"/>
              <a:ext cx="120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None/>
                <a:defRPr/>
              </a:pPr>
              <a:r>
                <a:rPr lang="zh-CN" sz="4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楷体_GB2312" pitchFamily="49" charset="-122"/>
                </a:rPr>
                <a:t>蝌  蚪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6934200" y="2057400"/>
            <a:ext cx="2209800" cy="1136650"/>
            <a:chOff x="0" y="0"/>
            <a:chExt cx="1392" cy="716"/>
          </a:xfrm>
        </p:grpSpPr>
        <p:sp>
          <p:nvSpPr>
            <p:cNvPr id="9240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11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None/>
                <a:defRPr/>
              </a:pPr>
              <a:r>
                <a:rPr lang="zh-CN" altLang="zh-CN" sz="3600">
                  <a:solidFill>
                    <a:srgbClr val="66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楷体_GB2312" pitchFamily="49" charset="-122"/>
                </a:rPr>
                <a:t> </a:t>
              </a:r>
              <a:r>
                <a:rPr lang="zh-CN" altLang="zh-CN" sz="3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楷体_GB2312" pitchFamily="49" charset="-122"/>
                </a:rPr>
                <a:t>zh</a:t>
              </a:r>
              <a:r>
                <a:rPr lang="zh-CN" altLang="zh-CN" sz="3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ī </a:t>
              </a:r>
              <a:r>
                <a:rPr lang="zh-CN" altLang="zh-CN" sz="3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楷体_GB2312" pitchFamily="49" charset="-122"/>
                </a:rPr>
                <a:t>zh</a:t>
              </a:r>
              <a:r>
                <a:rPr lang="zh-CN" altLang="zh-CN" sz="3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ū</a:t>
              </a:r>
              <a:r>
                <a:rPr lang="zh-CN" altLang="zh-CN" sz="3600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 </a:t>
              </a:r>
            </a:p>
          </p:txBody>
        </p:sp>
        <p:sp>
          <p:nvSpPr>
            <p:cNvPr id="9241" name="Rectangle 25"/>
            <p:cNvSpPr>
              <a:spLocks noChangeArrowheads="1"/>
            </p:cNvSpPr>
            <p:nvPr/>
          </p:nvSpPr>
          <p:spPr bwMode="auto">
            <a:xfrm>
              <a:off x="96" y="274"/>
              <a:ext cx="12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None/>
                <a:defRPr/>
              </a:pPr>
              <a:r>
                <a:rPr lang="zh-CN" sz="4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楷体_GB2312" pitchFamily="49" charset="-122"/>
                </a:rPr>
                <a:t>蜘  蛛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LLY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88931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979613" y="2205038"/>
            <a:ext cx="27368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zh-CN" sz="4400" b="1"/>
          </a:p>
          <a:p>
            <a:r>
              <a:rPr lang="zh-CN" altLang="zh-CN" sz="4400" b="1"/>
              <a:t>  </a:t>
            </a:r>
            <a:r>
              <a:rPr lang="zh-CN" altLang="en-US" sz="4400" b="1"/>
              <a:t>蜻    蜓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235825" y="4005263"/>
            <a:ext cx="19081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zh-CN" sz="4400" b="1"/>
          </a:p>
          <a:p>
            <a:r>
              <a:rPr lang="zh-CN" altLang="zh-CN" sz="4400" b="1"/>
              <a:t> </a:t>
            </a:r>
            <a:r>
              <a:rPr lang="zh-CN" altLang="en-US" sz="4400" b="1"/>
              <a:t>蚂 蚁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932363" y="4005263"/>
            <a:ext cx="2447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zh-CN" sz="4400" b="1"/>
          </a:p>
          <a:p>
            <a:r>
              <a:rPr lang="zh-CN" altLang="zh-CN" sz="4400" b="1"/>
              <a:t> </a:t>
            </a:r>
            <a:r>
              <a:rPr lang="zh-CN" altLang="en-US" sz="4400" b="1"/>
              <a:t>蜘  蛛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268538" y="4005263"/>
            <a:ext cx="273526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zh-CN" sz="4400" b="1"/>
          </a:p>
          <a:p>
            <a:r>
              <a:rPr lang="zh-CN" altLang="zh-CN" sz="4400" b="1"/>
              <a:t> </a:t>
            </a:r>
            <a:r>
              <a:rPr lang="zh-CN" altLang="en-US" sz="4400" b="1"/>
              <a:t>蚯   蚓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5825" y="2276475"/>
            <a:ext cx="22320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zh-CN" sz="4400" b="1"/>
          </a:p>
          <a:p>
            <a:r>
              <a:rPr lang="zh-CN" altLang="en-US" sz="4400" b="1"/>
              <a:t>蝴   蝶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932363" y="2276475"/>
            <a:ext cx="230346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zh-CN" sz="4400" b="1"/>
          </a:p>
          <a:p>
            <a:r>
              <a:rPr lang="zh-CN" altLang="zh-CN" sz="4400" b="1"/>
              <a:t> </a:t>
            </a:r>
            <a:r>
              <a:rPr lang="zh-CN" altLang="en-US" sz="4400" b="1"/>
              <a:t>蝌  蚪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3024985" y="3184525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www.1ppt.com/kejian/lishi/        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90600" y="577850"/>
            <a:ext cx="14081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sz="9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49" charset="-122"/>
              </a:rPr>
              <a:t>蜻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763838" y="577850"/>
            <a:ext cx="14081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sz="9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49" charset="-122"/>
              </a:rPr>
              <a:t>蜓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440238" y="577850"/>
            <a:ext cx="14081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sz="9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49" charset="-122"/>
              </a:rPr>
              <a:t>蝴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327775" y="577850"/>
            <a:ext cx="14081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sz="9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49" charset="-122"/>
              </a:rPr>
              <a:t>蝶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066800" y="4235450"/>
            <a:ext cx="14081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sz="9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49" charset="-122"/>
              </a:rPr>
              <a:t>蚯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859088" y="4235450"/>
            <a:ext cx="14081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sz="9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49" charset="-122"/>
              </a:rPr>
              <a:t>蚓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990600" y="2406650"/>
            <a:ext cx="14081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sz="9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49" charset="-122"/>
              </a:rPr>
              <a:t>蚂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746375" y="2406650"/>
            <a:ext cx="14081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sz="9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49" charset="-122"/>
              </a:rPr>
              <a:t>蚁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516438" y="2406650"/>
            <a:ext cx="14081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sz="9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49" charset="-122"/>
              </a:rPr>
              <a:t>蝌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327775" y="2406650"/>
            <a:ext cx="14081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sz="9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49" charset="-122"/>
              </a:rPr>
              <a:t>蚪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611688" y="4235450"/>
            <a:ext cx="14081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sz="9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49" charset="-122"/>
              </a:rPr>
              <a:t>蜘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6440488" y="4235450"/>
            <a:ext cx="14081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sz="9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49" charset="-122"/>
              </a:rPr>
              <a:t>蛛</a:t>
            </a:r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990600" y="762000"/>
            <a:ext cx="6108700" cy="4800600"/>
            <a:chOff x="0" y="0"/>
            <a:chExt cx="3848" cy="3024"/>
          </a:xfrm>
        </p:grpSpPr>
        <p:pic>
          <p:nvPicPr>
            <p:cNvPr id="9232" name="Picture 1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42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1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" y="48"/>
              <a:ext cx="42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48"/>
              <a:ext cx="361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48"/>
              <a:ext cx="336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1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04"/>
              <a:ext cx="48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2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152"/>
              <a:ext cx="48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200"/>
              <a:ext cx="39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152"/>
              <a:ext cx="43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2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352"/>
              <a:ext cx="41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1" name="Picture 2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304"/>
              <a:ext cx="42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2" name="Picture 2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352"/>
              <a:ext cx="43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3" name="Picture 2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358"/>
              <a:ext cx="392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31" name="Text Box 27"/>
          <p:cNvSpPr txBox="1">
            <a:spLocks noChangeArrowheads="1"/>
          </p:cNvSpPr>
          <p:nvPr/>
        </p:nvSpPr>
        <p:spPr bwMode="auto">
          <a:xfrm>
            <a:off x="900113" y="31750"/>
            <a:ext cx="2019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</a:rPr>
              <a:t>我的发现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背景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3048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背景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496" y="5078760"/>
            <a:ext cx="6556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背景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4896" y="1268760"/>
            <a:ext cx="50323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背景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0296" y="5231160"/>
            <a:ext cx="50323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187896" y="1319560"/>
            <a:ext cx="7848600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青     胡      丘      </a:t>
            </a:r>
            <a:r>
              <a:rPr kumimoji="1" lang="zh-CN" altLang="en-US" sz="4000" b="1" dirty="0">
                <a:solidFill>
                  <a:srgbClr val="FF0000"/>
                </a:solidFill>
              </a:rPr>
              <a:t>斗</a:t>
            </a:r>
            <a:endParaRPr kumimoji="1" lang="zh-CN" altLang="en-US" sz="40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5400" b="1" dirty="0">
                <a:latin typeface="楷体_GB2312" pitchFamily="49" charset="-122"/>
                <a:ea typeface="楷体_GB2312" pitchFamily="49" charset="-122"/>
              </a:rPr>
              <a:t>蜻   蝴    蚯    </a:t>
            </a:r>
            <a:r>
              <a:rPr kumimoji="1" lang="zh-CN" altLang="en-US" sz="5400" b="1" dirty="0"/>
              <a:t>蚪</a:t>
            </a:r>
            <a:endParaRPr kumimoji="1" lang="zh-CN" altLang="en-US" sz="54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引     马      义      科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5400" b="1" dirty="0">
                <a:latin typeface="楷体_GB2312" pitchFamily="49" charset="-122"/>
                <a:ea typeface="楷体_GB2312" pitchFamily="49" charset="-122"/>
              </a:rPr>
              <a:t>蚓   蚂    蚁    蝌 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46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dirty="0"/>
              <a:t>小结：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281595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CN" altLang="en-US" dirty="0"/>
              <a:t>        </a:t>
            </a:r>
            <a:r>
              <a:rPr lang="zh-CN" altLang="en-US" sz="4000" dirty="0"/>
              <a:t>汉字中有许多这样的字：一边表示它的意思，一边表示它的读音。-----形声字。我们可以利用这种规律认识很多字。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拓展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9592" y="2924944"/>
            <a:ext cx="8032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</a:rPr>
              <a:t>清       伙       伴       招       呼   </a:t>
            </a:r>
          </a:p>
        </p:txBody>
      </p:sp>
    </p:spTree>
    <p:extLst>
      <p:ext uri="{BB962C8B-B14F-4D97-AF65-F5344CB8AC3E}">
        <p14:creationId xmlns:p14="http://schemas.microsoft.com/office/powerpoint/2010/main" val="1322567290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143000" y="152400"/>
            <a:ext cx="8686800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hlinkClick r:id="rId2" action="ppaction://hlinksldjump"/>
              </a:rPr>
              <a:t>蜻 蜓</a:t>
            </a:r>
            <a:r>
              <a:rPr 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hlinkClick r:id="rId2" action="ppaction://hlinksldjump"/>
              </a:rPr>
              <a:t> </a:t>
            </a:r>
            <a:r>
              <a:rPr 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半 空 </a:t>
            </a:r>
            <a:r>
              <a:rPr lang="zh-CN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展</a:t>
            </a:r>
            <a:r>
              <a:rPr 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翅 飞</a:t>
            </a:r>
            <a:r>
              <a:rPr lang="zh-CN" alt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,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hlinkClick r:id="rId3" action="ppaction://hlinksldjump"/>
              </a:rPr>
              <a:t>蝴 蝶</a:t>
            </a:r>
            <a:r>
              <a:rPr 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hlinkClick r:id="rId3" action="ppaction://hlinksldjump"/>
              </a:rPr>
              <a:t> </a:t>
            </a:r>
            <a:r>
              <a:rPr 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花 </a:t>
            </a:r>
            <a:r>
              <a:rPr 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间</a:t>
            </a:r>
            <a:r>
              <a:rPr 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捉 迷 藏。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hlinkClick r:id="rId4" action="ppaction://hlinksldjump"/>
              </a:rPr>
              <a:t>蚯 蚓</a:t>
            </a:r>
            <a:r>
              <a:rPr 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hlinkClick r:id="rId4" action="ppaction://hlinksldjump"/>
              </a:rPr>
              <a:t> </a:t>
            </a:r>
            <a:r>
              <a:rPr 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土 里 造 宫 殿</a:t>
            </a:r>
            <a:r>
              <a:rPr lang="zh-CN" alt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,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hlinkClick r:id="rId5" action="ppaction://hlinksldjump"/>
              </a:rPr>
              <a:t>蚂 蚁</a:t>
            </a:r>
            <a:r>
              <a:rPr 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hlinkClick r:id="rId5" action="ppaction://hlinksldjump"/>
              </a:rPr>
              <a:t> </a:t>
            </a:r>
            <a:r>
              <a:rPr 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地 上 </a:t>
            </a:r>
            <a:r>
              <a:rPr lang="zh-CN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运</a:t>
            </a:r>
            <a:r>
              <a:rPr 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食 粮。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hlinkClick r:id="rId2" action="ppaction://hlinksldjump"/>
              </a:rPr>
              <a:t>蝌 蚪</a:t>
            </a:r>
            <a:r>
              <a:rPr 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hlinkClick r:id="rId2" action="ppaction://hlinksldjump"/>
              </a:rPr>
              <a:t> </a:t>
            </a:r>
            <a:r>
              <a:rPr 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池 中 游 得 欢</a:t>
            </a:r>
            <a:r>
              <a:rPr lang="zh-CN" alt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,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hlinkClick r:id="rId5" action="ppaction://hlinksldjump"/>
              </a:rPr>
              <a:t>蜘 蛛</a:t>
            </a:r>
            <a:r>
              <a:rPr 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hlinkClick r:id="rId5" action="ppaction://hlinksldjump"/>
              </a:rPr>
              <a:t> </a:t>
            </a:r>
            <a:r>
              <a:rPr 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房 前 结 </a:t>
            </a:r>
            <a:r>
              <a:rPr lang="zh-CN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网</a:t>
            </a:r>
            <a:r>
              <a:rPr 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忙。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096963" y="76200"/>
            <a:ext cx="65230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zh-C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qīnɡ tínɡ</a:t>
            </a:r>
            <a:r>
              <a:rPr lang="zh-CN" altLang="zh-CN" sz="3000" b="1" dirty="0">
                <a:latin typeface="宋体" pitchFamily="2" charset="-122"/>
                <a:ea typeface="宋体" pitchFamily="2" charset="-122"/>
              </a:rPr>
              <a:t> bàn kōnɡ </a:t>
            </a:r>
            <a:r>
              <a:rPr lang="zh-CN" altLang="zh-CN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zhǎn</a:t>
            </a:r>
            <a:r>
              <a:rPr lang="zh-CN" altLang="zh-CN" sz="30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zh-CN" sz="3000" b="1" dirty="0">
                <a:latin typeface="宋体" pitchFamily="2" charset="-122"/>
                <a:ea typeface="宋体" pitchFamily="2" charset="-122"/>
              </a:rPr>
              <a:t>chì  fēi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255713" y="1219200"/>
            <a:ext cx="65230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zh-C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hú  dié</a:t>
            </a:r>
            <a:r>
              <a:rPr lang="zh-CN" altLang="zh-CN" sz="3000" b="1" dirty="0">
                <a:latin typeface="宋体" pitchFamily="2" charset="-122"/>
                <a:ea typeface="宋体" pitchFamily="2" charset="-122"/>
              </a:rPr>
              <a:t>  huā </a:t>
            </a:r>
            <a:r>
              <a:rPr lang="zh-CN" altLang="zh-CN" sz="3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jiān</a:t>
            </a:r>
            <a:r>
              <a:rPr lang="zh-CN" altLang="zh-CN" sz="3000" b="1" dirty="0">
                <a:latin typeface="宋体" pitchFamily="2" charset="-122"/>
                <a:ea typeface="宋体" pitchFamily="2" charset="-122"/>
              </a:rPr>
              <a:t> zhuō  mí  cán</a:t>
            </a:r>
            <a:r>
              <a:rPr lang="zh-CN" altLang="zh-C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ɡ</a:t>
            </a:r>
            <a:r>
              <a:rPr lang="zh-CN" altLang="zh-CN" sz="3000" b="1" dirty="0">
                <a:latin typeface="宋体" pitchFamily="2" charset="-122"/>
                <a:ea typeface="宋体" pitchFamily="2" charset="-122"/>
              </a:rPr>
              <a:t>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143000" y="2270125"/>
            <a:ext cx="6523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zh-CN" sz="3000" b="1">
                <a:latin typeface="宋体" pitchFamily="2" charset="-122"/>
                <a:ea typeface="宋体" pitchFamily="2" charset="-122"/>
              </a:rPr>
              <a:t>qiū  yǐn  tǔ   lǐ  zào </a:t>
            </a:r>
            <a:r>
              <a:rPr lang="zh-CN" altLang="zh-CN" sz="3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ɡ</a:t>
            </a:r>
            <a:r>
              <a:rPr lang="zh-CN" altLang="zh-CN" sz="3000" b="1">
                <a:latin typeface="宋体" pitchFamily="2" charset="-122"/>
                <a:ea typeface="宋体" pitchFamily="2" charset="-122"/>
              </a:rPr>
              <a:t>ōn</a:t>
            </a:r>
            <a:r>
              <a:rPr lang="zh-CN" altLang="zh-CN" sz="3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ɡ</a:t>
            </a:r>
            <a:r>
              <a:rPr lang="zh-CN" altLang="zh-CN" sz="3000" b="1">
                <a:latin typeface="宋体" pitchFamily="2" charset="-122"/>
                <a:ea typeface="宋体" pitchFamily="2" charset="-122"/>
              </a:rPr>
              <a:t> diàn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066800" y="3352800"/>
            <a:ext cx="68516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zh-CN" sz="3000" b="1">
                <a:latin typeface="宋体" pitchFamily="2" charset="-122"/>
                <a:ea typeface="宋体" pitchFamily="2" charset="-122"/>
              </a:rPr>
              <a:t> mǎ   yǐ   dì shàn</a:t>
            </a:r>
            <a:r>
              <a:rPr lang="zh-CN" altLang="zh-CN" sz="30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ɡ</a:t>
            </a:r>
            <a:r>
              <a:rPr lang="zh-CN" altLang="zh-CN" sz="3000" b="1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zh-CN" sz="3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yùn</a:t>
            </a:r>
            <a:r>
              <a:rPr lang="zh-CN" altLang="zh-CN" sz="3000" b="1">
                <a:solidFill>
                  <a:srgbClr val="FF33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zh-CN" sz="3000" b="1">
                <a:latin typeface="宋体" pitchFamily="2" charset="-122"/>
                <a:ea typeface="宋体" pitchFamily="2" charset="-122"/>
              </a:rPr>
              <a:t> shí lián</a:t>
            </a:r>
            <a:r>
              <a:rPr lang="zh-CN" altLang="zh-CN" sz="30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ɡ</a:t>
            </a:r>
            <a:r>
              <a:rPr lang="zh-CN" altLang="zh-CN" sz="3000" b="1">
                <a:latin typeface="宋体" pitchFamily="2" charset="-122"/>
                <a:ea typeface="宋体" pitchFamily="2" charset="-122"/>
              </a:rPr>
              <a:t>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255713" y="4495800"/>
            <a:ext cx="65230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zh-CN" sz="3000" b="1">
                <a:latin typeface="宋体" charset="-122"/>
              </a:rPr>
              <a:t>kē  dǒu  chí zhōnɡ yóu  de  huān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143000" y="5562600"/>
            <a:ext cx="6715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zh-CN" sz="3000" b="1">
                <a:latin typeface="宋体" pitchFamily="2" charset="-122"/>
                <a:ea typeface="宋体" pitchFamily="2" charset="-122"/>
              </a:rPr>
              <a:t>zhī  zhū fánɡ qián jié  </a:t>
            </a:r>
            <a:r>
              <a:rPr lang="zh-CN" altLang="zh-CN" sz="3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wǎnɡ</a:t>
            </a:r>
            <a:r>
              <a:rPr lang="zh-CN" altLang="zh-CN" sz="3000" b="1">
                <a:latin typeface="宋体" pitchFamily="2" charset="-122"/>
                <a:ea typeface="宋体" pitchFamily="2" charset="-122"/>
              </a:rPr>
              <a:t> mánɡ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127167" y="1916833"/>
            <a:ext cx="677108" cy="3312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识字五    动物儿歌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第一PPT模板网-WWW.1PPT.COM">
  <a:themeElements>
    <a:clrScheme name="蓝色底纹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蓝色底纹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蓝色底纹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底纹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底纹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底纹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底纹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底纹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底纹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底纹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底纹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底纹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底纹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底纹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Pages>0</Pages>
  <Words>950</Words>
  <Characters>0</Characters>
  <Application>Microsoft Office PowerPoint</Application>
  <DocSecurity>0</DocSecurity>
  <PresentationFormat>全屏显示(4:3)</PresentationFormat>
  <Lines>0</Lines>
  <Paragraphs>116</Paragraphs>
  <Slides>19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黑体</vt:lpstr>
      <vt:lpstr>楷体_GB2312</vt:lpstr>
      <vt:lpstr>宋体</vt:lpstr>
      <vt:lpstr>微软雅黑</vt:lpstr>
      <vt:lpstr>Arial</vt:lpstr>
      <vt:lpstr>Calibri</vt:lpstr>
      <vt:lpstr>Times New Roman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小结：</vt:lpstr>
      <vt:lpstr>拓展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cp:lastModifiedBy>laj</cp:lastModifiedBy>
  <cp:revision>168</cp:revision>
  <dcterms:created xsi:type="dcterms:W3CDTF">2002-06-06T03:03:49Z</dcterms:created>
  <dcterms:modified xsi:type="dcterms:W3CDTF">2020-06-02T06:08:57Z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2052-9.1.0.4994</vt:lpwstr>
  </property>
</Properties>
</file>