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0CA8C-C754-4F1C-8D48-BE58507D8444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A28D-C960-45E5-81F4-A36023E598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1"/>
          <p:cNvSpPr txBox="1">
            <a:spLocks noChangeArrowheads="1"/>
          </p:cNvSpPr>
          <p:nvPr/>
        </p:nvSpPr>
        <p:spPr bwMode="auto">
          <a:xfrm>
            <a:off x="4319588" y="5035550"/>
            <a:ext cx="611187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外研版八下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619500" y="4267200"/>
            <a:ext cx="2057400" cy="2771775"/>
            <a:chOff x="2064" y="2592"/>
            <a:chExt cx="1464" cy="1615"/>
          </a:xfrm>
        </p:grpSpPr>
        <p:sp>
          <p:nvSpPr>
            <p:cNvPr id="25603" name="未知"/>
            <p:cNvSpPr>
              <a:spLocks noChangeArrowheads="1"/>
            </p:cNvSpPr>
            <p:nvPr/>
          </p:nvSpPr>
          <p:spPr bwMode="auto">
            <a:xfrm flipH="1">
              <a:off x="2990" y="2928"/>
              <a:ext cx="226" cy="1279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136" y="771"/>
                </a:cxn>
                <a:cxn ang="0">
                  <a:pos x="0" y="1225"/>
                </a:cxn>
              </a:cxnLst>
              <a:rect l="0" t="0" r="r" b="b"/>
              <a:pathLst>
                <a:path w="159" h="1225">
                  <a:moveTo>
                    <a:pt x="136" y="0"/>
                  </a:moveTo>
                  <a:cubicBezTo>
                    <a:pt x="147" y="283"/>
                    <a:pt x="159" y="567"/>
                    <a:pt x="136" y="771"/>
                  </a:cubicBezTo>
                  <a:cubicBezTo>
                    <a:pt x="113" y="975"/>
                    <a:pt x="56" y="1100"/>
                    <a:pt x="0" y="1225"/>
                  </a:cubicBezTo>
                </a:path>
              </a:pathLst>
            </a:custGeom>
            <a:noFill/>
            <a:ln w="1143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4" name="未知"/>
            <p:cNvSpPr>
              <a:spLocks noChangeArrowheads="1"/>
            </p:cNvSpPr>
            <p:nvPr/>
          </p:nvSpPr>
          <p:spPr bwMode="auto">
            <a:xfrm>
              <a:off x="2295" y="2928"/>
              <a:ext cx="249" cy="1279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136" y="771"/>
                </a:cxn>
                <a:cxn ang="0">
                  <a:pos x="0" y="1225"/>
                </a:cxn>
              </a:cxnLst>
              <a:rect l="0" t="0" r="r" b="b"/>
              <a:pathLst>
                <a:path w="159" h="1225">
                  <a:moveTo>
                    <a:pt x="136" y="0"/>
                  </a:moveTo>
                  <a:cubicBezTo>
                    <a:pt x="147" y="283"/>
                    <a:pt x="159" y="567"/>
                    <a:pt x="136" y="771"/>
                  </a:cubicBezTo>
                  <a:cubicBezTo>
                    <a:pt x="113" y="975"/>
                    <a:pt x="56" y="1100"/>
                    <a:pt x="0" y="1225"/>
                  </a:cubicBezTo>
                </a:path>
              </a:pathLst>
            </a:custGeom>
            <a:noFill/>
            <a:ln w="1143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39"/>
            <p:cNvGrpSpPr>
              <a:grpSpLocks/>
            </p:cNvGrpSpPr>
            <p:nvPr/>
          </p:nvGrpSpPr>
          <p:grpSpPr bwMode="auto">
            <a:xfrm>
              <a:off x="2064" y="2592"/>
              <a:ext cx="1464" cy="476"/>
              <a:chOff x="2064" y="2592"/>
              <a:chExt cx="1464" cy="476"/>
            </a:xfrm>
          </p:grpSpPr>
          <p:sp>
            <p:nvSpPr>
              <p:cNvPr id="25606" name="Oval 58"/>
              <p:cNvSpPr>
                <a:spLocks noChangeArrowheads="1"/>
              </p:cNvSpPr>
              <p:nvPr/>
            </p:nvSpPr>
            <p:spPr bwMode="auto">
              <a:xfrm>
                <a:off x="2064" y="2592"/>
                <a:ext cx="1464" cy="476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50000">
                    <a:schemeClr val="bg1"/>
                  </a:gs>
                  <a:gs pos="100000">
                    <a:srgbClr val="CCCCFF"/>
                  </a:gs>
                </a:gsLst>
                <a:lin ang="5400000" scaled="1"/>
              </a:gradFill>
              <a:ln w="38100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lIns="90170" tIns="46990" rIns="90170" bIns="46990" anchor="ctr"/>
              <a:lstStyle/>
              <a:p>
                <a:pPr algn="ctr">
                  <a:lnSpc>
                    <a:spcPts val="2863"/>
                  </a:lnSpc>
                </a:pPr>
                <a:endParaRPr lang="zh-CN" altLang="en-US" sz="2800" b="1">
                  <a:latin typeface="Times New Roman" pitchFamily="18" charset="0"/>
                  <a:ea typeface="楷体_GB2312" pitchFamily="49" charset="-122"/>
                </a:endParaRPr>
              </a:p>
            </p:txBody>
          </p:sp>
          <p:sp>
            <p:nvSpPr>
              <p:cNvPr id="25607" name="Oval 58"/>
              <p:cNvSpPr>
                <a:spLocks noChangeArrowheads="1"/>
              </p:cNvSpPr>
              <p:nvPr/>
            </p:nvSpPr>
            <p:spPr bwMode="auto">
              <a:xfrm>
                <a:off x="2112" y="2640"/>
                <a:ext cx="1320" cy="380"/>
              </a:xfrm>
              <a:prstGeom prst="ellipse">
                <a:avLst/>
              </a:prstGeom>
              <a:noFill/>
              <a:ln w="38100">
                <a:noFill/>
                <a:round/>
                <a:headEnd/>
                <a:tailEnd/>
              </a:ln>
            </p:spPr>
            <p:txBody>
              <a:bodyPr wrap="none" lIns="90170" tIns="46990" rIns="90170" bIns="46990" anchor="ctr"/>
              <a:lstStyle/>
              <a:p>
                <a:pPr algn="ctr">
                  <a:lnSpc>
                    <a:spcPts val="2863"/>
                  </a:lnSpc>
                </a:pPr>
                <a:r>
                  <a:rPr lang="zh-CN" altLang="en-US" sz="2800" b="1">
                    <a:latin typeface="Times New Roman" pitchFamily="18" charset="0"/>
                    <a:ea typeface="楷体_GB2312" pitchFamily="49" charset="-122"/>
                  </a:rPr>
                  <a:t>语法</a:t>
                </a:r>
              </a:p>
            </p:txBody>
          </p:sp>
        </p:grpSp>
      </p:grpSp>
      <p:sp>
        <p:nvSpPr>
          <p:cNvPr id="147536" name="Rectangle 80"/>
          <p:cNvSpPr>
            <a:spLocks noChangeArrowheads="1"/>
          </p:cNvSpPr>
          <p:nvPr/>
        </p:nvSpPr>
        <p:spPr bwMode="auto">
          <a:xfrm>
            <a:off x="838200" y="762000"/>
            <a:ext cx="3733800" cy="51054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914400" y="276225"/>
            <a:ext cx="3048000" cy="457200"/>
            <a:chOff x="2381" y="709"/>
            <a:chExt cx="2631" cy="861"/>
          </a:xfrm>
        </p:grpSpPr>
        <p:sp>
          <p:nvSpPr>
            <p:cNvPr id="25610" name="AutoShape 42"/>
            <p:cNvSpPr>
              <a:spLocks noChangeArrowheads="1"/>
            </p:cNvSpPr>
            <p:nvPr/>
          </p:nvSpPr>
          <p:spPr bwMode="auto">
            <a:xfrm>
              <a:off x="2381" y="709"/>
              <a:ext cx="2631" cy="8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33CC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25611" name="Text Box 43"/>
            <p:cNvSpPr txBox="1">
              <a:spLocks noChangeArrowheads="1"/>
            </p:cNvSpPr>
            <p:nvPr/>
          </p:nvSpPr>
          <p:spPr bwMode="auto">
            <a:xfrm>
              <a:off x="2471" y="754"/>
              <a:ext cx="2541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latin typeface="楷体_GB2312" pitchFamily="49" charset="-122"/>
                  <a:ea typeface="楷体_GB2312" pitchFamily="49" charset="-122"/>
                </a:rPr>
                <a:t>着重</a:t>
              </a:r>
              <a:r>
                <a:rPr lang="zh-CN" altLang="en-US" b="1">
                  <a:solidFill>
                    <a:srgbClr val="FF3300"/>
                  </a:solidFill>
                  <a:latin typeface="楷体_GB2312" pitchFamily="49" charset="-122"/>
                  <a:ea typeface="楷体_GB2312" pitchFamily="49" charset="-122"/>
                </a:rPr>
                <a:t>简单句</a:t>
              </a:r>
              <a:r>
                <a:rPr lang="zh-CN" altLang="en-US" b="1">
                  <a:latin typeface="楷体_GB2312" pitchFamily="49" charset="-122"/>
                  <a:ea typeface="楷体_GB2312" pitchFamily="49" charset="-122"/>
                </a:rPr>
                <a:t>中</a:t>
              </a:r>
              <a:r>
                <a:rPr lang="zh-CN" altLang="en-US" b="1">
                  <a:solidFill>
                    <a:schemeClr val="accent2"/>
                  </a:solidFill>
                  <a:latin typeface="楷体_GB2312" pitchFamily="49" charset="-122"/>
                  <a:ea typeface="楷体_GB2312" pitchFamily="49" charset="-122"/>
                </a:rPr>
                <a:t>时态</a:t>
              </a:r>
              <a:r>
                <a:rPr lang="zh-CN" altLang="en-US" b="1">
                  <a:latin typeface="楷体_GB2312" pitchFamily="49" charset="-122"/>
                  <a:ea typeface="楷体_GB2312" pitchFamily="49" charset="-122"/>
                </a:rPr>
                <a:t>的学习。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257800" y="304800"/>
            <a:ext cx="3048000" cy="457200"/>
            <a:chOff x="2381" y="709"/>
            <a:chExt cx="2631" cy="861"/>
          </a:xfrm>
        </p:grpSpPr>
        <p:sp>
          <p:nvSpPr>
            <p:cNvPr id="25613" name="AutoShape 42"/>
            <p:cNvSpPr>
              <a:spLocks noChangeArrowheads="1"/>
            </p:cNvSpPr>
            <p:nvPr/>
          </p:nvSpPr>
          <p:spPr bwMode="auto">
            <a:xfrm>
              <a:off x="2381" y="709"/>
              <a:ext cx="2631" cy="8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33CC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000" b="1"/>
            </a:p>
          </p:txBody>
        </p:sp>
        <p:sp>
          <p:nvSpPr>
            <p:cNvPr id="25614" name="Text Box 43"/>
            <p:cNvSpPr txBox="1">
              <a:spLocks noChangeArrowheads="1"/>
            </p:cNvSpPr>
            <p:nvPr/>
          </p:nvSpPr>
          <p:spPr bwMode="auto">
            <a:xfrm>
              <a:off x="2471" y="754"/>
              <a:ext cx="2541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latin typeface="楷体_GB2312" pitchFamily="49" charset="-122"/>
                  <a:ea typeface="楷体_GB2312" pitchFamily="49" charset="-122"/>
                </a:rPr>
                <a:t>着重句法中</a:t>
              </a:r>
              <a:r>
                <a:rPr lang="zh-CN" altLang="en-US" b="1">
                  <a:solidFill>
                    <a:srgbClr val="FF3300"/>
                  </a:solidFill>
                  <a:latin typeface="楷体_GB2312" pitchFamily="49" charset="-122"/>
                  <a:ea typeface="楷体_GB2312" pitchFamily="49" charset="-122"/>
                </a:rPr>
                <a:t>复合句</a:t>
              </a:r>
              <a:r>
                <a:rPr lang="zh-CN" altLang="en-US" b="1">
                  <a:latin typeface="楷体_GB2312" pitchFamily="49" charset="-122"/>
                  <a:ea typeface="楷体_GB2312" pitchFamily="49" charset="-122"/>
                </a:rPr>
                <a:t>的学习。</a:t>
              </a:r>
            </a:p>
          </p:txBody>
        </p:sp>
      </p:grpSp>
      <p:sp>
        <p:nvSpPr>
          <p:cNvPr id="147546" name="Rectangle 90"/>
          <p:cNvSpPr>
            <a:spLocks noChangeArrowheads="1"/>
          </p:cNvSpPr>
          <p:nvPr/>
        </p:nvSpPr>
        <p:spPr bwMode="auto">
          <a:xfrm>
            <a:off x="5953125" y="3703638"/>
            <a:ext cx="2733675" cy="971550"/>
          </a:xfrm>
          <a:prstGeom prst="rect">
            <a:avLst/>
          </a:prstGeom>
          <a:noFill/>
          <a:ln w="38100">
            <a:solidFill>
              <a:srgbClr val="0000FF"/>
            </a:solidFill>
            <a:prstDash val="sysDot"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7547" name="AutoShape 91"/>
          <p:cNvSpPr>
            <a:spLocks noChangeArrowheads="1"/>
          </p:cNvSpPr>
          <p:nvPr/>
        </p:nvSpPr>
        <p:spPr bwMode="auto">
          <a:xfrm rot="-1081004">
            <a:off x="7543800" y="1527175"/>
            <a:ext cx="442913" cy="1395413"/>
          </a:xfrm>
          <a:prstGeom prst="curvedLeftArrow">
            <a:avLst>
              <a:gd name="adj1" fmla="val 59991"/>
              <a:gd name="adj2" fmla="val 119997"/>
              <a:gd name="adj3" fmla="val 33329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组合 147459"/>
          <p:cNvGrpSpPr>
            <a:grpSpLocks/>
          </p:cNvGrpSpPr>
          <p:nvPr/>
        </p:nvGrpSpPr>
        <p:grpSpPr bwMode="auto">
          <a:xfrm>
            <a:off x="1219200" y="4876800"/>
            <a:ext cx="2473325" cy="838200"/>
            <a:chOff x="1219200" y="4876800"/>
            <a:chExt cx="2472684" cy="838200"/>
          </a:xfrm>
        </p:grpSpPr>
        <p:grpSp>
          <p:nvGrpSpPr>
            <p:cNvPr id="8" name="Group 52"/>
            <p:cNvGrpSpPr>
              <a:grpSpLocks/>
            </p:cNvGrpSpPr>
            <p:nvPr/>
          </p:nvGrpSpPr>
          <p:grpSpPr bwMode="auto">
            <a:xfrm>
              <a:off x="1219200" y="4876800"/>
              <a:ext cx="1600200" cy="838200"/>
              <a:chOff x="912" y="3024"/>
              <a:chExt cx="912" cy="528"/>
            </a:xfrm>
          </p:grpSpPr>
          <p:sp>
            <p:nvSpPr>
              <p:cNvPr id="25619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20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M1</a:t>
                </a:r>
              </a:p>
              <a:p>
                <a:pPr algn="ctr"/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系动词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3" name="直接连接符 2"/>
            <p:cNvCxnSpPr>
              <a:stCxn id="25619" idx="2"/>
            </p:cNvCxnSpPr>
            <p:nvPr/>
          </p:nvCxnSpPr>
          <p:spPr>
            <a:xfrm flipV="1">
              <a:off x="2734870" y="4876800"/>
              <a:ext cx="957014" cy="4191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组合 147461"/>
          <p:cNvGrpSpPr>
            <a:grpSpLocks/>
          </p:cNvGrpSpPr>
          <p:nvPr/>
        </p:nvGrpSpPr>
        <p:grpSpPr bwMode="auto">
          <a:xfrm>
            <a:off x="1600200" y="2819400"/>
            <a:ext cx="2514600" cy="1447800"/>
            <a:chOff x="1600200" y="2819400"/>
            <a:chExt cx="2514600" cy="1447804"/>
          </a:xfrm>
        </p:grpSpPr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1600200" y="2819400"/>
              <a:ext cx="1676400" cy="838200"/>
              <a:chOff x="912" y="3024"/>
              <a:chExt cx="912" cy="528"/>
            </a:xfrm>
          </p:grpSpPr>
          <p:sp>
            <p:nvSpPr>
              <p:cNvPr id="25624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25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Times New Roman" pitchFamily="18" charset="0"/>
                    <a:ea typeface="楷体_GB2312" pitchFamily="49" charset="-122"/>
                  </a:rPr>
                  <a:t>M3</a:t>
                </a:r>
              </a:p>
              <a:p>
                <a:pPr algn="ctr"/>
                <a:r>
                  <a:rPr lang="zh-CN" altLang="en-US" sz="2000" b="1" dirty="0">
                    <a:solidFill>
                      <a:srgbClr val="FF3300"/>
                    </a:solidFill>
                    <a:latin typeface="Times New Roman" pitchFamily="18" charset="0"/>
                    <a:ea typeface="楷体_GB2312" pitchFamily="49" charset="-122"/>
                  </a:rPr>
                  <a:t>现在完成时</a:t>
                </a:r>
                <a:r>
                  <a:rPr lang="zh-CN" altLang="en-US" sz="2400" b="1" dirty="0">
                    <a:solidFill>
                      <a:srgbClr val="FF3300"/>
                    </a:solidFill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0" name="直接连接符 69"/>
            <p:cNvCxnSpPr/>
            <p:nvPr/>
          </p:nvCxnSpPr>
          <p:spPr>
            <a:xfrm>
              <a:off x="3124200" y="3409952"/>
              <a:ext cx="990600" cy="8572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组合 147462"/>
          <p:cNvGrpSpPr>
            <a:grpSpLocks/>
          </p:cNvGrpSpPr>
          <p:nvPr/>
        </p:nvGrpSpPr>
        <p:grpSpPr bwMode="auto">
          <a:xfrm>
            <a:off x="1828800" y="1828800"/>
            <a:ext cx="2667000" cy="2466975"/>
            <a:chOff x="1828800" y="1828800"/>
            <a:chExt cx="2667000" cy="2466596"/>
          </a:xfrm>
        </p:grpSpPr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1828800" y="1828800"/>
              <a:ext cx="1676400" cy="838200"/>
              <a:chOff x="912" y="3024"/>
              <a:chExt cx="912" cy="528"/>
            </a:xfrm>
          </p:grpSpPr>
          <p:sp>
            <p:nvSpPr>
              <p:cNvPr id="25629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30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M4</a:t>
                </a:r>
              </a:p>
              <a:p>
                <a:pPr algn="ctr"/>
                <a:r>
                  <a:rPr lang="zh-CN" altLang="en-US" sz="2000" b="1">
                    <a:solidFill>
                      <a:srgbClr val="FF3300"/>
                    </a:solidFill>
                    <a:latin typeface="Times New Roman" pitchFamily="18" charset="0"/>
                    <a:ea typeface="楷体_GB2312" pitchFamily="49" charset="-122"/>
                  </a:rPr>
                  <a:t>现在完成时</a:t>
                </a:r>
                <a:r>
                  <a:rPr lang="zh-CN" altLang="en-US" sz="2400" b="1">
                    <a:solidFill>
                      <a:srgbClr val="FF3300"/>
                    </a:solidFill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1" name="直接连接符 70"/>
            <p:cNvCxnSpPr/>
            <p:nvPr/>
          </p:nvCxnSpPr>
          <p:spPr>
            <a:xfrm>
              <a:off x="3335338" y="2438306"/>
              <a:ext cx="1160462" cy="185709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组合 147463"/>
          <p:cNvGrpSpPr>
            <a:grpSpLocks/>
          </p:cNvGrpSpPr>
          <p:nvPr/>
        </p:nvGrpSpPr>
        <p:grpSpPr bwMode="auto">
          <a:xfrm>
            <a:off x="2362200" y="838200"/>
            <a:ext cx="2286000" cy="3390900"/>
            <a:chOff x="2362200" y="838200"/>
            <a:chExt cx="2286000" cy="3390900"/>
          </a:xfrm>
        </p:grpSpPr>
        <p:grpSp>
          <p:nvGrpSpPr>
            <p:cNvPr id="14" name="Group 62"/>
            <p:cNvGrpSpPr>
              <a:grpSpLocks/>
            </p:cNvGrpSpPr>
            <p:nvPr/>
          </p:nvGrpSpPr>
          <p:grpSpPr bwMode="auto">
            <a:xfrm>
              <a:off x="2362200" y="838200"/>
              <a:ext cx="2286000" cy="838200"/>
              <a:chOff x="912" y="3024"/>
              <a:chExt cx="912" cy="528"/>
            </a:xfrm>
          </p:grpSpPr>
          <p:sp>
            <p:nvSpPr>
              <p:cNvPr id="25634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35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M5</a:t>
                </a:r>
              </a:p>
              <a:p>
                <a:pPr algn="ctr"/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初中</a:t>
                </a:r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6</a:t>
                </a:r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种时态区分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2" name="直接连接符 71"/>
            <p:cNvCxnSpPr/>
            <p:nvPr/>
          </p:nvCxnSpPr>
          <p:spPr>
            <a:xfrm>
              <a:off x="3870325" y="1676400"/>
              <a:ext cx="777875" cy="25527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组合 147464"/>
          <p:cNvGrpSpPr>
            <a:grpSpLocks/>
          </p:cNvGrpSpPr>
          <p:nvPr/>
        </p:nvGrpSpPr>
        <p:grpSpPr bwMode="auto">
          <a:xfrm>
            <a:off x="4762500" y="811213"/>
            <a:ext cx="3270250" cy="3435350"/>
            <a:chOff x="4730438" y="838200"/>
            <a:chExt cx="3270562" cy="3435354"/>
          </a:xfrm>
        </p:grpSpPr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4876800" y="838200"/>
              <a:ext cx="3124200" cy="838200"/>
              <a:chOff x="912" y="3024"/>
              <a:chExt cx="912" cy="528"/>
            </a:xfrm>
          </p:grpSpPr>
          <p:sp>
            <p:nvSpPr>
              <p:cNvPr id="25639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40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M6</a:t>
                </a:r>
              </a:p>
              <a:p>
                <a:pPr algn="ctr"/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简单句</a:t>
                </a:r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5</a:t>
                </a:r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种基本句型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3" name="直接连接符 72"/>
            <p:cNvCxnSpPr/>
            <p:nvPr/>
          </p:nvCxnSpPr>
          <p:spPr>
            <a:xfrm flipV="1">
              <a:off x="4730438" y="1676401"/>
              <a:ext cx="716031" cy="259715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组合 147465"/>
          <p:cNvGrpSpPr>
            <a:grpSpLocks/>
          </p:cNvGrpSpPr>
          <p:nvPr/>
        </p:nvGrpSpPr>
        <p:grpSpPr bwMode="auto">
          <a:xfrm>
            <a:off x="5024438" y="1752600"/>
            <a:ext cx="2595562" cy="2514600"/>
            <a:chOff x="5025181" y="1752600"/>
            <a:chExt cx="2594819" cy="2514602"/>
          </a:xfrm>
        </p:grpSpPr>
        <p:grpSp>
          <p:nvGrpSpPr>
            <p:cNvPr id="18" name="Group 74"/>
            <p:cNvGrpSpPr>
              <a:grpSpLocks/>
            </p:cNvGrpSpPr>
            <p:nvPr/>
          </p:nvGrpSpPr>
          <p:grpSpPr bwMode="auto">
            <a:xfrm>
              <a:off x="5562600" y="1752600"/>
              <a:ext cx="2057400" cy="838200"/>
              <a:chOff x="912" y="3024"/>
              <a:chExt cx="912" cy="528"/>
            </a:xfrm>
          </p:grpSpPr>
          <p:sp>
            <p:nvSpPr>
              <p:cNvPr id="25644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45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M7</a:t>
                </a:r>
              </a:p>
              <a:p>
                <a:pPr algn="ctr"/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并列复合句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4" name="直接连接符 73"/>
            <p:cNvCxnSpPr/>
            <p:nvPr/>
          </p:nvCxnSpPr>
          <p:spPr>
            <a:xfrm flipV="1">
              <a:off x="5025181" y="2620964"/>
              <a:ext cx="842721" cy="16462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组合 147467"/>
          <p:cNvGrpSpPr>
            <a:grpSpLocks/>
          </p:cNvGrpSpPr>
          <p:nvPr/>
        </p:nvGrpSpPr>
        <p:grpSpPr bwMode="auto">
          <a:xfrm>
            <a:off x="5635625" y="3733800"/>
            <a:ext cx="2898775" cy="846138"/>
            <a:chOff x="5635192" y="3733800"/>
            <a:chExt cx="2899208" cy="845608"/>
          </a:xfrm>
        </p:grpSpPr>
        <p:grpSp>
          <p:nvGrpSpPr>
            <p:cNvPr id="20" name="Group 68"/>
            <p:cNvGrpSpPr>
              <a:grpSpLocks/>
            </p:cNvGrpSpPr>
            <p:nvPr/>
          </p:nvGrpSpPr>
          <p:grpSpPr bwMode="auto">
            <a:xfrm>
              <a:off x="6096000" y="3733800"/>
              <a:ext cx="2438400" cy="838200"/>
              <a:chOff x="912" y="3024"/>
              <a:chExt cx="912" cy="528"/>
            </a:xfrm>
          </p:grpSpPr>
          <p:sp>
            <p:nvSpPr>
              <p:cNvPr id="25649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50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M9</a:t>
                </a:r>
              </a:p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whether/if/wh</a:t>
                </a:r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宾从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6" name="直接连接符 75"/>
            <p:cNvCxnSpPr/>
            <p:nvPr/>
          </p:nvCxnSpPr>
          <p:spPr>
            <a:xfrm flipV="1">
              <a:off x="5635192" y="4308115"/>
              <a:ext cx="574761" cy="27129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组合 147470"/>
          <p:cNvGrpSpPr>
            <a:grpSpLocks/>
          </p:cNvGrpSpPr>
          <p:nvPr/>
        </p:nvGrpSpPr>
        <p:grpSpPr bwMode="auto">
          <a:xfrm>
            <a:off x="5446713" y="4833938"/>
            <a:ext cx="2808287" cy="838200"/>
            <a:chOff x="5483211" y="4833363"/>
            <a:chExt cx="2808301" cy="838200"/>
          </a:xfrm>
        </p:grpSpPr>
        <p:grpSp>
          <p:nvGrpSpPr>
            <p:cNvPr id="22" name="Group 65"/>
            <p:cNvGrpSpPr>
              <a:grpSpLocks/>
            </p:cNvGrpSpPr>
            <p:nvPr/>
          </p:nvGrpSpPr>
          <p:grpSpPr bwMode="auto">
            <a:xfrm>
              <a:off x="6386512" y="4833363"/>
              <a:ext cx="1905000" cy="838200"/>
              <a:chOff x="912" y="3024"/>
              <a:chExt cx="912" cy="528"/>
            </a:xfrm>
          </p:grpSpPr>
          <p:sp>
            <p:nvSpPr>
              <p:cNvPr id="25654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55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M10</a:t>
                </a:r>
              </a:p>
              <a:p>
                <a:pPr algn="ctr"/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宾从时态问题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7" name="直接连接符 76"/>
            <p:cNvCxnSpPr/>
            <p:nvPr/>
          </p:nvCxnSpPr>
          <p:spPr>
            <a:xfrm>
              <a:off x="5483211" y="4890513"/>
              <a:ext cx="873129" cy="40481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组合 147460"/>
          <p:cNvGrpSpPr>
            <a:grpSpLocks/>
          </p:cNvGrpSpPr>
          <p:nvPr/>
        </p:nvGrpSpPr>
        <p:grpSpPr bwMode="auto">
          <a:xfrm>
            <a:off x="1447800" y="3810000"/>
            <a:ext cx="2238375" cy="838200"/>
            <a:chOff x="1447800" y="3810000"/>
            <a:chExt cx="2239156" cy="838200"/>
          </a:xfrm>
        </p:grpSpPr>
        <p:grpSp>
          <p:nvGrpSpPr>
            <p:cNvPr id="24" name="Group 53"/>
            <p:cNvGrpSpPr>
              <a:grpSpLocks/>
            </p:cNvGrpSpPr>
            <p:nvPr/>
          </p:nvGrpSpPr>
          <p:grpSpPr bwMode="auto">
            <a:xfrm>
              <a:off x="1447800" y="3810000"/>
              <a:ext cx="1676400" cy="838200"/>
              <a:chOff x="912" y="3024"/>
              <a:chExt cx="912" cy="528"/>
            </a:xfrm>
          </p:grpSpPr>
          <p:sp>
            <p:nvSpPr>
              <p:cNvPr id="25659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60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M2</a:t>
                </a:r>
              </a:p>
              <a:p>
                <a:pPr algn="ctr"/>
                <a:r>
                  <a:rPr lang="zh-CN" altLang="en-US" sz="2000" b="1">
                    <a:solidFill>
                      <a:srgbClr val="FF3300"/>
                    </a:solidFill>
                    <a:latin typeface="Times New Roman" pitchFamily="18" charset="0"/>
                    <a:ea typeface="楷体_GB2312" pitchFamily="49" charset="-122"/>
                  </a:rPr>
                  <a:t>现在完成时</a:t>
                </a:r>
                <a:r>
                  <a:rPr lang="zh-CN" altLang="en-US" sz="2400" b="1">
                    <a:solidFill>
                      <a:srgbClr val="FF3300"/>
                    </a:solidFill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8" name="直接连接符 77"/>
            <p:cNvCxnSpPr/>
            <p:nvPr/>
          </p:nvCxnSpPr>
          <p:spPr>
            <a:xfrm>
              <a:off x="3035854" y="4267200"/>
              <a:ext cx="651102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组合 147466"/>
          <p:cNvGrpSpPr>
            <a:grpSpLocks/>
          </p:cNvGrpSpPr>
          <p:nvPr/>
        </p:nvGrpSpPr>
        <p:grpSpPr bwMode="auto">
          <a:xfrm>
            <a:off x="5248275" y="2671763"/>
            <a:ext cx="2686050" cy="1698625"/>
            <a:chOff x="5238438" y="2667000"/>
            <a:chExt cx="2686362" cy="1697887"/>
          </a:xfrm>
        </p:grpSpPr>
        <p:grpSp>
          <p:nvGrpSpPr>
            <p:cNvPr id="26" name="Group 71"/>
            <p:cNvGrpSpPr>
              <a:grpSpLocks/>
            </p:cNvGrpSpPr>
            <p:nvPr/>
          </p:nvGrpSpPr>
          <p:grpSpPr bwMode="auto">
            <a:xfrm>
              <a:off x="5943600" y="2667000"/>
              <a:ext cx="1981200" cy="838200"/>
              <a:chOff x="912" y="3024"/>
              <a:chExt cx="912" cy="528"/>
            </a:xfrm>
          </p:grpSpPr>
          <p:sp>
            <p:nvSpPr>
              <p:cNvPr id="25664" name="Oval 3"/>
              <p:cNvSpPr>
                <a:spLocks noChangeArrowheads="1"/>
              </p:cNvSpPr>
              <p:nvPr/>
            </p:nvSpPr>
            <p:spPr bwMode="auto">
              <a:xfrm flipH="1">
                <a:off x="912" y="3024"/>
                <a:ext cx="864" cy="5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444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楷体_GB2312" pitchFamily="49" charset="-122"/>
                </a:endParaRPr>
              </a:p>
            </p:txBody>
          </p:sp>
          <p:sp>
            <p:nvSpPr>
              <p:cNvPr id="25665" name="矩形 14339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91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M8</a:t>
                </a:r>
              </a:p>
              <a:p>
                <a:pPr algn="ctr"/>
                <a:r>
                  <a:rPr lang="en-US" altLang="zh-CN" sz="2000" b="1">
                    <a:latin typeface="Times New Roman" pitchFamily="18" charset="0"/>
                    <a:ea typeface="楷体_GB2312" pitchFamily="49" charset="-122"/>
                  </a:rPr>
                  <a:t>that</a:t>
                </a:r>
                <a:r>
                  <a:rPr lang="zh-CN" altLang="en-US" sz="2000" b="1">
                    <a:latin typeface="Times New Roman" pitchFamily="18" charset="0"/>
                    <a:ea typeface="楷体_GB2312" pitchFamily="49" charset="-122"/>
                  </a:rPr>
                  <a:t>引导宾从</a:t>
                </a:r>
                <a:r>
                  <a:rPr lang="zh-CN" altLang="en-US" sz="2400" b="1">
                    <a:latin typeface="楷体_GB2312" pitchFamily="49" charset="-122"/>
                    <a:ea typeface="楷体_GB2312" pitchFamily="49" charset="-122"/>
                  </a:rPr>
                  <a:t> </a:t>
                </a:r>
              </a:p>
            </p:txBody>
          </p:sp>
        </p:grpSp>
        <p:cxnSp>
          <p:nvCxnSpPr>
            <p:cNvPr id="75" name="直接连接符 74"/>
            <p:cNvCxnSpPr/>
            <p:nvPr/>
          </p:nvCxnSpPr>
          <p:spPr>
            <a:xfrm flipV="1">
              <a:off x="5238438" y="3409627"/>
              <a:ext cx="970076" cy="95526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组合 147473"/>
          <p:cNvGrpSpPr>
            <a:grpSpLocks/>
          </p:cNvGrpSpPr>
          <p:nvPr/>
        </p:nvGrpSpPr>
        <p:grpSpPr bwMode="auto">
          <a:xfrm>
            <a:off x="5868988" y="2667000"/>
            <a:ext cx="2362200" cy="852488"/>
            <a:chOff x="5868732" y="2667000"/>
            <a:chExt cx="2362200" cy="852488"/>
          </a:xfrm>
        </p:grpSpPr>
        <p:sp>
          <p:nvSpPr>
            <p:cNvPr id="25668" name="Oval 43"/>
            <p:cNvSpPr>
              <a:spLocks noChangeArrowheads="1"/>
            </p:cNvSpPr>
            <p:nvPr/>
          </p:nvSpPr>
          <p:spPr bwMode="auto">
            <a:xfrm flipH="1">
              <a:off x="5938095" y="2667000"/>
              <a:ext cx="2106827" cy="8524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444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400" b="1">
                <a:ea typeface="楷体_GB2312" pitchFamily="49" charset="-122"/>
              </a:endParaRPr>
            </a:p>
          </p:txBody>
        </p:sp>
        <p:sp>
          <p:nvSpPr>
            <p:cNvPr id="25669" name="Rectangle 4"/>
            <p:cNvSpPr>
              <a:spLocks noChangeArrowheads="1"/>
            </p:cNvSpPr>
            <p:nvPr/>
          </p:nvSpPr>
          <p:spPr bwMode="auto">
            <a:xfrm>
              <a:off x="5868732" y="2723092"/>
              <a:ext cx="23622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M8</a:t>
              </a:r>
            </a:p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that</a:t>
              </a:r>
              <a:r>
                <a:rPr lang="zh-CN" altLang="en-US" sz="2000" b="1">
                  <a:latin typeface="Times New Roman" pitchFamily="18" charset="0"/>
                  <a:ea typeface="楷体_GB2312" pitchFamily="49" charset="-122"/>
                </a:rPr>
                <a:t>引导</a:t>
              </a:r>
              <a:r>
                <a:rPr lang="zh-CN" altLang="en-US" sz="2000" b="1">
                  <a:solidFill>
                    <a:srgbClr val="FF3300"/>
                  </a:solidFill>
                  <a:latin typeface="Times New Roman" pitchFamily="18" charset="0"/>
                  <a:ea typeface="楷体_GB2312" pitchFamily="49" charset="-122"/>
                </a:rPr>
                <a:t>宾从</a:t>
              </a:r>
            </a:p>
          </p:txBody>
        </p:sp>
      </p:grpSp>
      <p:grpSp>
        <p:nvGrpSpPr>
          <p:cNvPr id="28" name="Group 101"/>
          <p:cNvGrpSpPr>
            <a:grpSpLocks/>
          </p:cNvGrpSpPr>
          <p:nvPr/>
        </p:nvGrpSpPr>
        <p:grpSpPr bwMode="auto">
          <a:xfrm>
            <a:off x="5938838" y="3757613"/>
            <a:ext cx="2819400" cy="852487"/>
            <a:chOff x="6048" y="2928"/>
            <a:chExt cx="1776" cy="537"/>
          </a:xfrm>
        </p:grpSpPr>
        <p:sp>
          <p:nvSpPr>
            <p:cNvPr id="25671" name="Oval 43"/>
            <p:cNvSpPr>
              <a:spLocks noChangeArrowheads="1"/>
            </p:cNvSpPr>
            <p:nvPr/>
          </p:nvSpPr>
          <p:spPr bwMode="auto">
            <a:xfrm flipH="1">
              <a:off x="6144" y="2928"/>
              <a:ext cx="1584" cy="53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444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400" b="1">
                <a:ea typeface="楷体_GB2312" pitchFamily="49" charset="-122"/>
              </a:endParaRPr>
            </a:p>
          </p:txBody>
        </p:sp>
        <p:sp>
          <p:nvSpPr>
            <p:cNvPr id="25672" name="Rectangle 4"/>
            <p:cNvSpPr>
              <a:spLocks noChangeArrowheads="1"/>
            </p:cNvSpPr>
            <p:nvPr/>
          </p:nvSpPr>
          <p:spPr bwMode="auto">
            <a:xfrm>
              <a:off x="6048" y="2958"/>
              <a:ext cx="17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M9</a:t>
              </a:r>
            </a:p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whether/if/wh</a:t>
              </a:r>
              <a:r>
                <a:rPr lang="zh-CN" altLang="en-US" sz="2000" b="1">
                  <a:solidFill>
                    <a:srgbClr val="FF3300"/>
                  </a:solidFill>
                  <a:latin typeface="Times New Roman" pitchFamily="18" charset="0"/>
                  <a:ea typeface="楷体_GB2312" pitchFamily="49" charset="-122"/>
                </a:rPr>
                <a:t>宾从</a:t>
              </a:r>
            </a:p>
          </p:txBody>
        </p:sp>
      </p:grpSp>
      <p:sp>
        <p:nvSpPr>
          <p:cNvPr id="147542" name="Rectangle 86"/>
          <p:cNvSpPr>
            <a:spLocks noChangeArrowheads="1"/>
          </p:cNvSpPr>
          <p:nvPr/>
        </p:nvSpPr>
        <p:spPr bwMode="auto">
          <a:xfrm>
            <a:off x="4776788" y="762000"/>
            <a:ext cx="3733800" cy="51054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9" name="Group 108"/>
          <p:cNvGrpSpPr>
            <a:grpSpLocks/>
          </p:cNvGrpSpPr>
          <p:nvPr/>
        </p:nvGrpSpPr>
        <p:grpSpPr bwMode="auto">
          <a:xfrm>
            <a:off x="6191250" y="4838700"/>
            <a:ext cx="2362200" cy="852488"/>
            <a:chOff x="6096" y="2928"/>
            <a:chExt cx="1776" cy="537"/>
          </a:xfrm>
        </p:grpSpPr>
        <p:sp>
          <p:nvSpPr>
            <p:cNvPr id="25675" name="Oval 43"/>
            <p:cNvSpPr>
              <a:spLocks noChangeArrowheads="1"/>
            </p:cNvSpPr>
            <p:nvPr/>
          </p:nvSpPr>
          <p:spPr bwMode="auto">
            <a:xfrm flipH="1">
              <a:off x="6144" y="2928"/>
              <a:ext cx="1584" cy="53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444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400" b="1">
                <a:ea typeface="楷体_GB2312" pitchFamily="49" charset="-122"/>
              </a:endParaRPr>
            </a:p>
          </p:txBody>
        </p:sp>
        <p:sp>
          <p:nvSpPr>
            <p:cNvPr id="25676" name="Rectangle 4"/>
            <p:cNvSpPr>
              <a:spLocks noChangeArrowheads="1"/>
            </p:cNvSpPr>
            <p:nvPr/>
          </p:nvSpPr>
          <p:spPr bwMode="auto">
            <a:xfrm>
              <a:off x="6096" y="2976"/>
              <a:ext cx="17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M10</a:t>
              </a:r>
            </a:p>
            <a:p>
              <a:pPr algn="ctr"/>
              <a:r>
                <a:rPr lang="zh-CN" altLang="en-US" sz="2000" b="1">
                  <a:solidFill>
                    <a:srgbClr val="FF3300"/>
                  </a:solidFill>
                  <a:latin typeface="Times New Roman" pitchFamily="18" charset="0"/>
                  <a:ea typeface="楷体_GB2312" pitchFamily="49" charset="-122"/>
                </a:rPr>
                <a:t>宾从</a:t>
              </a:r>
              <a:r>
                <a:rPr lang="zh-CN" altLang="en-US" sz="2000" b="1">
                  <a:latin typeface="Times New Roman" pitchFamily="18" charset="0"/>
                  <a:ea typeface="楷体_GB2312" pitchFamily="49" charset="-122"/>
                </a:rPr>
                <a:t>时态问题</a:t>
              </a:r>
            </a:p>
          </p:txBody>
        </p:sp>
      </p:grpSp>
      <p:grpSp>
        <p:nvGrpSpPr>
          <p:cNvPr id="30" name="Group 102"/>
          <p:cNvGrpSpPr>
            <a:grpSpLocks/>
          </p:cNvGrpSpPr>
          <p:nvPr/>
        </p:nvGrpSpPr>
        <p:grpSpPr bwMode="auto">
          <a:xfrm>
            <a:off x="4697413" y="830263"/>
            <a:ext cx="3594100" cy="854075"/>
            <a:chOff x="6096" y="2928"/>
            <a:chExt cx="1776" cy="537"/>
          </a:xfrm>
        </p:grpSpPr>
        <p:sp>
          <p:nvSpPr>
            <p:cNvPr id="25678" name="Oval 43"/>
            <p:cNvSpPr>
              <a:spLocks noChangeArrowheads="1"/>
            </p:cNvSpPr>
            <p:nvPr/>
          </p:nvSpPr>
          <p:spPr bwMode="auto">
            <a:xfrm flipH="1">
              <a:off x="6144" y="2928"/>
              <a:ext cx="1584" cy="53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444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400" b="1">
                <a:ea typeface="楷体_GB2312" pitchFamily="49" charset="-122"/>
              </a:endParaRPr>
            </a:p>
          </p:txBody>
        </p:sp>
        <p:sp>
          <p:nvSpPr>
            <p:cNvPr id="25679" name="Rectangle 4"/>
            <p:cNvSpPr>
              <a:spLocks noChangeArrowheads="1"/>
            </p:cNvSpPr>
            <p:nvPr/>
          </p:nvSpPr>
          <p:spPr bwMode="auto">
            <a:xfrm>
              <a:off x="6096" y="2976"/>
              <a:ext cx="17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M6</a:t>
              </a:r>
            </a:p>
            <a:p>
              <a:pPr algn="ctr"/>
              <a:r>
                <a:rPr lang="zh-CN" altLang="en-US" sz="2000" b="1">
                  <a:latin typeface="Times New Roman" pitchFamily="18" charset="0"/>
                  <a:ea typeface="楷体_GB2312" pitchFamily="49" charset="-122"/>
                </a:rPr>
                <a:t>简单句</a:t>
              </a:r>
              <a:r>
                <a:rPr lang="en-US" altLang="zh-CN" sz="2000" b="1">
                  <a:latin typeface="Times New Roman" pitchFamily="18" charset="0"/>
                  <a:ea typeface="楷体_GB2312" pitchFamily="49" charset="-122"/>
                </a:rPr>
                <a:t>5</a:t>
              </a:r>
              <a:r>
                <a:rPr lang="zh-CN" altLang="en-US" sz="2000" b="1">
                  <a:latin typeface="Times New Roman" pitchFamily="18" charset="0"/>
                  <a:ea typeface="楷体_GB2312" pitchFamily="49" charset="-122"/>
                </a:rPr>
                <a:t>种基本句型</a:t>
              </a:r>
            </a:p>
          </p:txBody>
        </p:sp>
      </p:grpSp>
      <p:grpSp>
        <p:nvGrpSpPr>
          <p:cNvPr id="31" name="组合 147479"/>
          <p:cNvGrpSpPr>
            <a:grpSpLocks/>
          </p:cNvGrpSpPr>
          <p:nvPr/>
        </p:nvGrpSpPr>
        <p:grpSpPr bwMode="auto">
          <a:xfrm>
            <a:off x="3089275" y="1714500"/>
            <a:ext cx="3675063" cy="1066800"/>
            <a:chOff x="7953925" y="42333"/>
            <a:chExt cx="3675732" cy="1066800"/>
          </a:xfrm>
        </p:grpSpPr>
        <p:pic>
          <p:nvPicPr>
            <p:cNvPr id="25681" name="Rectangle 3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53925" y="42333"/>
              <a:ext cx="35814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82" name="Text Box 25"/>
            <p:cNvSpPr txBox="1">
              <a:spLocks noChangeArrowheads="1"/>
            </p:cNvSpPr>
            <p:nvPr/>
          </p:nvSpPr>
          <p:spPr bwMode="auto">
            <a:xfrm>
              <a:off x="8104776" y="162258"/>
              <a:ext cx="3524881" cy="861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为各种从句的学习奠定基础，</a:t>
              </a:r>
              <a:endParaRPr lang="en-US" altLang="zh-CN" b="1">
                <a:solidFill>
                  <a:srgbClr val="000000"/>
                </a:solidFill>
                <a:ea typeface="楷体_GB2312" pitchFamily="49" charset="-122"/>
              </a:endParaRPr>
            </a:p>
            <a:p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形成</a:t>
              </a:r>
              <a:r>
                <a:rPr lang="zh-CN" altLang="en-US" b="1">
                  <a:solidFill>
                    <a:srgbClr val="FF3300"/>
                  </a:solidFill>
                  <a:ea typeface="楷体_GB2312" pitchFamily="49" charset="-122"/>
                </a:rPr>
                <a:t>完整的从句句法知识体系</a:t>
              </a:r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。</a:t>
              </a:r>
              <a:endParaRPr lang="en-US" altLang="zh-CN" sz="32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25600" name="组合 118"/>
          <p:cNvGrpSpPr>
            <a:grpSpLocks/>
          </p:cNvGrpSpPr>
          <p:nvPr/>
        </p:nvGrpSpPr>
        <p:grpSpPr bwMode="auto">
          <a:xfrm>
            <a:off x="2058988" y="3736975"/>
            <a:ext cx="3624262" cy="1066800"/>
            <a:chOff x="7953925" y="42333"/>
            <a:chExt cx="3623864" cy="1066800"/>
          </a:xfrm>
        </p:grpSpPr>
        <p:pic>
          <p:nvPicPr>
            <p:cNvPr id="25684" name="Rectangle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953925" y="42333"/>
              <a:ext cx="35814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85" name="Text Box 25"/>
            <p:cNvSpPr txBox="1">
              <a:spLocks noChangeArrowheads="1"/>
            </p:cNvSpPr>
            <p:nvPr/>
          </p:nvSpPr>
          <p:spPr bwMode="auto">
            <a:xfrm>
              <a:off x="8052908" y="96247"/>
              <a:ext cx="3524881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中间过渡模块，体现语法编排</a:t>
              </a:r>
              <a:endParaRPr lang="en-US" altLang="zh-CN" b="1">
                <a:solidFill>
                  <a:srgbClr val="000000"/>
                </a:solidFill>
                <a:ea typeface="楷体_GB2312" pitchFamily="49" charset="-122"/>
              </a:endParaRPr>
            </a:p>
            <a:p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知识</a:t>
              </a:r>
              <a:r>
                <a:rPr lang="zh-CN" altLang="en-US" b="1">
                  <a:solidFill>
                    <a:srgbClr val="FF3300"/>
                  </a:solidFill>
                  <a:ea typeface="楷体_GB2312" pitchFamily="49" charset="-122"/>
                </a:rPr>
                <a:t>由易到难、循序渐进</a:t>
              </a:r>
              <a:r>
                <a:rPr lang="zh-CN" altLang="en-US" b="1">
                  <a:solidFill>
                    <a:srgbClr val="000000"/>
                  </a:solidFill>
                  <a:ea typeface="楷体_GB2312" pitchFamily="49" charset="-122"/>
                </a:rPr>
                <a:t>的特点。</a:t>
              </a:r>
              <a:endParaRPr lang="en-US" altLang="zh-CN" sz="32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2000"/>
                                        <p:tgtEl>
                                          <p:spTgt spid="14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4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14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36" grpId="0" animBg="1"/>
      <p:bldP spid="147546" grpId="0" animBg="1"/>
      <p:bldP spid="147547" grpId="0" animBg="1"/>
      <p:bldP spid="14754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全屏显示(4:3)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P R 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User</dc:creator>
  <cp:lastModifiedBy>Windows User</cp:lastModifiedBy>
  <cp:revision>1</cp:revision>
  <dcterms:created xsi:type="dcterms:W3CDTF">2019-02-28T07:51:39Z</dcterms:created>
  <dcterms:modified xsi:type="dcterms:W3CDTF">2019-02-28T07:53:39Z</dcterms:modified>
</cp:coreProperties>
</file>