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emf" ContentType="image/x-e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3"/>
  </p:notesMasterIdLst>
  <p:sldIdLst>
    <p:sldId id="257" r:id="rId3"/>
    <p:sldId id="266" r:id="rId4"/>
    <p:sldId id="267" r:id="rId5"/>
    <p:sldId id="268" r:id="rId6"/>
    <p:sldId id="258" r:id="rId7"/>
    <p:sldId id="259" r:id="rId8"/>
    <p:sldId id="260" r:id="rId9"/>
    <p:sldId id="278" r:id="rId10"/>
    <p:sldId id="262" r:id="rId11"/>
    <p:sldId id="275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17.wmf"/><Relationship Id="rId8" Type="http://schemas.openxmlformats.org/officeDocument/2006/relationships/image" Target="../media/image16.wmf"/><Relationship Id="rId7" Type="http://schemas.openxmlformats.org/officeDocument/2006/relationships/image" Target="../media/image15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2.png"/><Relationship Id="rId3" Type="http://schemas.microsoft.com/office/2007/relationships/media" Target="file:///F:\&#24037;&#20316;\&#19971;&#24180;&#20108;&#26399;&#25968;&#23398;&#35838;&#20214;\&#31532;&#20061;&#31456;&#19981;&#31561;&#24335;&#19982;&#19981;&#31561;&#24335;&#32452;\&#19968;&#20803;&#19968;&#27425;&#19981;&#31561;&#24335;&#32452;\&#20302;&#22768;&#36731;&#35785;++-&#32972;&#26223;&#38899;&#20048;.mp3" TargetMode="External"/><Relationship Id="rId2" Type="http://schemas.openxmlformats.org/officeDocument/2006/relationships/audio" Target="file:///F:\&#24037;&#20316;\&#19971;&#24180;&#20108;&#26399;&#25968;&#23398;&#35838;&#20214;\&#31532;&#20061;&#31456;&#19981;&#31561;&#24335;&#19982;&#19981;&#31561;&#24335;&#32452;\&#19968;&#20803;&#19968;&#27425;&#19981;&#31561;&#24335;&#32452;\&#20302;&#22768;&#36731;&#35785;++-&#32972;&#26223;&#38899;&#20048;.mp3" TargetMode="Externa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0.xml"/><Relationship Id="rId2" Type="http://schemas.openxmlformats.org/officeDocument/2006/relationships/image" Target="../media/image8.wmf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.bin"/><Relationship Id="rId8" Type="http://schemas.openxmlformats.org/officeDocument/2006/relationships/image" Target="../media/image12.wmf"/><Relationship Id="rId7" Type="http://schemas.openxmlformats.org/officeDocument/2006/relationships/oleObject" Target="../embeddings/oleObject5.bin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21" Type="http://schemas.openxmlformats.org/officeDocument/2006/relationships/vmlDrawing" Target="../drawings/vmlDrawing2.vml"/><Relationship Id="rId20" Type="http://schemas.openxmlformats.org/officeDocument/2006/relationships/slideLayout" Target="../slideLayouts/slideLayout7.xml"/><Relationship Id="rId2" Type="http://schemas.openxmlformats.org/officeDocument/2006/relationships/image" Target="../media/image9.wmf"/><Relationship Id="rId19" Type="http://schemas.openxmlformats.org/officeDocument/2006/relationships/image" Target="../media/image18.png"/><Relationship Id="rId18" Type="http://schemas.openxmlformats.org/officeDocument/2006/relationships/image" Target="../media/image17.wmf"/><Relationship Id="rId17" Type="http://schemas.openxmlformats.org/officeDocument/2006/relationships/oleObject" Target="../embeddings/oleObject10.bin"/><Relationship Id="rId16" Type="http://schemas.openxmlformats.org/officeDocument/2006/relationships/image" Target="../media/image16.wmf"/><Relationship Id="rId15" Type="http://schemas.openxmlformats.org/officeDocument/2006/relationships/oleObject" Target="../embeddings/oleObject9.bin"/><Relationship Id="rId14" Type="http://schemas.openxmlformats.org/officeDocument/2006/relationships/image" Target="../media/image15.wmf"/><Relationship Id="rId13" Type="http://schemas.openxmlformats.org/officeDocument/2006/relationships/oleObject" Target="../embeddings/oleObject8.bin"/><Relationship Id="rId12" Type="http://schemas.openxmlformats.org/officeDocument/2006/relationships/image" Target="../media/image14.wmf"/><Relationship Id="rId11" Type="http://schemas.openxmlformats.org/officeDocument/2006/relationships/oleObject" Target="../embeddings/oleObject7.bin"/><Relationship Id="rId10" Type="http://schemas.openxmlformats.org/officeDocument/2006/relationships/image" Target="../media/image13.wmf"/><Relationship Id="rId1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20.e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19.emf"/><Relationship Id="rId1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7.GIF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22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21.emf"/><Relationship Id="rId1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6145" descr="1"/>
          <p:cNvPicPr>
            <a:picLocks noChangeAspect="1"/>
          </p:cNvPicPr>
          <p:nvPr/>
        </p:nvPicPr>
        <p:blipFill>
          <a:blip r:embed="rId1"/>
          <a:srcRect t="6944"/>
          <a:stretch>
            <a:fillRect/>
          </a:stretch>
        </p:blipFill>
        <p:spPr>
          <a:xfrm>
            <a:off x="-33655" y="0"/>
            <a:ext cx="1227328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文本框 6146"/>
          <p:cNvSpPr txBox="1"/>
          <p:nvPr/>
        </p:nvSpPr>
        <p:spPr>
          <a:xfrm>
            <a:off x="2063750" y="765175"/>
            <a:ext cx="8412480" cy="452310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Tx/>
            </a:pPr>
            <a:r>
              <a:rPr lang="zh-CN" altLang="en-US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在求知的路上</a:t>
            </a:r>
            <a:r>
              <a:rPr lang="en-US" altLang="zh-CN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,</a:t>
            </a:r>
            <a:endParaRPr lang="en-US" altLang="zh-CN" sz="4800">
              <a:solidFill>
                <a:schemeClr val="bg1"/>
              </a:solidFill>
              <a:latin typeface="楷体_GB2312" pitchFamily="1" charset="-122"/>
              <a:ea typeface="楷体_GB2312" pitchFamily="1" charset="-122"/>
            </a:endParaRPr>
          </a:p>
          <a:p>
            <a:pPr>
              <a:buClrTx/>
            </a:pPr>
            <a:r>
              <a:rPr lang="en-US" altLang="zh-CN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  </a:t>
            </a:r>
            <a:r>
              <a:rPr lang="zh-CN" altLang="en-US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错了也没关系</a:t>
            </a:r>
            <a:r>
              <a:rPr lang="en-US" altLang="zh-CN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,</a:t>
            </a:r>
            <a:endParaRPr lang="en-US" altLang="zh-CN" sz="4800">
              <a:solidFill>
                <a:schemeClr val="bg1"/>
              </a:solidFill>
              <a:latin typeface="楷体_GB2312" pitchFamily="1" charset="-122"/>
              <a:ea typeface="楷体_GB2312" pitchFamily="1" charset="-122"/>
            </a:endParaRPr>
          </a:p>
          <a:p>
            <a:pPr>
              <a:buClrTx/>
            </a:pPr>
            <a:r>
              <a:rPr lang="en-US" altLang="zh-CN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    </a:t>
            </a:r>
            <a:r>
              <a:rPr lang="zh-CN" altLang="en-US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不要怕错</a:t>
            </a:r>
            <a:r>
              <a:rPr lang="en-US" altLang="zh-CN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,</a:t>
            </a:r>
            <a:r>
              <a:rPr lang="zh-CN" altLang="en-US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错了马上就改</a:t>
            </a:r>
            <a:r>
              <a:rPr lang="en-US" altLang="zh-CN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;</a:t>
            </a:r>
            <a:endParaRPr lang="en-US" altLang="zh-CN" sz="4800">
              <a:solidFill>
                <a:schemeClr val="bg1"/>
              </a:solidFill>
              <a:latin typeface="楷体_GB2312" pitchFamily="1" charset="-122"/>
              <a:ea typeface="楷体_GB2312" pitchFamily="1" charset="-122"/>
            </a:endParaRPr>
          </a:p>
          <a:p>
            <a:pPr>
              <a:buClrTx/>
            </a:pPr>
            <a:r>
              <a:rPr lang="en-US" altLang="zh-CN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      </a:t>
            </a:r>
            <a:r>
              <a:rPr lang="zh-CN" altLang="en-US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可怕的倒是提不出问题</a:t>
            </a:r>
            <a:r>
              <a:rPr lang="en-US" altLang="zh-CN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,</a:t>
            </a:r>
            <a:endParaRPr lang="en-US" altLang="zh-CN" sz="4800">
              <a:solidFill>
                <a:schemeClr val="bg1"/>
              </a:solidFill>
              <a:latin typeface="楷体_GB2312" pitchFamily="1" charset="-122"/>
              <a:ea typeface="楷体_GB2312" pitchFamily="1" charset="-122"/>
            </a:endParaRPr>
          </a:p>
          <a:p>
            <a:pPr>
              <a:buClrTx/>
            </a:pPr>
            <a:r>
              <a:rPr lang="en-US" altLang="zh-CN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        </a:t>
            </a:r>
            <a:r>
              <a:rPr lang="zh-CN" altLang="en-US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迈不开第一步</a:t>
            </a:r>
            <a:r>
              <a:rPr lang="en-US" altLang="zh-CN" sz="4800">
                <a:solidFill>
                  <a:schemeClr val="bg1"/>
                </a:solidFill>
                <a:latin typeface="楷体_GB2312" pitchFamily="1" charset="-122"/>
                <a:ea typeface="楷体_GB2312" pitchFamily="1" charset="-122"/>
              </a:rPr>
              <a:t>!</a:t>
            </a:r>
            <a:endParaRPr lang="en-US" altLang="zh-CN" sz="4800">
              <a:solidFill>
                <a:schemeClr val="bg1"/>
              </a:solidFill>
              <a:latin typeface="楷体_GB2312" pitchFamily="1" charset="-122"/>
              <a:ea typeface="楷体_GB2312" pitchFamily="1" charset="-122"/>
            </a:endParaRPr>
          </a:p>
          <a:p>
            <a:pPr>
              <a:buClrTx/>
            </a:pPr>
            <a:r>
              <a:rPr lang="en-US" altLang="zh-CN" sz="4800" b="0">
                <a:solidFill>
                  <a:schemeClr val="bg1"/>
                </a:solidFill>
                <a:latin typeface="隶书" pitchFamily="1" charset="-122"/>
                <a:ea typeface="隶书" pitchFamily="1" charset="-122"/>
              </a:rPr>
              <a:t>                      ---</a:t>
            </a:r>
            <a:r>
              <a:rPr lang="zh-CN" altLang="en-US" sz="4800" b="0">
                <a:solidFill>
                  <a:schemeClr val="bg1"/>
                </a:solidFill>
                <a:latin typeface="隶书" pitchFamily="1" charset="-122"/>
                <a:ea typeface="隶书" pitchFamily="1" charset="-122"/>
              </a:rPr>
              <a:t>李政道</a:t>
            </a:r>
            <a:endParaRPr lang="zh-CN" altLang="en-US" sz="4800" b="0">
              <a:solidFill>
                <a:schemeClr val="bg1"/>
              </a:solidFill>
              <a:latin typeface="隶书" pitchFamily="1" charset="-122"/>
              <a:ea typeface="隶书" pitchFamily="1" charset="-122"/>
            </a:endParaRPr>
          </a:p>
        </p:txBody>
      </p:sp>
      <p:pic>
        <p:nvPicPr>
          <p:cNvPr id="6148" name="低声轻诉++-背景音乐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943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525" fill="hold"/>
                                        <p:tgtEl>
                                          <p:spTgt spid="61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8120" y="615950"/>
            <a:ext cx="10515600" cy="1325563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r>
              <a:rPr lang="en-US" altLang="zh-CN" sz="6000">
                <a:solidFill>
                  <a:srgbClr val="FF0000"/>
                </a:solidFill>
                <a:effectLst/>
              </a:rPr>
              <a:t>                   </a:t>
            </a:r>
            <a:r>
              <a:rPr lang="zh-CN" altLang="en-US" sz="6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四</a:t>
            </a:r>
            <a:r>
              <a:rPr lang="zh-CN" altLang="en-US" sz="6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、课堂小结</a:t>
            </a:r>
            <a:br>
              <a:rPr lang="zh-CN" altLang="en-US" sz="6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</a:br>
            <a:endParaRPr lang="zh-CN" altLang="en-US" sz="6000" dirty="0">
              <a:solidFill>
                <a:srgbClr val="FF0000"/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440180"/>
            <a:ext cx="10515600" cy="4351655"/>
          </a:xfrm>
        </p:spPr>
        <p:txBody>
          <a:bodyPr>
            <a:noAutofit/>
          </a:bodyPr>
          <a:p>
            <a:pPr marL="0" indent="0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zh-CN" sz="4000" b="1"/>
              <a:t>1</a:t>
            </a:r>
            <a:r>
              <a:rPr lang="zh-CN" altLang="en-US" sz="4000" b="1"/>
              <a:t>、解集：</a:t>
            </a:r>
            <a:r>
              <a:rPr lang="zh-CN" altLang="en-US" sz="4000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不等式组的公共解集可用口诀</a:t>
            </a:r>
            <a:r>
              <a:rPr lang="en-US" altLang="zh-CN" sz="4000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:</a:t>
            </a:r>
            <a:endParaRPr lang="en-US" altLang="zh-CN" sz="4000" b="1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zh-CN" altLang="en-US" sz="4000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大大取大；                    小小取小；</a:t>
            </a:r>
            <a:endParaRPr lang="zh-CN" altLang="en-US" sz="4000" b="1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zh-CN" altLang="en-US" sz="4000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大小小大取中间</a:t>
            </a:r>
            <a:r>
              <a:rPr lang="en-US" altLang="zh-CN" sz="4000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;          </a:t>
            </a:r>
            <a:r>
              <a:rPr lang="zh-CN" altLang="en-US" sz="4000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大大小小无解</a:t>
            </a:r>
            <a:r>
              <a:rPr lang="en-US" altLang="zh-CN" sz="4000" b="1" dirty="0" smtClean="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 sz="4000" b="1" dirty="0" smtClean="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r>
              <a:rPr lang="en-US" altLang="zh-CN" sz="4000" b="1"/>
              <a:t>2</a:t>
            </a:r>
            <a:r>
              <a:rPr lang="zh-CN" altLang="en-US" sz="4000" b="1"/>
              <a:t>、数轴</a:t>
            </a:r>
            <a:r>
              <a:rPr lang="en-US" altLang="zh-CN" sz="4000" b="1"/>
              <a:t>:</a:t>
            </a:r>
            <a:r>
              <a:rPr lang="zh-CN" altLang="en-US" sz="4000" b="1"/>
              <a:t>利用数形结合的方法。</a:t>
            </a:r>
            <a:endParaRPr lang="zh-CN" altLang="en-US" sz="4000" b="1"/>
          </a:p>
          <a:p>
            <a:r>
              <a:rPr lang="en-US" altLang="zh-CN" sz="4000" b="1"/>
              <a:t>3</a:t>
            </a:r>
            <a:r>
              <a:rPr lang="zh-CN" altLang="en-US" sz="4000" b="1"/>
              <a:t>、方程组与不等式结合根据方程组特点</a:t>
            </a:r>
            <a:endParaRPr lang="zh-CN" altLang="en-US" sz="40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2209800" y="2130425"/>
            <a:ext cx="7772400" cy="1470025"/>
          </a:xfrm>
        </p:spPr>
        <p:txBody>
          <a:bodyPr anchor="ctr"/>
          <a:p>
            <a:pPr defTabSz="914400">
              <a:buSzPct val="100000"/>
            </a:pPr>
            <a:endParaRPr sz="44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p>
            <a:pPr defTabSz="914400">
              <a:buSzPct val="100000"/>
            </a:pPr>
            <a:endParaRPr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052" name="图片 2051" descr="_MG_538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905" y="-552450"/>
            <a:ext cx="12195175" cy="7424420"/>
          </a:xfrm>
          <a:prstGeom prst="rect">
            <a:avLst/>
          </a:prstGeom>
          <a:solidFill>
            <a:srgbClr val="FF6600"/>
          </a:solidFill>
          <a:ln w="9525">
            <a:noFill/>
          </a:ln>
        </p:spPr>
      </p:pic>
      <p:pic>
        <p:nvPicPr>
          <p:cNvPr id="2053" name="图片 2052" descr="校徽拷贝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25" y="333375"/>
            <a:ext cx="1250950" cy="129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7" name="矩形 2056"/>
          <p:cNvSpPr/>
          <p:nvPr/>
        </p:nvSpPr>
        <p:spPr>
          <a:xfrm>
            <a:off x="1990090" y="1473835"/>
            <a:ext cx="7696200" cy="195326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412"/>
              </a:avLst>
            </a:prstTxWarp>
            <a:normAutofit/>
          </a:bodyPr>
          <a:p>
            <a:pPr algn="ctr"/>
            <a:r>
              <a:rPr lang="zh-CN" altLang="en-US" sz="5400" b="1">
                <a:solidFill>
                  <a:srgbClr val="FF00FF"/>
                </a:solidFill>
                <a:effectLst>
                  <a:outerShdw dist="53882" dir="2699999" algn="ctr" rotWithShape="0">
                    <a:srgbClr val="C0C0C0"/>
                  </a:outerShdw>
                </a:effectLst>
                <a:latin typeface="隶书" charset="0"/>
                <a:ea typeface="隶书" charset="0"/>
              </a:rPr>
              <a:t>巧解含有字母的一元一次不等式（组）</a:t>
            </a:r>
            <a:endParaRPr lang="zh-CN" altLang="en-US" sz="5400" b="1">
              <a:solidFill>
                <a:srgbClr val="FF00FF"/>
              </a:solidFill>
              <a:effectLst>
                <a:outerShdw dist="53882" dir="2699999" algn="ctr" rotWithShape="0">
                  <a:srgbClr val="C0C0C0"/>
                </a:outerShdw>
              </a:effectLst>
              <a:latin typeface="隶书" charset="0"/>
              <a:ea typeface="隶书" charset="0"/>
            </a:endParaRPr>
          </a:p>
        </p:txBody>
      </p:sp>
      <p:sp>
        <p:nvSpPr>
          <p:cNvPr id="2058" name="文本框 2057"/>
          <p:cNvSpPr txBox="1"/>
          <p:nvPr/>
        </p:nvSpPr>
        <p:spPr>
          <a:xfrm>
            <a:off x="9407208" y="5638800"/>
            <a:ext cx="3348037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FF"/>
                </a:solidFill>
                <a:latin typeface="Arial" panose="020B0604020202020204" pitchFamily="34" charset="0"/>
              </a:rPr>
              <a:t>天津市鉴开中学</a:t>
            </a:r>
            <a:endParaRPr lang="zh-CN" altLang="en-US" sz="2400" b="1" dirty="0">
              <a:solidFill>
                <a:srgbClr val="FF00FF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FF"/>
                </a:solidFill>
                <a:latin typeface="Arial" panose="020B0604020202020204" pitchFamily="34" charset="0"/>
              </a:rPr>
              <a:t>     刘洪安</a:t>
            </a:r>
            <a:endParaRPr lang="zh-CN" altLang="en-US" sz="2400" b="1" dirty="0">
              <a:solidFill>
                <a:srgbClr val="FF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图片 3073" descr="4_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560" y="0"/>
            <a:ext cx="12197080" cy="6905625"/>
          </a:xfrm>
          <a:prstGeom prst="rect">
            <a:avLst/>
          </a:prstGeom>
          <a:noFill/>
          <a:ln w="9525" cap="rnd" cmpd="sng">
            <a:solidFill>
              <a:srgbClr val="000000"/>
            </a:solidFill>
            <a:prstDash val="sysDot"/>
            <a:miter/>
            <a:headEnd type="none" w="med" len="med"/>
            <a:tailEnd type="none" w="med" len="med"/>
          </a:ln>
        </p:spPr>
      </p:pic>
      <p:sp>
        <p:nvSpPr>
          <p:cNvPr id="3075" name="Cloud"/>
          <p:cNvSpPr>
            <a:spLocks noChangeAspect="1" noEditPoints="1"/>
          </p:cNvSpPr>
          <p:nvPr/>
        </p:nvSpPr>
        <p:spPr>
          <a:xfrm>
            <a:off x="6858000" y="2754471"/>
            <a:ext cx="1676400" cy="922020"/>
          </a:xfrm>
          <a:custGeom>
            <a:avLst/>
            <a:gdLst>
              <a:gd name="txL" fmla="*/ 2977 w 21600"/>
              <a:gd name="txT" fmla="*/ 3262 h 21600"/>
              <a:gd name="txR" fmla="*/ 17087 w 21600"/>
              <a:gd name="txB" fmla="*/ 17337 h 21600"/>
            </a:gdLst>
            <a:ahLst/>
            <a:cxnLst>
              <a:cxn ang="0">
                <a:pos x="67" y="10800"/>
              </a:cxn>
              <a:cxn ang="0">
                <a:pos x="10800" y="21577"/>
              </a:cxn>
              <a:cxn ang="0">
                <a:pos x="21582" y="10800"/>
              </a:cxn>
              <a:cxn ang="0">
                <a:pos x="10800" y="1235"/>
              </a:cxn>
            </a:cxnLst>
            <a:rect l="txL" t="txT" r="txR" b="txB"/>
            <a:pathLst>
              <a:path w="21600" h="21600">
                <a:moveTo>
                  <a:pt x="1950" y="7185"/>
                </a:moveTo>
                <a:arcTo wR="2173" hR="2973" stAng="-5658044" swAng="-9152479"/>
                <a:arcTo wR="2180" hR="2959" stAng="-7692391" swAng="-8804134"/>
                <a:arcTo wR="3860" hR="5272" stAng="-13083100" swAng="-4542201"/>
                <a:arcTo wR="3376" hR="4608" stAng="-13342886" swAng="-6909565"/>
                <a:arcTo wR="2893" hR="3934" stAng="-14721123" swAng="-6840787"/>
                <a:arcTo wR="3388" hR="4610" stAng="-16560266" swAng="-7815448"/>
                <a:arcTo wR="2667" hR="3637" stAng="-19780702" swAng="-6541267"/>
                <a:arcTo wR="2429" hR="3298" stAng="-823813" swAng="-7035291"/>
                <a:arcTo wR="2183" hR="2973" stAng="-2764122" swAng="-5984549"/>
                <a:arcTo wR="2667" hR="3634" stAng="-3248686" swAng="-5397590"/>
                <a:arcTo wR="3377" hR="4595" stAng="-4002053" swAng="-7427288"/>
                <a:close/>
              </a:path>
              <a:path w="21600" h="21600" fill="none">
                <a:moveTo>
                  <a:pt x="1080" y="12690"/>
                </a:moveTo>
                <a:arcTo wR="2173" hR="2973" stAng="-14810523" swAng="-1585507"/>
              </a:path>
              <a:path w="21600" h="21600" fill="none">
                <a:moveTo>
                  <a:pt x="2910" y="17640"/>
                </a:moveTo>
                <a:arcTo wR="2180" hR="2959" stAng="-16496524" swAng="-686848"/>
              </a:path>
              <a:path w="21600" h="21600" fill="none">
                <a:moveTo>
                  <a:pt x="7905" y="18675"/>
                </a:moveTo>
                <a:arcTo wR="3376" hR="4608" stAng="-12498111" swAng="-844775"/>
              </a:path>
              <a:path w="21600" h="21600" fill="none">
                <a:moveTo>
                  <a:pt x="14280" y="18330"/>
                </a:moveTo>
                <a:arcTo wR="3376" hR="4608" stAng="-20252451" swAng="-959849"/>
              </a:path>
              <a:path w="21600" h="21600" fill="none">
                <a:moveTo>
                  <a:pt x="18690" y="15045"/>
                </a:moveTo>
                <a:arcTo wR="2893" hR="3934" stAng="-21561910" swAng="-4255046"/>
              </a:path>
              <a:path w="21600" h="21600" fill="none">
                <a:moveTo>
                  <a:pt x="20175" y="9015"/>
                </a:moveTo>
                <a:arcTo wR="2667" hR="3637" stAng="-18115995" swAng="-1664706"/>
              </a:path>
              <a:path w="21600" h="21600" fill="none">
                <a:moveTo>
                  <a:pt x="19200" y="3345"/>
                </a:moveTo>
                <a:arcTo wR="2429" hR="3298" stAng="-21532436" swAng="-891377"/>
              </a:path>
              <a:path w="21600" h="21600" fill="none">
                <a:moveTo>
                  <a:pt x="14910" y="1170"/>
                </a:moveTo>
                <a:arcTo wR="2429" hR="3298" stAng="-7859104" swAng="-1092014"/>
              </a:path>
              <a:path w="21600" h="21600" fill="none">
                <a:moveTo>
                  <a:pt x="11250" y="1665"/>
                </a:moveTo>
                <a:arcTo wR="2183" hR="2973" stAng="-8748671" swAng="-1061506"/>
              </a:path>
              <a:path w="21600" h="21600" fill="none">
                <a:moveTo>
                  <a:pt x="7650" y="3270"/>
                </a:moveTo>
                <a:arcTo wR="3377" hR="4595" stAng="-3262911" swAng="-739142"/>
              </a:path>
              <a:path w="21600" h="21600" fill="none">
                <a:moveTo>
                  <a:pt x="1950" y="7185"/>
                </a:moveTo>
                <a:arcTo wR="3377" hR="4595" stAng="-11429341" swAng="-711586"/>
              </a:path>
            </a:pathLst>
          </a:custGeom>
          <a:solidFill>
            <a:srgbClr val="00FF00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rgbClr val="808080"/>
            </a:outerShdw>
          </a:effectLst>
        </p:spPr>
        <p:txBody>
          <a:bodyPr anchor="ctr" anchorCtr="1">
            <a:spAutoFit/>
          </a:bodyPr>
          <a:p>
            <a:r>
              <a:rPr lang="zh-CN" altLang="x-none" b="1" dirty="0">
                <a:latin typeface="Arial" panose="020B0604020202020204" pitchFamily="34" charset="0"/>
              </a:rPr>
              <a:t>一元一次不等式组</a:t>
            </a:r>
            <a:endParaRPr lang="zh-CN" altLang="x-none" b="1" dirty="0">
              <a:latin typeface="Arial" panose="020B0604020202020204" pitchFamily="34" charset="0"/>
            </a:endParaRPr>
          </a:p>
        </p:txBody>
      </p:sp>
      <p:sp>
        <p:nvSpPr>
          <p:cNvPr id="3076" name="Cloud"/>
          <p:cNvSpPr>
            <a:spLocks noChangeAspect="1" noEditPoints="1"/>
          </p:cNvSpPr>
          <p:nvPr/>
        </p:nvSpPr>
        <p:spPr>
          <a:xfrm>
            <a:off x="4727575" y="2222659"/>
            <a:ext cx="2305050" cy="922020"/>
          </a:xfrm>
          <a:custGeom>
            <a:avLst/>
            <a:gdLst>
              <a:gd name="txL" fmla="*/ 2977 w 21600"/>
              <a:gd name="txT" fmla="*/ 3262 h 21600"/>
              <a:gd name="txR" fmla="*/ 17087 w 21600"/>
              <a:gd name="txB" fmla="*/ 17337 h 21600"/>
            </a:gdLst>
            <a:ahLst/>
            <a:cxnLst>
              <a:cxn ang="0">
                <a:pos x="67" y="10800"/>
              </a:cxn>
              <a:cxn ang="0">
                <a:pos x="10800" y="21577"/>
              </a:cxn>
              <a:cxn ang="0">
                <a:pos x="21582" y="10800"/>
              </a:cxn>
              <a:cxn ang="0">
                <a:pos x="10800" y="1235"/>
              </a:cxn>
            </a:cxnLst>
            <a:rect l="txL" t="txT" r="txR" b="txB"/>
            <a:pathLst>
              <a:path w="21600" h="21600">
                <a:moveTo>
                  <a:pt x="1950" y="7185"/>
                </a:moveTo>
                <a:arcTo wR="2173" hR="2973" stAng="-5658044" swAng="-9152479"/>
                <a:arcTo wR="2180" hR="2959" stAng="-7692391" swAng="-8804134"/>
                <a:arcTo wR="3860" hR="5272" stAng="-13083100" swAng="-4542201"/>
                <a:arcTo wR="3376" hR="4608" stAng="-13342886" swAng="-6909565"/>
                <a:arcTo wR="2893" hR="3934" stAng="-14721123" swAng="-6840787"/>
                <a:arcTo wR="3388" hR="4610" stAng="-16560266" swAng="-7815448"/>
                <a:arcTo wR="2667" hR="3637" stAng="-19780702" swAng="-6541267"/>
                <a:arcTo wR="2429" hR="3298" stAng="-823813" swAng="-7035291"/>
                <a:arcTo wR="2183" hR="2973" stAng="-2764122" swAng="-5984549"/>
                <a:arcTo wR="2667" hR="3634" stAng="-3248686" swAng="-5397590"/>
                <a:arcTo wR="3377" hR="4595" stAng="-4002053" swAng="-7427288"/>
                <a:close/>
              </a:path>
              <a:path w="21600" h="21600" fill="none">
                <a:moveTo>
                  <a:pt x="1080" y="12690"/>
                </a:moveTo>
                <a:arcTo wR="2173" hR="2973" stAng="-14810523" swAng="-1585507"/>
              </a:path>
              <a:path w="21600" h="21600" fill="none">
                <a:moveTo>
                  <a:pt x="2910" y="17640"/>
                </a:moveTo>
                <a:arcTo wR="2180" hR="2959" stAng="-16496524" swAng="-686848"/>
              </a:path>
              <a:path w="21600" h="21600" fill="none">
                <a:moveTo>
                  <a:pt x="7905" y="18675"/>
                </a:moveTo>
                <a:arcTo wR="3376" hR="4608" stAng="-12498111" swAng="-844775"/>
              </a:path>
              <a:path w="21600" h="21600" fill="none">
                <a:moveTo>
                  <a:pt x="14280" y="18330"/>
                </a:moveTo>
                <a:arcTo wR="3376" hR="4608" stAng="-20252451" swAng="-959849"/>
              </a:path>
              <a:path w="21600" h="21600" fill="none">
                <a:moveTo>
                  <a:pt x="18690" y="15045"/>
                </a:moveTo>
                <a:arcTo wR="2893" hR="3934" stAng="-21561910" swAng="-4255046"/>
              </a:path>
              <a:path w="21600" h="21600" fill="none">
                <a:moveTo>
                  <a:pt x="20175" y="9015"/>
                </a:moveTo>
                <a:arcTo wR="2667" hR="3637" stAng="-18115995" swAng="-1664706"/>
              </a:path>
              <a:path w="21600" h="21600" fill="none">
                <a:moveTo>
                  <a:pt x="19200" y="3345"/>
                </a:moveTo>
                <a:arcTo wR="2429" hR="3298" stAng="-21532436" swAng="-891377"/>
              </a:path>
              <a:path w="21600" h="21600" fill="none">
                <a:moveTo>
                  <a:pt x="14910" y="1170"/>
                </a:moveTo>
                <a:arcTo wR="2429" hR="3298" stAng="-7859104" swAng="-1092014"/>
              </a:path>
              <a:path w="21600" h="21600" fill="none">
                <a:moveTo>
                  <a:pt x="11250" y="1665"/>
                </a:moveTo>
                <a:arcTo wR="2183" hR="2973" stAng="-8748671" swAng="-1061506"/>
              </a:path>
              <a:path w="21600" h="21600" fill="none">
                <a:moveTo>
                  <a:pt x="7650" y="3270"/>
                </a:moveTo>
                <a:arcTo wR="3377" hR="4595" stAng="-3262911" swAng="-739142"/>
              </a:path>
              <a:path w="21600" h="21600" fill="none">
                <a:moveTo>
                  <a:pt x="1950" y="7185"/>
                </a:moveTo>
                <a:arcTo wR="3377" hR="4595" stAng="-11429341" swAng="-711586"/>
              </a:path>
            </a:pathLst>
          </a:custGeom>
          <a:solidFill>
            <a:srgbClr val="00FF00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rgbClr val="808080"/>
            </a:outerShdw>
          </a:effectLst>
        </p:spPr>
        <p:txBody>
          <a:bodyPr anchor="ctr" anchorCtr="1">
            <a:spAutoFit/>
          </a:bodyPr>
          <a:p>
            <a:r>
              <a:rPr lang="zh-CN" altLang="x-none" b="1" dirty="0">
                <a:latin typeface="Arial" panose="020B0604020202020204" pitchFamily="34" charset="0"/>
              </a:rPr>
              <a:t>实际问题与一元一次不等式</a:t>
            </a:r>
            <a:endParaRPr lang="zh-CN" altLang="x-none" b="1" dirty="0">
              <a:latin typeface="Arial" panose="020B0604020202020204" pitchFamily="34" charset="0"/>
            </a:endParaRPr>
          </a:p>
        </p:txBody>
      </p:sp>
      <p:sp>
        <p:nvSpPr>
          <p:cNvPr id="3077" name="椭圆 3076"/>
          <p:cNvSpPr/>
          <p:nvPr/>
        </p:nvSpPr>
        <p:spPr>
          <a:xfrm>
            <a:off x="2424113" y="2399759"/>
            <a:ext cx="1725612" cy="894846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>
            <a:spAutoFit/>
          </a:bodyPr>
          <a:p>
            <a:pPr algn="ctr"/>
            <a:r>
              <a:rPr lang="zh-CN" altLang="x-none" b="1" dirty="0">
                <a:effectLst>
                  <a:outerShdw blurRad="38100" dist="38100" dir="2700000">
                    <a:srgbClr val="FFFFFF"/>
                  </a:outerShdw>
                </a:effectLst>
                <a:latin typeface="Arial" panose="020B0604020202020204" pitchFamily="34" charset="0"/>
              </a:rPr>
              <a:t>不等式的性质</a:t>
            </a:r>
            <a:endParaRPr lang="zh-CN" altLang="x-none" b="1" dirty="0">
              <a:latin typeface="Arial" panose="020B0604020202020204" pitchFamily="34" charset="0"/>
            </a:endParaRPr>
          </a:p>
        </p:txBody>
      </p:sp>
      <p:sp>
        <p:nvSpPr>
          <p:cNvPr id="3078" name="椭圆 3077"/>
          <p:cNvSpPr/>
          <p:nvPr/>
        </p:nvSpPr>
        <p:spPr>
          <a:xfrm>
            <a:off x="1847850" y="3399434"/>
            <a:ext cx="1809750" cy="90368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 anchorCtr="1">
            <a:spAutoFit/>
          </a:bodyPr>
          <a:p>
            <a:pPr algn="ctr"/>
            <a:r>
              <a:rPr lang="zh-CN" altLang="x-none" b="1" dirty="0">
                <a:latin typeface="Arial" panose="020B0604020202020204" pitchFamily="34" charset="0"/>
              </a:rPr>
              <a:t>不等式及其解集</a:t>
            </a:r>
            <a:endParaRPr lang="zh-CN" altLang="x-none" b="1" dirty="0">
              <a:latin typeface="Arial" panose="020B0604020202020204" pitchFamily="34" charset="0"/>
            </a:endParaRPr>
          </a:p>
        </p:txBody>
      </p:sp>
      <p:sp>
        <p:nvSpPr>
          <p:cNvPr id="3079" name="椭圆 3078"/>
          <p:cNvSpPr/>
          <p:nvPr/>
        </p:nvSpPr>
        <p:spPr>
          <a:xfrm>
            <a:off x="5591175" y="982663"/>
            <a:ext cx="1647825" cy="8477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x-none" b="1" dirty="0">
                <a:latin typeface="Arial" panose="020B0604020202020204" pitchFamily="34" charset="0"/>
              </a:rPr>
              <a:t>解一元一次</a:t>
            </a:r>
            <a:endParaRPr lang="zh-CN" altLang="x-none" b="1" dirty="0">
              <a:latin typeface="Arial" panose="020B0604020202020204" pitchFamily="34" charset="0"/>
            </a:endParaRPr>
          </a:p>
          <a:p>
            <a:pPr algn="ctr"/>
            <a:r>
              <a:rPr lang="zh-CN" altLang="x-none" b="1" dirty="0">
                <a:latin typeface="Arial" panose="020B0604020202020204" pitchFamily="34" charset="0"/>
              </a:rPr>
              <a:t>不等式</a:t>
            </a:r>
            <a:endParaRPr lang="zh-CN" altLang="x-none" b="1" dirty="0">
              <a:latin typeface="Arial" panose="020B0604020202020204" pitchFamily="34" charset="0"/>
            </a:endParaRPr>
          </a:p>
        </p:txBody>
      </p:sp>
      <p:sp>
        <p:nvSpPr>
          <p:cNvPr id="3080" name="左箭头 3079"/>
          <p:cNvSpPr/>
          <p:nvPr/>
        </p:nvSpPr>
        <p:spPr>
          <a:xfrm>
            <a:off x="3581400" y="3810000"/>
            <a:ext cx="381000" cy="1524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81" name="左箭头 3080"/>
          <p:cNvSpPr/>
          <p:nvPr/>
        </p:nvSpPr>
        <p:spPr>
          <a:xfrm rot="5400000">
            <a:off x="6134100" y="1943100"/>
            <a:ext cx="381000" cy="1524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82" name="左箭头 3081"/>
          <p:cNvSpPr/>
          <p:nvPr/>
        </p:nvSpPr>
        <p:spPr>
          <a:xfrm rot="2581720">
            <a:off x="3886200" y="3124200"/>
            <a:ext cx="381000" cy="1524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83" name="文本框 3082"/>
          <p:cNvSpPr txBox="1"/>
          <p:nvPr/>
        </p:nvSpPr>
        <p:spPr>
          <a:xfrm>
            <a:off x="5660390" y="3644900"/>
            <a:ext cx="613410" cy="3025775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r>
              <a:rPr lang="zh-CN" altLang="x-none" sz="2800" b="1" dirty="0">
                <a:latin typeface="Arial" panose="020B0604020202020204" pitchFamily="34" charset="0"/>
                <a:ea typeface="黑体" panose="02010609060101010101" pitchFamily="49" charset="-122"/>
              </a:rPr>
              <a:t>不等式与不等式组</a:t>
            </a:r>
            <a:endParaRPr lang="zh-CN" altLang="x-none" sz="28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084" name="Cloud"/>
          <p:cNvSpPr>
            <a:spLocks noChangeAspect="1" noEditPoints="1"/>
          </p:cNvSpPr>
          <p:nvPr/>
        </p:nvSpPr>
        <p:spPr>
          <a:xfrm>
            <a:off x="3886200" y="3430588"/>
            <a:ext cx="1676400" cy="368300"/>
          </a:xfrm>
          <a:custGeom>
            <a:avLst/>
            <a:gdLst>
              <a:gd name="txL" fmla="*/ 2977 w 21600"/>
              <a:gd name="txT" fmla="*/ 3262 h 21600"/>
              <a:gd name="txR" fmla="*/ 17087 w 21600"/>
              <a:gd name="txB" fmla="*/ 17337 h 21600"/>
            </a:gdLst>
            <a:ahLst/>
            <a:cxnLst>
              <a:cxn ang="0">
                <a:pos x="67" y="10800"/>
              </a:cxn>
              <a:cxn ang="0">
                <a:pos x="10800" y="21577"/>
              </a:cxn>
              <a:cxn ang="0">
                <a:pos x="21582" y="10800"/>
              </a:cxn>
              <a:cxn ang="0">
                <a:pos x="10800" y="1235"/>
              </a:cxn>
            </a:cxnLst>
            <a:rect l="txL" t="txT" r="txR" b="txB"/>
            <a:pathLst>
              <a:path w="21600" h="21600">
                <a:moveTo>
                  <a:pt x="1950" y="7185"/>
                </a:moveTo>
                <a:arcTo wR="2173" hR="2973" stAng="-5658044" swAng="-9152479"/>
                <a:arcTo wR="2180" hR="2959" stAng="-7692391" swAng="-8804134"/>
                <a:arcTo wR="3860" hR="5272" stAng="-13083100" swAng="-4542201"/>
                <a:arcTo wR="3376" hR="4608" stAng="-13342886" swAng="-6909565"/>
                <a:arcTo wR="2893" hR="3934" stAng="-14721123" swAng="-6840787"/>
                <a:arcTo wR="3388" hR="4610" stAng="-16560266" swAng="-7815448"/>
                <a:arcTo wR="2667" hR="3637" stAng="-19780702" swAng="-6541267"/>
                <a:arcTo wR="2429" hR="3298" stAng="-823813" swAng="-7035291"/>
                <a:arcTo wR="2183" hR="2973" stAng="-2764122" swAng="-5984549"/>
                <a:arcTo wR="2667" hR="3634" stAng="-3248686" swAng="-5397590"/>
                <a:arcTo wR="3377" hR="4595" stAng="-4002053" swAng="-7427288"/>
                <a:close/>
              </a:path>
              <a:path w="21600" h="21600" fill="none">
                <a:moveTo>
                  <a:pt x="1080" y="12690"/>
                </a:moveTo>
                <a:arcTo wR="2173" hR="2973" stAng="-14810523" swAng="-1585507"/>
              </a:path>
              <a:path w="21600" h="21600" fill="none">
                <a:moveTo>
                  <a:pt x="2910" y="17640"/>
                </a:moveTo>
                <a:arcTo wR="2180" hR="2959" stAng="-16496524" swAng="-686848"/>
              </a:path>
              <a:path w="21600" h="21600" fill="none">
                <a:moveTo>
                  <a:pt x="7905" y="18675"/>
                </a:moveTo>
                <a:arcTo wR="3376" hR="4608" stAng="-12498111" swAng="-844775"/>
              </a:path>
              <a:path w="21600" h="21600" fill="none">
                <a:moveTo>
                  <a:pt x="14280" y="18330"/>
                </a:moveTo>
                <a:arcTo wR="3376" hR="4608" stAng="-20252451" swAng="-959849"/>
              </a:path>
              <a:path w="21600" h="21600" fill="none">
                <a:moveTo>
                  <a:pt x="18690" y="15045"/>
                </a:moveTo>
                <a:arcTo wR="2893" hR="3934" stAng="-21561910" swAng="-4255046"/>
              </a:path>
              <a:path w="21600" h="21600" fill="none">
                <a:moveTo>
                  <a:pt x="20175" y="9015"/>
                </a:moveTo>
                <a:arcTo wR="2667" hR="3637" stAng="-18115995" swAng="-1664706"/>
              </a:path>
              <a:path w="21600" h="21600" fill="none">
                <a:moveTo>
                  <a:pt x="19200" y="3345"/>
                </a:moveTo>
                <a:arcTo wR="2429" hR="3298" stAng="-21532436" swAng="-891377"/>
              </a:path>
              <a:path w="21600" h="21600" fill="none">
                <a:moveTo>
                  <a:pt x="14910" y="1170"/>
                </a:moveTo>
                <a:arcTo wR="2429" hR="3298" stAng="-7859104" swAng="-1092014"/>
              </a:path>
              <a:path w="21600" h="21600" fill="none">
                <a:moveTo>
                  <a:pt x="11250" y="1665"/>
                </a:moveTo>
                <a:arcTo wR="2183" hR="2973" stAng="-8748671" swAng="-1061506"/>
              </a:path>
              <a:path w="21600" h="21600" fill="none">
                <a:moveTo>
                  <a:pt x="7650" y="3270"/>
                </a:moveTo>
                <a:arcTo wR="3377" hR="4595" stAng="-3262911" swAng="-739142"/>
              </a:path>
              <a:path w="21600" h="21600" fill="none">
                <a:moveTo>
                  <a:pt x="1950" y="7185"/>
                </a:moveTo>
                <a:arcTo wR="3377" hR="4595" stAng="-11429341" swAng="-711586"/>
              </a:path>
            </a:pathLst>
          </a:custGeom>
          <a:solidFill>
            <a:srgbClr val="00FF00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  <a:effectLst>
            <a:outerShdw dist="107763" dir="2699999" algn="ctr" rotWithShape="0">
              <a:srgbClr val="808080"/>
            </a:outerShdw>
          </a:effectLst>
        </p:spPr>
        <p:txBody>
          <a:bodyPr anchor="ctr" anchorCtr="1">
            <a:spAutoFit/>
          </a:bodyPr>
          <a:p>
            <a:r>
              <a:rPr lang="zh-CN" altLang="x-none" b="1" dirty="0">
                <a:latin typeface="Arial" panose="020B0604020202020204" pitchFamily="34" charset="0"/>
              </a:rPr>
              <a:t>不等式</a:t>
            </a:r>
            <a:endParaRPr lang="zh-CN" altLang="x-none" b="1" dirty="0">
              <a:latin typeface="Arial" panose="020B0604020202020204" pitchFamily="34" charset="0"/>
            </a:endParaRPr>
          </a:p>
        </p:txBody>
      </p:sp>
      <p:sp>
        <p:nvSpPr>
          <p:cNvPr id="3085" name="左箭头 3084"/>
          <p:cNvSpPr/>
          <p:nvPr/>
        </p:nvSpPr>
        <p:spPr>
          <a:xfrm rot="3125878">
            <a:off x="5073650" y="2117725"/>
            <a:ext cx="495300" cy="114300"/>
          </a:xfrm>
          <a:prstGeom prst="leftArrow">
            <a:avLst>
              <a:gd name="adj1" fmla="val 50000"/>
              <a:gd name="adj2" fmla="val 108333"/>
            </a:avLst>
          </a:pr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86" name="椭圆 3085"/>
          <p:cNvSpPr/>
          <p:nvPr/>
        </p:nvSpPr>
        <p:spPr>
          <a:xfrm>
            <a:off x="3717925" y="1225550"/>
            <a:ext cx="1728788" cy="9779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x-none" b="1" dirty="0">
                <a:latin typeface="Arial" panose="020B0604020202020204" pitchFamily="34" charset="0"/>
              </a:rPr>
              <a:t>根据实际问题</a:t>
            </a:r>
            <a:endParaRPr lang="zh-CN" altLang="x-none" b="1" dirty="0">
              <a:latin typeface="Arial" panose="020B0604020202020204" pitchFamily="34" charset="0"/>
            </a:endParaRPr>
          </a:p>
          <a:p>
            <a:pPr algn="ctr"/>
            <a:r>
              <a:rPr lang="zh-CN" altLang="x-none" b="1" dirty="0">
                <a:latin typeface="Arial" panose="020B0604020202020204" pitchFamily="34" charset="0"/>
              </a:rPr>
              <a:t>列不等式</a:t>
            </a:r>
            <a:endParaRPr lang="zh-CN" altLang="x-none" b="1" dirty="0">
              <a:latin typeface="Arial" panose="020B0604020202020204" pitchFamily="34" charset="0"/>
            </a:endParaRPr>
          </a:p>
        </p:txBody>
      </p:sp>
      <p:sp>
        <p:nvSpPr>
          <p:cNvPr id="3087" name="文本框 3086"/>
          <p:cNvSpPr txBox="1"/>
          <p:nvPr/>
        </p:nvSpPr>
        <p:spPr>
          <a:xfrm>
            <a:off x="1981200" y="5410200"/>
            <a:ext cx="28194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x-none" dirty="0">
                <a:solidFill>
                  <a:srgbClr val="FF3300"/>
                </a:solidFill>
                <a:latin typeface="Arial" panose="020B0604020202020204" pitchFamily="34" charset="0"/>
              </a:rPr>
              <a:t>七年级下册第九章知识树</a:t>
            </a:r>
            <a:endParaRPr lang="zh-CN" altLang="x-none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3088" name="椭圆 3087"/>
          <p:cNvSpPr/>
          <p:nvPr/>
        </p:nvSpPr>
        <p:spPr>
          <a:xfrm>
            <a:off x="7464425" y="1485900"/>
            <a:ext cx="1871663" cy="9239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x-none" b="1" dirty="0">
                <a:latin typeface="Arial" panose="020B0604020202020204" pitchFamily="34" charset="0"/>
              </a:rPr>
              <a:t>一元一次不等式</a:t>
            </a:r>
            <a:endParaRPr lang="zh-CN" altLang="x-none" b="1" dirty="0">
              <a:latin typeface="Arial" panose="020B0604020202020204" pitchFamily="34" charset="0"/>
            </a:endParaRPr>
          </a:p>
          <a:p>
            <a:pPr algn="ctr"/>
            <a:r>
              <a:rPr lang="zh-CN" altLang="x-none" b="1" dirty="0">
                <a:latin typeface="Arial" panose="020B0604020202020204" pitchFamily="34" charset="0"/>
              </a:rPr>
              <a:t>组的相关概念</a:t>
            </a:r>
            <a:endParaRPr lang="zh-CN" altLang="x-none" b="1" dirty="0">
              <a:latin typeface="Arial" panose="020B0604020202020204" pitchFamily="34" charset="0"/>
            </a:endParaRPr>
          </a:p>
        </p:txBody>
      </p:sp>
      <p:sp>
        <p:nvSpPr>
          <p:cNvPr id="3089" name="左箭头 3088"/>
          <p:cNvSpPr/>
          <p:nvPr/>
        </p:nvSpPr>
        <p:spPr>
          <a:xfrm rot="7067533">
            <a:off x="7904163" y="2478088"/>
            <a:ext cx="406400" cy="147637"/>
          </a:xfrm>
          <a:prstGeom prst="leftArrow">
            <a:avLst>
              <a:gd name="adj1" fmla="val 50000"/>
              <a:gd name="adj2" fmla="val 68817"/>
            </a:avLst>
          </a:pr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90" name="左箭头 3089"/>
          <p:cNvSpPr/>
          <p:nvPr/>
        </p:nvSpPr>
        <p:spPr>
          <a:xfrm rot="8943832">
            <a:off x="8458200" y="3124200"/>
            <a:ext cx="381000" cy="1524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91" name="椭圆 3090"/>
          <p:cNvSpPr/>
          <p:nvPr/>
        </p:nvSpPr>
        <p:spPr>
          <a:xfrm>
            <a:off x="8832850" y="2565400"/>
            <a:ext cx="1511300" cy="935038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x-none" b="1" dirty="0">
                <a:latin typeface="Arial" panose="020B0604020202020204" pitchFamily="34" charset="0"/>
              </a:rPr>
              <a:t>一元一次不等</a:t>
            </a:r>
            <a:endParaRPr lang="zh-CN" altLang="x-none" b="1" dirty="0">
              <a:latin typeface="Arial" panose="020B0604020202020204" pitchFamily="34" charset="0"/>
            </a:endParaRPr>
          </a:p>
          <a:p>
            <a:pPr algn="ctr"/>
            <a:r>
              <a:rPr lang="zh-CN" altLang="x-none" b="1" dirty="0">
                <a:latin typeface="Arial" panose="020B0604020202020204" pitchFamily="34" charset="0"/>
              </a:rPr>
              <a:t>式组的解法</a:t>
            </a:r>
            <a:endParaRPr lang="zh-CN" altLang="x-none" b="1" dirty="0">
              <a:latin typeface="Arial" panose="020B0604020202020204" pitchFamily="34" charset="0"/>
            </a:endParaRPr>
          </a:p>
        </p:txBody>
      </p:sp>
      <p:sp>
        <p:nvSpPr>
          <p:cNvPr id="3092" name="左箭头 3091"/>
          <p:cNvSpPr/>
          <p:nvPr/>
        </p:nvSpPr>
        <p:spPr>
          <a:xfrm rot="14636061">
            <a:off x="8039100" y="3695700"/>
            <a:ext cx="381000" cy="152400"/>
          </a:xfrm>
          <a:prstGeom prst="leftArrow">
            <a:avLst>
              <a:gd name="adj1" fmla="val 50000"/>
              <a:gd name="adj2" fmla="val 62500"/>
            </a:avLst>
          </a:prstGeom>
          <a:solidFill>
            <a:srgbClr val="9933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93" name="椭圆 3092"/>
          <p:cNvSpPr/>
          <p:nvPr/>
        </p:nvSpPr>
        <p:spPr>
          <a:xfrm>
            <a:off x="7392988" y="3933825"/>
            <a:ext cx="1974850" cy="838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zh-CN" altLang="x-none" b="1" dirty="0">
                <a:latin typeface="Arial" panose="020B0604020202020204" pitchFamily="34" charset="0"/>
              </a:rPr>
              <a:t>实际问题与一元</a:t>
            </a:r>
            <a:endParaRPr lang="zh-CN" altLang="x-none" b="1" dirty="0">
              <a:latin typeface="Arial" panose="020B0604020202020204" pitchFamily="34" charset="0"/>
            </a:endParaRPr>
          </a:p>
          <a:p>
            <a:pPr algn="ctr"/>
            <a:r>
              <a:rPr lang="zh-CN" altLang="x-none" b="1" dirty="0">
                <a:latin typeface="Arial" panose="020B0604020202020204" pitchFamily="34" charset="0"/>
              </a:rPr>
              <a:t>一次不等式组</a:t>
            </a:r>
            <a:endParaRPr lang="zh-CN" altLang="x-none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0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3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6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9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ldLvl="0" animBg="1"/>
      <p:bldP spid="3076" grpId="0" bldLvl="0" animBg="1"/>
      <p:bldP spid="3077" grpId="0" bldLvl="0" animBg="1"/>
      <p:bldP spid="3078" grpId="0" bldLvl="0" animBg="1"/>
      <p:bldP spid="3079" grpId="0" bldLvl="0" animBg="1"/>
      <p:bldP spid="3084" grpId="0" bldLvl="0" animBg="1"/>
      <p:bldP spid="3086" grpId="0" bldLvl="0" animBg="1"/>
      <p:bldP spid="3088" grpId="0" bldLvl="0" animBg="1"/>
      <p:bldP spid="3091" grpId="0" bldLvl="0" animBg="1"/>
      <p:bldP spid="309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104" name="图片 4103" descr="图片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865" y="8255"/>
            <a:ext cx="12051665" cy="68497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8" name="图片 4097" descr="校徽拷贝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950" y="404813"/>
            <a:ext cx="1250950" cy="129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矩形 4098"/>
          <p:cNvSpPr/>
          <p:nvPr/>
        </p:nvSpPr>
        <p:spPr>
          <a:xfrm>
            <a:off x="2362200" y="6094095"/>
            <a:ext cx="7010400" cy="64516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3600" b="1">
                <a:solidFill>
                  <a:srgbClr val="0033CC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 </a:t>
            </a:r>
            <a:r>
              <a:rPr lang="zh-CN" altLang="en-US" sz="36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教学有法      适者为佳 </a:t>
            </a:r>
            <a:endParaRPr lang="zh-CN" altLang="en-US" sz="36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4100" name="直接连接符 4099"/>
          <p:cNvSpPr/>
          <p:nvPr/>
        </p:nvSpPr>
        <p:spPr>
          <a:xfrm>
            <a:off x="1524000" y="6096000"/>
            <a:ext cx="9144000" cy="0"/>
          </a:xfrm>
          <a:prstGeom prst="line">
            <a:avLst/>
          </a:prstGeom>
          <a:ln w="38100" cap="flat" cmpd="dbl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1" name="矩形 4100"/>
          <p:cNvSpPr>
            <a:spLocks noGrp="1"/>
          </p:cNvSpPr>
          <p:nvPr/>
        </p:nvSpPr>
        <p:spPr>
          <a:xfrm>
            <a:off x="4656138" y="549275"/>
            <a:ext cx="2951162" cy="10795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b="1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隶书" pitchFamily="1" charset="-122"/>
                <a:ea typeface="隶书" pitchFamily="1" charset="-122"/>
              </a:rPr>
              <a:t>学习目标</a:t>
            </a:r>
            <a:endParaRPr lang="zh-CN" altLang="en-US" b="1">
              <a:solidFill>
                <a:srgbClr val="FF3300"/>
              </a:solidFill>
            </a:endParaRPr>
          </a:p>
        </p:txBody>
      </p:sp>
      <p:sp>
        <p:nvSpPr>
          <p:cNvPr id="4102" name="文本框 4101"/>
          <p:cNvSpPr txBox="1"/>
          <p:nvPr/>
        </p:nvSpPr>
        <p:spPr>
          <a:xfrm>
            <a:off x="870585" y="1628775"/>
            <a:ext cx="10788015" cy="34766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x-none" sz="4000" b="1" dirty="0">
                <a:solidFill>
                  <a:srgbClr val="FF3300"/>
                </a:solidFill>
                <a:latin typeface="Arial" panose="020B0604020202020204" pitchFamily="34" charset="0"/>
              </a:rPr>
              <a:t>1、熟练掌握求不等式解集的规律，正确求解。</a:t>
            </a:r>
            <a:endParaRPr lang="zh-CN" altLang="x-none" sz="4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x-none" sz="4000" b="1" dirty="0">
                <a:solidFill>
                  <a:srgbClr val="FF3300"/>
                </a:solidFill>
                <a:latin typeface="Arial" panose="020B0604020202020204" pitchFamily="34" charset="0"/>
                <a:sym typeface="+mn-ea"/>
              </a:rPr>
              <a:t>2、能掌握求含有字母的不等式组的解集的方法。</a:t>
            </a:r>
            <a:endParaRPr lang="zh-CN" altLang="x-none" sz="4000" b="1" dirty="0">
              <a:solidFill>
                <a:srgbClr val="FF3300"/>
              </a:solidFill>
              <a:latin typeface="Arial" panose="020B0604020202020204" pitchFamily="34" charset="0"/>
              <a:sym typeface="+mn-ea"/>
            </a:endParaRPr>
          </a:p>
          <a:p>
            <a:pPr>
              <a:spcBef>
                <a:spcPct val="50000"/>
              </a:spcBef>
            </a:pPr>
            <a:r>
              <a:rPr lang="zh-CN" altLang="x-none" sz="4000" b="1" dirty="0">
                <a:solidFill>
                  <a:srgbClr val="FF3300"/>
                </a:solidFill>
                <a:latin typeface="Arial" panose="020B0604020202020204" pitchFamily="34" charset="0"/>
                <a:sym typeface="+mn-ea"/>
              </a:rPr>
              <a:t>3、不等式组和方程组的结合灵活应用。</a:t>
            </a:r>
            <a:endParaRPr lang="zh-CN" altLang="x-none" sz="4000" b="1" dirty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x-none" sz="4000" b="1" dirty="0">
              <a:solidFill>
                <a:srgbClr val="FF3300"/>
              </a:solidFill>
              <a:latin typeface="宋体" panose="02010600030101010101" pitchFamily="2" charset="-122"/>
            </a:endParaRPr>
          </a:p>
        </p:txBody>
      </p:sp>
      <p:pic>
        <p:nvPicPr>
          <p:cNvPr id="4105" name="图片 4104" descr="100749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5188" y="4508500"/>
            <a:ext cx="2376487" cy="13684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6" name="图片 4105" descr="100749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788" y="4868863"/>
            <a:ext cx="1871662" cy="11763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12290" name="内容占位符 12289"/>
          <p:cNvGraphicFramePr>
            <a:graphicFrameLocks noChangeAspect="1"/>
          </p:cNvGraphicFramePr>
          <p:nvPr>
            <p:ph/>
          </p:nvPr>
        </p:nvGraphicFramePr>
        <p:xfrm>
          <a:off x="1847850" y="1052513"/>
          <a:ext cx="8137525" cy="496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2336800" imgH="2489200" progId="">
                  <p:embed/>
                </p:oleObj>
              </mc:Choice>
              <mc:Fallback>
                <p:oleObj name="" r:id="rId1" imgW="2336800" imgH="2489200" progId="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47850" y="1052513"/>
                        <a:ext cx="8137525" cy="496887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文本框 12290"/>
          <p:cNvSpPr txBox="1"/>
          <p:nvPr/>
        </p:nvSpPr>
        <p:spPr>
          <a:xfrm>
            <a:off x="1485900" y="404813"/>
            <a:ext cx="91821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>
                <a:latin typeface="Tahoma" panose="020B0604030504040204" pitchFamily="34" charset="0"/>
              </a:rPr>
              <a:t>下列不等式组中哪些是一元一次不等式组？</a:t>
            </a:r>
            <a:endParaRPr lang="zh-CN" altLang="en-US" sz="3600">
              <a:latin typeface="Tahoma" panose="020B0604030504040204" pitchFamily="34" charset="0"/>
            </a:endParaRPr>
          </a:p>
        </p:txBody>
      </p:sp>
      <p:sp>
        <p:nvSpPr>
          <p:cNvPr id="12292" name="矩形 12291"/>
          <p:cNvSpPr/>
          <p:nvPr/>
        </p:nvSpPr>
        <p:spPr>
          <a:xfrm>
            <a:off x="4943475" y="1268413"/>
            <a:ext cx="1262063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en-US" altLang="zh-CN" sz="36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华文新魏" pitchFamily="2" charset="-122"/>
              </a:rPr>
              <a:t>不是</a:t>
            </a:r>
            <a:r>
              <a:rPr lang="en-US" altLang="zh-CN" sz="36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  <a:endParaRPr lang="en-US" altLang="zh-CN" sz="36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3" name="矩形 12292"/>
          <p:cNvSpPr/>
          <p:nvPr/>
        </p:nvSpPr>
        <p:spPr>
          <a:xfrm>
            <a:off x="9480550" y="1196975"/>
            <a:ext cx="9448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Tx/>
            </a:pPr>
            <a:r>
              <a:rPr lang="en-US" altLang="zh-CN" sz="36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华文新魏" pitchFamily="2" charset="-122"/>
              </a:rPr>
              <a:t>是</a:t>
            </a:r>
            <a:r>
              <a:rPr lang="en-US" altLang="zh-CN" sz="36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  <a:endParaRPr lang="en-US" altLang="zh-CN" sz="36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4" name="矩形 12293"/>
          <p:cNvSpPr/>
          <p:nvPr/>
        </p:nvSpPr>
        <p:spPr>
          <a:xfrm>
            <a:off x="4583113" y="2708275"/>
            <a:ext cx="12668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en-US" altLang="zh-CN" sz="36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华文新魏" pitchFamily="2" charset="-122"/>
              </a:rPr>
              <a:t>不是</a:t>
            </a:r>
            <a:r>
              <a:rPr lang="en-US" altLang="zh-CN" sz="36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  <a:endParaRPr lang="en-US" altLang="zh-CN" sz="36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5" name="矩形 12294"/>
          <p:cNvSpPr/>
          <p:nvPr/>
        </p:nvSpPr>
        <p:spPr>
          <a:xfrm>
            <a:off x="9721850" y="2781300"/>
            <a:ext cx="9448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Tx/>
            </a:pPr>
            <a:r>
              <a:rPr lang="en-US" altLang="zh-CN" sz="36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华文新魏" pitchFamily="2" charset="-122"/>
              </a:rPr>
              <a:t>是</a:t>
            </a:r>
            <a:r>
              <a:rPr lang="en-US" altLang="zh-CN" sz="36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  <a:endParaRPr lang="en-US" altLang="zh-CN" sz="36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6" name="矩形 12295"/>
          <p:cNvSpPr/>
          <p:nvPr/>
        </p:nvSpPr>
        <p:spPr>
          <a:xfrm>
            <a:off x="6024563" y="4508500"/>
            <a:ext cx="9448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Tx/>
            </a:pPr>
            <a:r>
              <a:rPr lang="en-US" altLang="zh-CN" sz="36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3600">
                <a:solidFill>
                  <a:srgbClr val="FF0000"/>
                </a:solidFill>
                <a:latin typeface="Times New Roman" panose="02020603050405020304" pitchFamily="18" charset="0"/>
                <a:ea typeface="华文新魏" pitchFamily="2" charset="-122"/>
              </a:rPr>
              <a:t>是</a:t>
            </a:r>
            <a:r>
              <a:rPr lang="en-US" altLang="zh-CN" sz="36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  <a:endParaRPr lang="en-US" altLang="zh-CN" sz="36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7" name="矩形 12296"/>
          <p:cNvSpPr/>
          <p:nvPr/>
        </p:nvSpPr>
        <p:spPr>
          <a:xfrm>
            <a:off x="2932113" y="5464175"/>
            <a:ext cx="395605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400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含有同一未知数</a:t>
            </a:r>
            <a:endParaRPr lang="zh-CN" altLang="en-US" sz="400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298" name="矩形 12297"/>
          <p:cNvSpPr/>
          <p:nvPr/>
        </p:nvSpPr>
        <p:spPr>
          <a:xfrm>
            <a:off x="6959600" y="5464175"/>
            <a:ext cx="2376488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4000">
                <a:solidFill>
                  <a:srgbClr val="FF0000"/>
                </a:solidFill>
                <a:latin typeface="Times New Roman" panose="02020603050405020304" pitchFamily="18" charset="0"/>
              </a:rPr>
              <a:t>一元一次</a:t>
            </a:r>
            <a:endParaRPr lang="zh-CN" altLang="en-US" sz="4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9" name="矩形 12298"/>
          <p:cNvSpPr/>
          <p:nvPr/>
        </p:nvSpPr>
        <p:spPr>
          <a:xfrm>
            <a:off x="5016500" y="0"/>
            <a:ext cx="2016125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0000"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FF"/>
                </a:soli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华文新魏" charset="0"/>
                <a:ea typeface="华文新魏" charset="0"/>
              </a:rPr>
              <a:t>火眼金睛</a:t>
            </a:r>
            <a:endParaRPr lang="zh-CN" altLang="en-US" sz="3600" b="1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FF"/>
              </a:soli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华文新魏" charset="0"/>
              <a:ea typeface="华文新魏" charset="0"/>
            </a:endParaRPr>
          </a:p>
        </p:txBody>
      </p:sp>
      <p:sp>
        <p:nvSpPr>
          <p:cNvPr id="12300" name="矩形 12299"/>
          <p:cNvSpPr/>
          <p:nvPr/>
        </p:nvSpPr>
        <p:spPr>
          <a:xfrm>
            <a:off x="8975725" y="5535613"/>
            <a:ext cx="1843088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>
                <a:latin typeface="Times New Roman" panose="02020603050405020304" pitchFamily="18" charset="0"/>
              </a:rPr>
              <a:t>不等式</a:t>
            </a:r>
            <a:endParaRPr lang="zh-CN" altLang="en-US" sz="4000">
              <a:latin typeface="Times New Roman" panose="02020603050405020304" pitchFamily="18" charset="0"/>
            </a:endParaRPr>
          </a:p>
        </p:txBody>
      </p:sp>
      <p:sp>
        <p:nvSpPr>
          <p:cNvPr id="12301" name="文本框 12300"/>
          <p:cNvSpPr txBox="1"/>
          <p:nvPr/>
        </p:nvSpPr>
        <p:spPr>
          <a:xfrm>
            <a:off x="1919288" y="5464175"/>
            <a:ext cx="1439862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>
                <a:solidFill>
                  <a:srgbClr val="800080"/>
                </a:solidFill>
                <a:latin typeface="Times New Roman" panose="02020603050405020304" pitchFamily="18" charset="0"/>
                <a:ea typeface="华文新魏" pitchFamily="2" charset="-122"/>
              </a:rPr>
              <a:t>几个</a:t>
            </a:r>
            <a:endParaRPr lang="zh-CN" altLang="en-US" sz="4000">
              <a:solidFill>
                <a:srgbClr val="800080"/>
              </a:solidFill>
              <a:latin typeface="Times New Roman" panose="02020603050405020304" pitchFamily="18" charset="0"/>
              <a:ea typeface="华文新魏" pitchFamily="2" charset="-122"/>
            </a:endParaRPr>
          </a:p>
        </p:txBody>
      </p:sp>
      <p:sp>
        <p:nvSpPr>
          <p:cNvPr id="12302" name="矩形 12301"/>
          <p:cNvSpPr/>
          <p:nvPr/>
        </p:nvSpPr>
        <p:spPr>
          <a:xfrm>
            <a:off x="1487488" y="5445125"/>
            <a:ext cx="69088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000">
                <a:latin typeface="Times New Roman" panose="02020603050405020304" pitchFamily="18" charset="0"/>
              </a:rPr>
              <a:t>由</a:t>
            </a:r>
            <a:endParaRPr lang="zh-CN" altLang="en-US" sz="4000">
              <a:latin typeface="Times New Roman" panose="02020603050405020304" pitchFamily="18" charset="0"/>
            </a:endParaRPr>
          </a:p>
        </p:txBody>
      </p:sp>
      <p:sp>
        <p:nvSpPr>
          <p:cNvPr id="12303" name="矩形 12302"/>
          <p:cNvSpPr/>
          <p:nvPr/>
        </p:nvSpPr>
        <p:spPr>
          <a:xfrm>
            <a:off x="6456363" y="5445125"/>
            <a:ext cx="69088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000"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的</a:t>
            </a:r>
            <a:endParaRPr lang="zh-CN" altLang="en-US" sz="4000"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304" name="矩形 12303"/>
          <p:cNvSpPr/>
          <p:nvPr/>
        </p:nvSpPr>
        <p:spPr>
          <a:xfrm>
            <a:off x="1524000" y="6156325"/>
            <a:ext cx="9326880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>
                <a:latin typeface="Times New Roman" panose="02020603050405020304" pitchFamily="18" charset="0"/>
              </a:rPr>
              <a:t>所组成的不等式组叫</a:t>
            </a:r>
            <a:r>
              <a:rPr lang="zh-CN" altLang="en-US" sz="4000">
                <a:solidFill>
                  <a:srgbClr val="0000CC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</a:rPr>
              <a:t>一元一次不等式组</a:t>
            </a:r>
            <a:r>
              <a:rPr lang="zh-CN" altLang="en-US" sz="4000">
                <a:solidFill>
                  <a:srgbClr val="0000CC"/>
                </a:solidFill>
                <a:latin typeface="Times New Roman" panose="02020603050405020304" pitchFamily="18" charset="0"/>
              </a:rPr>
              <a:t>。</a:t>
            </a:r>
            <a:endParaRPr lang="zh-CN" altLang="en-US" sz="40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294" grpId="0"/>
      <p:bldP spid="12295" grpId="0"/>
      <p:bldP spid="12296" grpId="0"/>
      <p:bldP spid="12297" grpId="0"/>
      <p:bldP spid="12297" grpId="1"/>
      <p:bldP spid="12298" grpId="0"/>
      <p:bldP spid="12298" grpId="1"/>
      <p:bldP spid="12300" grpId="0"/>
      <p:bldP spid="12301" grpId="0"/>
      <p:bldP spid="12302" grpId="0"/>
      <p:bldP spid="12303" grpId="0"/>
      <p:bldP spid="123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5602" name="文本框 25601"/>
          <p:cNvSpPr txBox="1"/>
          <p:nvPr/>
        </p:nvSpPr>
        <p:spPr>
          <a:xfrm>
            <a:off x="1774825" y="1557338"/>
            <a:ext cx="997585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000">
                <a:latin typeface="Times New Roman" panose="02020603050405020304" pitchFamily="18" charset="0"/>
              </a:rPr>
              <a:t>运用规律求下列不等式组的解集：</a:t>
            </a:r>
            <a:endParaRPr lang="zh-CN" altLang="en-US" sz="4000">
              <a:latin typeface="Times New Roman" panose="02020603050405020304" pitchFamily="18" charset="0"/>
            </a:endParaRPr>
          </a:p>
        </p:txBody>
      </p:sp>
      <p:sp>
        <p:nvSpPr>
          <p:cNvPr id="25603" name="矩形 25602"/>
          <p:cNvSpPr/>
          <p:nvPr/>
        </p:nvSpPr>
        <p:spPr>
          <a:xfrm>
            <a:off x="3679825" y="2989263"/>
            <a:ext cx="4945063" cy="3381375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aphicFrame>
        <p:nvGraphicFramePr>
          <p:cNvPr id="25604" name="对象 25603"/>
          <p:cNvGraphicFramePr>
            <a:graphicFrameLocks noChangeAspect="1"/>
          </p:cNvGraphicFramePr>
          <p:nvPr/>
        </p:nvGraphicFramePr>
        <p:xfrm>
          <a:off x="3867150" y="3436938"/>
          <a:ext cx="3870325" cy="253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" imgW="716280" imgH="460375" progId="">
                  <p:embed/>
                </p:oleObj>
              </mc:Choice>
              <mc:Fallback>
                <p:oleObj name="" r:id="rId1" imgW="716280" imgH="460375" progId="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67150" y="3436938"/>
                        <a:ext cx="3870325" cy="2535237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对象 25604"/>
          <p:cNvGraphicFramePr>
            <a:graphicFrameLocks noChangeAspect="1"/>
          </p:cNvGraphicFramePr>
          <p:nvPr/>
        </p:nvGraphicFramePr>
        <p:xfrm>
          <a:off x="3719513" y="3284538"/>
          <a:ext cx="3725862" cy="240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3" imgW="728980" imgH="460375" progId="">
                  <p:embed/>
                </p:oleObj>
              </mc:Choice>
              <mc:Fallback>
                <p:oleObj name="" r:id="rId3" imgW="728980" imgH="460375" progId="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9513" y="3284538"/>
                        <a:ext cx="3725862" cy="2401887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对象 25605"/>
          <p:cNvGraphicFramePr>
            <a:graphicFrameLocks noChangeAspect="1"/>
          </p:cNvGraphicFramePr>
          <p:nvPr/>
        </p:nvGraphicFramePr>
        <p:xfrm>
          <a:off x="4008438" y="3573463"/>
          <a:ext cx="4378325" cy="2725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5" imgW="749935" imgH="457200" progId="">
                  <p:embed/>
                </p:oleObj>
              </mc:Choice>
              <mc:Fallback>
                <p:oleObj name="" r:id="rId5" imgW="749935" imgH="457200" progId="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6">
                        <a:lum bright="-6000"/>
                      </a:blip>
                      <a:stretch>
                        <a:fillRect/>
                      </a:stretch>
                    </p:blipFill>
                    <p:spPr>
                      <a:xfrm>
                        <a:off x="4008438" y="3573463"/>
                        <a:ext cx="4378325" cy="2725737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对象 25606"/>
          <p:cNvGraphicFramePr>
            <a:graphicFrameLocks noChangeAspect="1"/>
          </p:cNvGraphicFramePr>
          <p:nvPr/>
        </p:nvGraphicFramePr>
        <p:xfrm>
          <a:off x="3736975" y="3273425"/>
          <a:ext cx="4375150" cy="314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7" imgW="647700" imgH="457200" progId="">
                  <p:embed/>
                </p:oleObj>
              </mc:Choice>
              <mc:Fallback>
                <p:oleObj name="" r:id="rId7" imgW="647700" imgH="457200" progId="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36975" y="3273425"/>
                        <a:ext cx="4375150" cy="3141663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对象 25607"/>
          <p:cNvGraphicFramePr>
            <a:graphicFrameLocks noChangeAspect="1"/>
          </p:cNvGraphicFramePr>
          <p:nvPr/>
        </p:nvGraphicFramePr>
        <p:xfrm>
          <a:off x="3863975" y="3213100"/>
          <a:ext cx="4537075" cy="324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9" imgW="742315" imgH="460375" progId="">
                  <p:embed/>
                </p:oleObj>
              </mc:Choice>
              <mc:Fallback>
                <p:oleObj name="" r:id="rId9" imgW="742315" imgH="460375" progId="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63975" y="3213100"/>
                        <a:ext cx="4537075" cy="3240088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对象 25608"/>
          <p:cNvGraphicFramePr>
            <a:graphicFrameLocks noChangeAspect="1"/>
          </p:cNvGraphicFramePr>
          <p:nvPr/>
        </p:nvGraphicFramePr>
        <p:xfrm>
          <a:off x="3792538" y="3213100"/>
          <a:ext cx="4535487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11" imgW="647700" imgH="457200" progId="">
                  <p:embed/>
                </p:oleObj>
              </mc:Choice>
              <mc:Fallback>
                <p:oleObj name="" r:id="rId11" imgW="647700" imgH="457200" progId="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92538" y="3213100"/>
                        <a:ext cx="4535487" cy="309562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1" name="对象 25610"/>
          <p:cNvGraphicFramePr>
            <a:graphicFrameLocks noChangeAspect="1"/>
          </p:cNvGraphicFramePr>
          <p:nvPr/>
        </p:nvGraphicFramePr>
        <p:xfrm>
          <a:off x="3719513" y="3068638"/>
          <a:ext cx="4752975" cy="320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13" imgW="660400" imgH="457200" progId="">
                  <p:embed/>
                </p:oleObj>
              </mc:Choice>
              <mc:Fallback>
                <p:oleObj name="" r:id="rId13" imgW="660400" imgH="457200" progId="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719513" y="3068638"/>
                        <a:ext cx="4752975" cy="320992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2" name="对象 25611"/>
          <p:cNvGraphicFramePr>
            <a:graphicFrameLocks noChangeAspect="1"/>
          </p:cNvGraphicFramePr>
          <p:nvPr/>
        </p:nvGraphicFramePr>
        <p:xfrm>
          <a:off x="3792538" y="2924175"/>
          <a:ext cx="4679950" cy="302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15" imgW="749935" imgH="457200" progId="">
                  <p:embed/>
                </p:oleObj>
              </mc:Choice>
              <mc:Fallback>
                <p:oleObj name="" r:id="rId15" imgW="749935" imgH="457200" progId="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792538" y="2924175"/>
                        <a:ext cx="4679950" cy="3024188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3" name="对象 25612"/>
          <p:cNvGraphicFramePr>
            <a:graphicFrameLocks noChangeAspect="1"/>
          </p:cNvGraphicFramePr>
          <p:nvPr/>
        </p:nvGraphicFramePr>
        <p:xfrm>
          <a:off x="3719830" y="2209165"/>
          <a:ext cx="6323965" cy="4242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17" imgW="660400" imgH="711200" progId="">
                  <p:embed/>
                </p:oleObj>
              </mc:Choice>
              <mc:Fallback>
                <p:oleObj name="" r:id="rId17" imgW="660400" imgH="711200" progId="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719830" y="2209165"/>
                        <a:ext cx="6323965" cy="424243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4" name="矩形 25613"/>
          <p:cNvSpPr/>
          <p:nvPr/>
        </p:nvSpPr>
        <p:spPr>
          <a:xfrm>
            <a:off x="4008438" y="188913"/>
            <a:ext cx="5111750" cy="1008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比一比：看谁反应快</a:t>
            </a:r>
            <a:endParaRPr lang="zh-CN" altLang="en-US" sz="3600" b="1">
              <a:ln w="19050" cap="flat" cmpd="sng">
                <a:solidFill>
                  <a:srgbClr val="99CCFF"/>
                </a:solidFill>
                <a:prstDash val="solid"/>
                <a:headEnd type="none" w="med" len="med"/>
                <a:tailEnd type="none" w="med" len="med"/>
              </a:ln>
              <a:solidFill>
                <a:srgbClr val="0066CC"/>
              </a:solidFill>
              <a:effectLst>
                <a:outerShdw dist="35921" dir="2699999" algn="ctr" rotWithShape="0">
                  <a:srgbClr val="990000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25615" name="组合 25614"/>
          <p:cNvGrpSpPr/>
          <p:nvPr/>
        </p:nvGrpSpPr>
        <p:grpSpPr>
          <a:xfrm rot="-338073">
            <a:off x="1501950" y="130166"/>
            <a:ext cx="2044700" cy="1141795"/>
            <a:chOff x="0" y="0"/>
            <a:chExt cx="1131" cy="642"/>
          </a:xfrm>
        </p:grpSpPr>
        <p:sp>
          <p:nvSpPr>
            <p:cNvPr id="25616" name="文本框 25615"/>
            <p:cNvSpPr txBox="1"/>
            <p:nvPr/>
          </p:nvSpPr>
          <p:spPr>
            <a:xfrm>
              <a:off x="0" y="383"/>
              <a:ext cx="1131" cy="25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>
                <a:spcBef>
                  <a:spcPct val="50000"/>
                </a:spcBef>
              </a:pPr>
              <a:r>
                <a:rPr lang="en-US" altLang="zh-CN" sz="2400" i="1">
                  <a:solidFill>
                    <a:srgbClr val="FF33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隶书" pitchFamily="1" charset="-122"/>
                  <a:ea typeface="隶书" pitchFamily="1" charset="-122"/>
                </a:rPr>
                <a:t>   </a:t>
              </a:r>
              <a:r>
                <a:rPr lang="zh-CN" altLang="en-US" sz="2400" i="1">
                  <a:solidFill>
                    <a:srgbClr val="FF3300"/>
                  </a:solidFill>
                  <a:effectLst>
                    <a:outerShdw blurRad="38100" dist="38100" dir="2700000">
                      <a:srgbClr val="C0C0C0"/>
                    </a:outerShdw>
                  </a:effectLst>
                  <a:latin typeface="隶书" pitchFamily="1" charset="-122"/>
                  <a:ea typeface="隶书" pitchFamily="1" charset="-122"/>
                </a:rPr>
                <a:t>我能行</a:t>
              </a:r>
              <a:endParaRPr lang="zh-CN" altLang="en-US" sz="2400" i="1">
                <a:solidFill>
                  <a:srgbClr val="FF33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隶书" pitchFamily="1" charset="-122"/>
                <a:ea typeface="隶书" pitchFamily="1" charset="-122"/>
              </a:endParaRPr>
            </a:p>
          </p:txBody>
        </p:sp>
        <p:pic>
          <p:nvPicPr>
            <p:cNvPr id="25617" name="图片 25616" descr="FC_046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239" y="0"/>
              <a:ext cx="480" cy="480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51202" name="内容占位符 51201"/>
          <p:cNvGraphicFramePr/>
          <p:nvPr>
            <p:ph sz="half" idx="1"/>
          </p:nvPr>
        </p:nvGraphicFramePr>
        <p:xfrm>
          <a:off x="782320" y="715010"/>
          <a:ext cx="10627360" cy="4570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1" imgW="5610225" imgH="3352800" progId="Word.Document.8">
                  <p:embed/>
                </p:oleObj>
              </mc:Choice>
              <mc:Fallback>
                <p:oleObj name="" r:id="rId1" imgW="5610225" imgH="3352800" progId="Word.Document.8">
                  <p:embed/>
                  <p:pic>
                    <p:nvPicPr>
                      <p:cNvPr id="0" name="图片 310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82320" y="715010"/>
                        <a:ext cx="10627360" cy="457073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3" name="内容占位符 51202"/>
          <p:cNvGraphicFramePr/>
          <p:nvPr>
            <p:ph sz="half" idx="2"/>
          </p:nvPr>
        </p:nvGraphicFramePr>
        <p:xfrm>
          <a:off x="2834164" y="3124835"/>
          <a:ext cx="7078345" cy="3941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3" imgW="6076950" imgH="3381375" progId="Word.Document.8">
                  <p:embed/>
                </p:oleObj>
              </mc:Choice>
              <mc:Fallback>
                <p:oleObj name="" r:id="rId3" imgW="6076950" imgH="3381375" progId="Word.Document.8">
                  <p:embed/>
                  <p:pic>
                    <p:nvPicPr>
                      <p:cNvPr id="0" name="图片 310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34164" y="3124835"/>
                        <a:ext cx="7078345" cy="394144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pic>
        <p:nvPicPr>
          <p:cNvPr id="4098" name="图片 4097" descr="校徽拷贝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5460" y="251778"/>
            <a:ext cx="1250950" cy="129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矩形 4098"/>
          <p:cNvSpPr/>
          <p:nvPr/>
        </p:nvSpPr>
        <p:spPr>
          <a:xfrm>
            <a:off x="2362200" y="6094095"/>
            <a:ext cx="7010400" cy="64516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3600" b="1">
                <a:solidFill>
                  <a:srgbClr val="0033CC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    </a:t>
            </a:r>
            <a:r>
              <a:rPr lang="zh-CN" altLang="en-US" sz="3600" b="1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1" charset="-122"/>
                <a:ea typeface="楷体_GB2312" pitchFamily="1" charset="-122"/>
              </a:rPr>
              <a:t>教学有法      适者为佳 </a:t>
            </a:r>
            <a:endParaRPr lang="zh-CN" altLang="en-US" sz="36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楷体_GB2312" pitchFamily="1" charset="-122"/>
              <a:ea typeface="楷体_GB2312" pitchFamily="1" charset="-122"/>
            </a:endParaRPr>
          </a:p>
        </p:txBody>
      </p:sp>
      <p:sp>
        <p:nvSpPr>
          <p:cNvPr id="4100" name="直接连接符 4099"/>
          <p:cNvSpPr/>
          <p:nvPr/>
        </p:nvSpPr>
        <p:spPr>
          <a:xfrm>
            <a:off x="1524000" y="6096000"/>
            <a:ext cx="9144000" cy="0"/>
          </a:xfrm>
          <a:prstGeom prst="line">
            <a:avLst/>
          </a:prstGeom>
          <a:ln w="38100" cap="flat" cmpd="dbl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4106" name="图片 4105" descr="100749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433" y="4917758"/>
            <a:ext cx="1871662" cy="11763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" name="文本框 99"/>
          <p:cNvSpPr txBox="1"/>
          <p:nvPr/>
        </p:nvSpPr>
        <p:spPr>
          <a:xfrm>
            <a:off x="1851660" y="1547495"/>
            <a:ext cx="692404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4000" b="1">
                <a:solidFill>
                  <a:srgbClr val="FF0000"/>
                </a:solidFill>
                <a:ea typeface="宋体" panose="02010600030101010101" pitchFamily="2" charset="-122"/>
              </a:rPr>
              <a:t>方法二：数形结合，利用数轴</a:t>
            </a:r>
            <a:endParaRPr lang="zh-CN" altLang="en-US" sz="4000" b="1"/>
          </a:p>
        </p:txBody>
      </p:sp>
      <p:sp>
        <p:nvSpPr>
          <p:cNvPr id="2058" name="Text Box 67"/>
          <p:cNvSpPr txBox="1">
            <a:spLocks noChangeArrowheads="1"/>
          </p:cNvSpPr>
          <p:nvPr/>
        </p:nvSpPr>
        <p:spPr bwMode="auto">
          <a:xfrm>
            <a:off x="2268538" y="4030266"/>
            <a:ext cx="5472112" cy="457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dirty="0">
                <a:latin typeface="Times New Roman" panose="02020603050405020304" pitchFamily="18" charset="0"/>
              </a:rPr>
              <a:t> -2    -1     0     1     2     3     4   </a:t>
            </a:r>
            <a:endParaRPr kumimoji="1" lang="en-US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2057" name="Line 66"/>
          <p:cNvSpPr>
            <a:spLocks noChangeShapeType="1"/>
          </p:cNvSpPr>
          <p:nvPr/>
        </p:nvSpPr>
        <p:spPr bwMode="auto">
          <a:xfrm flipV="1">
            <a:off x="1486535" y="3910965"/>
            <a:ext cx="6924040" cy="5651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p>
            <a:endParaRPr lang="zh-CN" altLang="en-US"/>
          </a:p>
        </p:txBody>
      </p:sp>
      <p:grpSp>
        <p:nvGrpSpPr>
          <p:cNvPr id="2" name="Group 81"/>
          <p:cNvGrpSpPr/>
          <p:nvPr/>
        </p:nvGrpSpPr>
        <p:grpSpPr bwMode="auto">
          <a:xfrm rot="10800000" flipV="1">
            <a:off x="3677920" y="3225165"/>
            <a:ext cx="3616960" cy="720725"/>
            <a:chOff x="1440" y="2352"/>
            <a:chExt cx="1104" cy="192"/>
          </a:xfrm>
        </p:grpSpPr>
        <p:sp>
          <p:nvSpPr>
            <p:cNvPr id="4" name="Line 82"/>
            <p:cNvSpPr>
              <a:spLocks noChangeShapeType="1"/>
            </p:cNvSpPr>
            <p:nvPr/>
          </p:nvSpPr>
          <p:spPr bwMode="auto">
            <a:xfrm flipV="1">
              <a:off x="2544" y="2352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p>
              <a:endParaRPr lang="zh-CN" altLang="en-US"/>
            </a:p>
          </p:txBody>
        </p:sp>
        <p:sp>
          <p:nvSpPr>
            <p:cNvPr id="5" name="Line 83"/>
            <p:cNvSpPr>
              <a:spLocks noChangeShapeType="1"/>
            </p:cNvSpPr>
            <p:nvPr/>
          </p:nvSpPr>
          <p:spPr bwMode="auto">
            <a:xfrm flipH="1">
              <a:off x="1440" y="2352"/>
              <a:ext cx="1104" cy="0"/>
            </a:xfrm>
            <a:prstGeom prst="line">
              <a:avLst/>
            </a:prstGeom>
            <a:noFill/>
            <a:ln w="38100">
              <a:solidFill>
                <a:schemeClr val="tx1">
                  <a:lumMod val="95000"/>
                  <a:lumOff val="5000"/>
                </a:schemeClr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p>
              <a:endParaRPr lang="zh-CN" altLang="en-US"/>
            </a:p>
          </p:txBody>
        </p:sp>
      </p:grpSp>
      <p:sp>
        <p:nvSpPr>
          <p:cNvPr id="2061" name="Line 70"/>
          <p:cNvSpPr>
            <a:spLocks noChangeShapeType="1"/>
          </p:cNvSpPr>
          <p:nvPr/>
        </p:nvSpPr>
        <p:spPr bwMode="auto">
          <a:xfrm flipV="1">
            <a:off x="2700338" y="3868341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652" name="Oval 76"/>
          <p:cNvSpPr>
            <a:spLocks noChangeArrowheads="1"/>
          </p:cNvSpPr>
          <p:nvPr/>
        </p:nvSpPr>
        <p:spPr bwMode="auto">
          <a:xfrm>
            <a:off x="5237480" y="3853101"/>
            <a:ext cx="152400" cy="1143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11" name="Group 78"/>
          <p:cNvGrpSpPr/>
          <p:nvPr/>
        </p:nvGrpSpPr>
        <p:grpSpPr bwMode="auto">
          <a:xfrm>
            <a:off x="1315085" y="3027045"/>
            <a:ext cx="3998595" cy="867410"/>
            <a:chOff x="1440" y="2352"/>
            <a:chExt cx="1104" cy="192"/>
          </a:xfrm>
        </p:grpSpPr>
        <p:sp>
          <p:nvSpPr>
            <p:cNvPr id="2073" name="Line 79"/>
            <p:cNvSpPr>
              <a:spLocks noChangeShapeType="1"/>
            </p:cNvSpPr>
            <p:nvPr/>
          </p:nvSpPr>
          <p:spPr bwMode="auto">
            <a:xfrm flipV="1">
              <a:off x="2544" y="2352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p>
              <a:endParaRPr lang="zh-CN" altLang="en-US"/>
            </a:p>
          </p:txBody>
        </p:sp>
        <p:sp>
          <p:nvSpPr>
            <p:cNvPr id="2074" name="Line 80"/>
            <p:cNvSpPr>
              <a:spLocks noChangeShapeType="1"/>
            </p:cNvSpPr>
            <p:nvPr/>
          </p:nvSpPr>
          <p:spPr bwMode="auto">
            <a:xfrm flipH="1">
              <a:off x="1440" y="2352"/>
              <a:ext cx="1104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p>
              <a:endParaRPr lang="zh-CN" altLang="en-US"/>
            </a:p>
          </p:txBody>
        </p:sp>
      </p:grpSp>
      <p:sp>
        <p:nvSpPr>
          <p:cNvPr id="2059" name="Line 68"/>
          <p:cNvSpPr>
            <a:spLocks noChangeShapeType="1"/>
          </p:cNvSpPr>
          <p:nvPr/>
        </p:nvSpPr>
        <p:spPr bwMode="auto">
          <a:xfrm flipV="1">
            <a:off x="3677920" y="3754200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p>
            <a:endParaRPr lang="zh-CN" altLang="en-US"/>
          </a:p>
        </p:txBody>
      </p:sp>
      <p:sp>
        <p:nvSpPr>
          <p:cNvPr id="12" name="Line 68"/>
          <p:cNvSpPr>
            <a:spLocks noChangeShapeType="1"/>
          </p:cNvSpPr>
          <p:nvPr/>
        </p:nvSpPr>
        <p:spPr bwMode="auto">
          <a:xfrm flipV="1">
            <a:off x="4223385" y="3780235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Line 68"/>
          <p:cNvSpPr>
            <a:spLocks noChangeShapeType="1"/>
          </p:cNvSpPr>
          <p:nvPr/>
        </p:nvSpPr>
        <p:spPr bwMode="auto">
          <a:xfrm flipV="1">
            <a:off x="3132455" y="3853260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Line 68"/>
          <p:cNvSpPr>
            <a:spLocks noChangeShapeType="1"/>
          </p:cNvSpPr>
          <p:nvPr/>
        </p:nvSpPr>
        <p:spPr bwMode="auto">
          <a:xfrm flipV="1">
            <a:off x="4768850" y="3796745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p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3724275" y="3265805"/>
            <a:ext cx="1513205" cy="64516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p>
            <a:endParaRPr lang="zh-CN" altLang="en-US">
              <a:solidFill>
                <a:schemeClr val="bg2">
                  <a:alpha val="62000"/>
                </a:schemeClr>
              </a:solidFill>
            </a:endParaRPr>
          </a:p>
          <a:p>
            <a:endParaRPr lang="zh-CN" altLang="en-US">
              <a:solidFill>
                <a:schemeClr val="bg2">
                  <a:alpha val="62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53250" name="内容占位符 53249"/>
          <p:cNvGraphicFramePr/>
          <p:nvPr>
            <p:ph sz="half" idx="1"/>
          </p:nvPr>
        </p:nvGraphicFramePr>
        <p:xfrm>
          <a:off x="2194402" y="179864"/>
          <a:ext cx="7803515" cy="2102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1" imgW="11811000" imgH="3181350" progId="Word.Document.8">
                  <p:embed/>
                </p:oleObj>
              </mc:Choice>
              <mc:Fallback>
                <p:oleObj name="" r:id="rId1" imgW="11811000" imgH="3181350" progId="Word.Document.8">
                  <p:embed/>
                  <p:pic>
                    <p:nvPicPr>
                      <p:cNvPr id="0" name="图片 3108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0066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194402" y="179864"/>
                        <a:ext cx="7803515" cy="210248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1" name="左大括号 53250"/>
          <p:cNvSpPr/>
          <p:nvPr/>
        </p:nvSpPr>
        <p:spPr>
          <a:xfrm>
            <a:off x="6888163" y="476250"/>
            <a:ext cx="73025" cy="647700"/>
          </a:xfrm>
          <a:prstGeom prst="leftBrace">
            <a:avLst>
              <a:gd name="adj1" fmla="val 73913"/>
              <a:gd name="adj2" fmla="val 50000"/>
            </a:avLst>
          </a:prstGeom>
          <a:noFill/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aphicFrame>
        <p:nvGraphicFramePr>
          <p:cNvPr id="53252" name="内容占位符 53251"/>
          <p:cNvGraphicFramePr/>
          <p:nvPr>
            <p:ph sz="half" idx="2"/>
          </p:nvPr>
        </p:nvGraphicFramePr>
        <p:xfrm>
          <a:off x="1887538" y="2279650"/>
          <a:ext cx="8667750" cy="364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3" imgW="11786870" imgH="4956175" progId="Word.Document.8">
                  <p:embed/>
                </p:oleObj>
              </mc:Choice>
              <mc:Fallback>
                <p:oleObj name="" r:id="rId3" imgW="11786870" imgH="4956175" progId="Word.Document.8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7538" y="2279650"/>
                        <a:ext cx="8667750" cy="3643313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3" name="左大括号 53252"/>
          <p:cNvSpPr/>
          <p:nvPr/>
        </p:nvSpPr>
        <p:spPr>
          <a:xfrm>
            <a:off x="5232400" y="2636838"/>
            <a:ext cx="73025" cy="647700"/>
          </a:xfrm>
          <a:prstGeom prst="leftBrace">
            <a:avLst>
              <a:gd name="adj1" fmla="val 73913"/>
              <a:gd name="adj2" fmla="val 50000"/>
            </a:avLst>
          </a:prstGeom>
          <a:noFill/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3254" name="左大括号 53253"/>
          <p:cNvSpPr/>
          <p:nvPr/>
        </p:nvSpPr>
        <p:spPr>
          <a:xfrm>
            <a:off x="8975725" y="2565400"/>
            <a:ext cx="73025" cy="647700"/>
          </a:xfrm>
          <a:prstGeom prst="leftBrace">
            <a:avLst>
              <a:gd name="adj1" fmla="val 73913"/>
              <a:gd name="adj2" fmla="val 50000"/>
            </a:avLst>
          </a:prstGeom>
          <a:noFill/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heme/theme1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632</Words>
  <Application>WPS 演示</Application>
  <PresentationFormat>宽屏</PresentationFormat>
  <Paragraphs>100</Paragraphs>
  <Slides>10</Slides>
  <Notes>31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10</vt:i4>
      </vt:variant>
    </vt:vector>
  </HeadingPairs>
  <TitlesOfParts>
    <vt:vector size="31" baseType="lpstr">
      <vt:lpstr>Arial</vt:lpstr>
      <vt:lpstr>宋体</vt:lpstr>
      <vt:lpstr>Wingdings</vt:lpstr>
      <vt:lpstr>黑体</vt:lpstr>
      <vt:lpstr>楷体_GB2312</vt:lpstr>
      <vt:lpstr>隶书</vt:lpstr>
      <vt:lpstr>隶书</vt:lpstr>
      <vt:lpstr>Tahoma</vt:lpstr>
      <vt:lpstr>Times New Roman</vt:lpstr>
      <vt:lpstr>华文新魏</vt:lpstr>
      <vt:lpstr>华文新魏</vt:lpstr>
      <vt:lpstr>微软雅黑</vt:lpstr>
      <vt:lpstr>新宋体</vt:lpstr>
      <vt:lpstr>Arial Unicode MS</vt:lpstr>
      <vt:lpstr>Calibri</vt:lpstr>
      <vt:lpstr>Segoe Print</vt:lpstr>
      <vt:lpstr>Office 主题</vt:lpstr>
      <vt:lpstr>Word.Document.8</vt:lpstr>
      <vt:lpstr>Word.Document.8</vt:lpstr>
      <vt:lpstr>Word.Document.8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             四、课堂小结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19</cp:revision>
  <dcterms:created xsi:type="dcterms:W3CDTF">2018-03-01T02:03:00Z</dcterms:created>
  <dcterms:modified xsi:type="dcterms:W3CDTF">2018-06-06T06:58:11Z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