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9" r:id="rId11"/>
    <p:sldId id="270" r:id="rId12"/>
    <p:sldId id="268" r:id="rId13"/>
    <p:sldId id="272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B094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60"/>
  </p:normalViewPr>
  <p:slideViewPr>
    <p:cSldViewPr>
      <p:cViewPr varScale="1">
        <p:scale>
          <a:sx n="85" d="100"/>
          <a:sy n="85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BE343-84A4-4D6F-B10A-843F2FBDA411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B3905-BDEA-4B41-A9CD-F7DF97F0E96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39953-9C15-4A54-8AF7-93AA6914BB33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F1F74-6AD4-41DF-996F-B6502535FD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51E86-B7AA-4E8F-814A-06B53CE271BD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D65C-5306-4CBC-B39C-B334C448CF3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BA4BC-761C-4DE8-AFD8-0119E2EA6D87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49699-330A-4F5D-B145-2964477BBDB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8C0C4-AB0C-477B-B458-67D887CA0911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02B43-075F-412B-B80B-0FC017D029B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2C6C6-B3AF-4DCA-BCE3-B5BE25569CAD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2BA1A-7E09-4769-9B8C-C64BAA61B9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8FA05-2660-4228-B03A-7895CA06DEDE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0E6E0-BE03-4A31-97C9-10893450818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0F173-B464-4A6F-B5C4-EDFCB035F85E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5763C-5C18-45C9-A128-44DF7F9201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9007-9360-466B-AF0D-7CA156A965AB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C809-A127-4471-84BB-5EB28DA4C9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BA5CD-3907-47C7-95F9-6EBFA802FE41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CD1B0-2452-409E-A9E6-28E00CEC1E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9A846-039D-4F49-B959-CF9CE24E6084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F2929-D47E-4C7A-9F7B-F7530A9D724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06D90E-1F53-4AE2-93A0-0C6CB31ECDEC}" type="datetimeFigureOut">
              <a:rPr lang="zh-CN" altLang="en-US"/>
              <a:pPr>
                <a:defRPr/>
              </a:pPr>
              <a:t>2017-4-26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6D215CD-BF9B-4521-BBC5-CA8352837C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图片 1" descr="869b11d0cbd09cf4572c84c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TextBox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5" y="500063"/>
            <a:ext cx="5011738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说互动探究环节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 smtClean="0">
                <a:solidFill>
                  <a:srgbClr val="FF0000"/>
                </a:solidFill>
              </a:rPr>
              <a:t>活动三        </a:t>
            </a:r>
            <a:r>
              <a:rPr lang="zh-CN" altLang="en-US" b="1" dirty="0">
                <a:solidFill>
                  <a:srgbClr val="FF0000"/>
                </a:solidFill>
              </a:rPr>
              <a:t>品</a:t>
            </a:r>
            <a:r>
              <a:rPr lang="zh-CN" altLang="en-US" b="1" dirty="0" smtClean="0">
                <a:solidFill>
                  <a:srgbClr val="FF0000"/>
                </a:solidFill>
              </a:rPr>
              <a:t>读</a:t>
            </a:r>
            <a:r>
              <a:rPr lang="en-US" altLang="zh-CN" b="1" dirty="0" smtClean="0">
                <a:solidFill>
                  <a:srgbClr val="FF0000"/>
                </a:solidFill>
              </a:rPr>
              <a:t>——</a:t>
            </a:r>
            <a:r>
              <a:rPr lang="zh-CN" altLang="en-US" b="1" dirty="0" smtClean="0">
                <a:solidFill>
                  <a:srgbClr val="FF0000"/>
                </a:solidFill>
              </a:rPr>
              <a:t>品愁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CN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dirty="0"/>
              <a:t>赏读词</a:t>
            </a:r>
            <a:r>
              <a:rPr lang="zh-CN" altLang="en-US" dirty="0" smtClean="0"/>
              <a:t>作，品味</a:t>
            </a:r>
            <a:r>
              <a:rPr lang="zh-CN" altLang="en-US" dirty="0"/>
              <a:t>美的</a:t>
            </a:r>
            <a:r>
              <a:rPr lang="zh-CN" altLang="en-US" dirty="0" smtClean="0"/>
              <a:t>语言，美</a:t>
            </a:r>
            <a:r>
              <a:rPr lang="zh-CN" altLang="en-US" dirty="0"/>
              <a:t>的</a:t>
            </a:r>
            <a:r>
              <a:rPr lang="zh-CN" altLang="en-US" dirty="0" smtClean="0"/>
              <a:t>构思，美的</a:t>
            </a:r>
            <a:r>
              <a:rPr lang="zh-CN" altLang="en-US" dirty="0"/>
              <a:t>意境。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dirty="0" smtClean="0"/>
              <a:t>1</a:t>
            </a:r>
            <a:r>
              <a:rPr lang="zh-CN" altLang="en-US" dirty="0" smtClean="0"/>
              <a:t>、女人都喜欢打扮，可是李清照却“日晚倦梳头”，为什么</a:t>
            </a:r>
            <a:r>
              <a:rPr lang="en-US" altLang="zh-CN" dirty="0" smtClean="0"/>
              <a:t>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dirty="0" smtClean="0"/>
              <a:t>2</a:t>
            </a:r>
            <a:r>
              <a:rPr lang="zh-CN" altLang="en-US" dirty="0" smtClean="0"/>
              <a:t>、 词人是如何表现愁苦之情的 ？“闻说”</a:t>
            </a:r>
            <a:r>
              <a:rPr lang="zh-CN" altLang="en-US" dirty="0"/>
              <a:t>、“也拟”、“只恐”</a:t>
            </a:r>
            <a:r>
              <a:rPr lang="zh-CN" altLang="en-US" dirty="0" smtClean="0"/>
              <a:t>表现了</a:t>
            </a:r>
            <a:r>
              <a:rPr lang="zh-CN" altLang="en-US" dirty="0"/>
              <a:t>词人怎样的感情过程。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dirty="0"/>
              <a:t>􀅨</a:t>
            </a:r>
            <a:r>
              <a:rPr lang="zh-CN" altLang="en-US" dirty="0">
                <a:solidFill>
                  <a:srgbClr val="FF0000"/>
                </a:solidFill>
              </a:rPr>
              <a:t>此</a:t>
            </a:r>
            <a:r>
              <a:rPr lang="zh-CN" altLang="en-US" dirty="0" smtClean="0">
                <a:solidFill>
                  <a:srgbClr val="FF0000"/>
                </a:solidFill>
              </a:rPr>
              <a:t>环节学生体验，老师点拨。学生在读的基础上，感受词作者描绘的情境与景物，感悟作者的思想感情，进行体验，老师对体验的重要部分作启发式点拨。</a:t>
            </a:r>
            <a:r>
              <a:rPr lang="zh-CN" altLang="en-US" dirty="0" smtClean="0"/>
              <a:t>􀅩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说互动探究环节</a:t>
            </a:r>
          </a:p>
        </p:txBody>
      </p:sp>
      <p:sp>
        <p:nvSpPr>
          <p:cNvPr id="2355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CN" altLang="en-US" b="1" smtClean="0">
                <a:solidFill>
                  <a:srgbClr val="FF0000"/>
                </a:solidFill>
              </a:rPr>
              <a:t>活动四        悟读</a:t>
            </a:r>
            <a:r>
              <a:rPr lang="en-US" altLang="zh-CN" b="1" smtClean="0">
                <a:solidFill>
                  <a:srgbClr val="FF0000"/>
                </a:solidFill>
              </a:rPr>
              <a:t>——</a:t>
            </a:r>
            <a:r>
              <a:rPr lang="zh-CN" altLang="en-US" b="1" smtClean="0">
                <a:solidFill>
                  <a:srgbClr val="FF0000"/>
                </a:solidFill>
              </a:rPr>
              <a:t>议愁</a:t>
            </a:r>
          </a:p>
          <a:p>
            <a:pPr>
              <a:buFont typeface="Arial" charset="0"/>
              <a:buNone/>
            </a:pPr>
            <a:endParaRPr lang="en-US" altLang="zh-CN" smtClean="0"/>
          </a:p>
          <a:p>
            <a:pPr>
              <a:buFont typeface="Arial" charset="0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、李清照愁从何来？</a:t>
            </a:r>
            <a:endParaRPr lang="en-US" altLang="zh-CN" smtClean="0"/>
          </a:p>
          <a:p>
            <a:pPr>
              <a:buFont typeface="Arial" charset="0"/>
              <a:buNone/>
            </a:pPr>
            <a:r>
              <a:rPr lang="en-US" altLang="zh-CN" smtClean="0"/>
              <a:t>2</a:t>
            </a:r>
            <a:r>
              <a:rPr lang="zh-CN" altLang="en-US" smtClean="0"/>
              <a:t>、你最喜欢哪一句，为什么？􀅬</a:t>
            </a:r>
          </a:p>
          <a:p>
            <a:pPr>
              <a:buFont typeface="Arial" charset="0"/>
              <a:buNone/>
            </a:pPr>
            <a:r>
              <a:rPr lang="zh-CN" altLang="en-US" smtClean="0"/>
              <a:t>􀅨</a:t>
            </a:r>
            <a:r>
              <a:rPr lang="zh-CN" altLang="en-US" smtClean="0">
                <a:solidFill>
                  <a:srgbClr val="FF0000"/>
                </a:solidFill>
              </a:rPr>
              <a:t>此环节学生品味，老师点拨。学生对词的语言及表达进行赏析，着眼于名句、关键词，老师从文学欣赏的角度予以适当的指点。􀅩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24578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zh-CN" altLang="en-US" sz="4000" smtClean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85813" y="3571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4000" dirty="0">
                <a:solidFill>
                  <a:srgbClr val="FF5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方正启体简体" pitchFamily="65" charset="-122"/>
              </a:rPr>
              <a:t>只恐</a:t>
            </a:r>
            <a:r>
              <a:rPr lang="zh-CN" altLang="en-US" sz="40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方正启体简体" pitchFamily="65" charset="-122"/>
              </a:rPr>
              <a:t>双溪舴</a:t>
            </a:r>
            <a:r>
              <a:rPr lang="zh-CN" altLang="en-US" sz="40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方正启体简体" pitchFamily="65" charset="-122"/>
              </a:rPr>
              <a:t>艋</a:t>
            </a:r>
            <a:r>
              <a:rPr lang="en-US" altLang="zh-CN" sz="40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方正启体简体" pitchFamily="65" charset="-122"/>
              </a:rPr>
              <a:t>, </a:t>
            </a:r>
            <a:r>
              <a:rPr lang="zh-CN" altLang="en-US" sz="40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方正启体简体" pitchFamily="65" charset="-122"/>
              </a:rPr>
              <a:t>载</a:t>
            </a:r>
            <a:r>
              <a:rPr lang="zh-CN" altLang="en-US" sz="4000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方正启体简体" pitchFamily="65" charset="-122"/>
              </a:rPr>
              <a:t>不动许多愁</a:t>
            </a:r>
          </a:p>
        </p:txBody>
      </p:sp>
      <p:sp>
        <p:nvSpPr>
          <p:cNvPr id="24580" name="Text Box 10"/>
          <p:cNvSpPr txBox="1">
            <a:spLocks noChangeArrowheads="1"/>
          </p:cNvSpPr>
          <p:nvPr/>
        </p:nvSpPr>
        <p:spPr bwMode="auto">
          <a:xfrm>
            <a:off x="714375" y="1785938"/>
            <a:ext cx="785018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latin typeface="Calibri" pitchFamily="34" charset="0"/>
              </a:rPr>
              <a:t>“</a:t>
            </a:r>
            <a:r>
              <a:rPr lang="zh-CN" altLang="en-US" sz="3200">
                <a:latin typeface="Calibri" pitchFamily="34" charset="0"/>
              </a:rPr>
              <a:t>只恐”否定自己的计划。两句中词人运用什么修辞仍然表达自己内心不解的哀愁？ 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928688" y="3357563"/>
            <a:ext cx="67691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latin typeface="Calibri" pitchFamily="34" charset="0"/>
              </a:rPr>
              <a:t>词人创意出奇，将心中抽象的、难以捉摸的“愁”转为具体可触的立体感，说“舟轻愁重”使“愁”有了形体、重量、动态。这种写法是</a:t>
            </a:r>
            <a:r>
              <a:rPr lang="en-US" altLang="zh-CN" sz="3200">
                <a:latin typeface="Calibri" pitchFamily="34" charset="0"/>
              </a:rPr>
              <a:t>——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6715125" y="2786063"/>
            <a:ext cx="1079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  <a:latin typeface="Calibri" pitchFamily="34" charset="0"/>
              </a:rPr>
              <a:t>比喻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6516688" y="4941888"/>
            <a:ext cx="1912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  <a:latin typeface="Calibri" pitchFamily="34" charset="0"/>
              </a:rPr>
              <a:t>化虚为实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把酒问青天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 Box 6"/>
          <p:cNvSpPr txBox="1">
            <a:spLocks noChangeArrowheads="1"/>
          </p:cNvSpPr>
          <p:nvPr/>
        </p:nvSpPr>
        <p:spPr bwMode="auto">
          <a:xfrm>
            <a:off x="900113" y="981075"/>
            <a:ext cx="712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zh-CN" sz="2400">
              <a:latin typeface="Calibri" pitchFamily="34" charset="0"/>
            </a:endParaRPr>
          </a:p>
        </p:txBody>
      </p:sp>
      <p:sp>
        <p:nvSpPr>
          <p:cNvPr id="25603" name="Text Box 9"/>
          <p:cNvSpPr txBox="1">
            <a:spLocks noChangeArrowheads="1"/>
          </p:cNvSpPr>
          <p:nvPr/>
        </p:nvSpPr>
        <p:spPr bwMode="auto">
          <a:xfrm>
            <a:off x="1116013" y="2636838"/>
            <a:ext cx="6551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zh-CN" sz="2400">
              <a:latin typeface="Calibri" pitchFamily="34" charset="0"/>
            </a:endParaRP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331913" y="2133600"/>
            <a:ext cx="62642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6600">
                <a:latin typeface="Calibri" pitchFamily="34" charset="0"/>
                <a:ea typeface="隶书"/>
                <a:cs typeface="隶书"/>
              </a:rPr>
              <a:t>     </a:t>
            </a:r>
            <a:r>
              <a:rPr lang="zh-CN" altLang="en-US" sz="6600">
                <a:latin typeface="Calibri" pitchFamily="34" charset="0"/>
                <a:ea typeface="隶书"/>
                <a:cs typeface="隶书"/>
              </a:rPr>
              <a:t>我的说课到此结束，谢谢大家！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说教材</a:t>
            </a:r>
          </a:p>
        </p:txBody>
      </p:sp>
      <p:sp>
        <p:nvSpPr>
          <p:cNvPr id="14338" name="内容占位符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CN" altLang="en-US" smtClean="0"/>
              <a:t>   宋词</a:t>
            </a:r>
            <a:r>
              <a:rPr lang="en-US" altLang="zh-CN" smtClean="0"/>
              <a:t>《</a:t>
            </a:r>
            <a:r>
              <a:rPr lang="zh-CN" altLang="en-US" smtClean="0"/>
              <a:t>武陵春</a:t>
            </a:r>
            <a:r>
              <a:rPr lang="en-US" altLang="zh-CN" smtClean="0"/>
              <a:t>》</a:t>
            </a:r>
            <a:r>
              <a:rPr lang="zh-CN" altLang="en-US" smtClean="0"/>
              <a:t>选自人教版九年级上册第六单元第</a:t>
            </a:r>
            <a:r>
              <a:rPr lang="en-US" altLang="zh-CN" smtClean="0"/>
              <a:t>25</a:t>
            </a:r>
            <a:r>
              <a:rPr lang="zh-CN" altLang="en-US" smtClean="0"/>
              <a:t>课，代表了南宋时期的婉约派。是李清照南渡之后的词作，真实地反映了她凄惨的生活处境和忧愁悲痛的思想感情。词人通过描摹外部动作和神态，通过新奇的比喻、新颖的构思生动地展现了她内心浓重的哀愁。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说教学目标和重、难点</a:t>
            </a:r>
          </a:p>
        </p:txBody>
      </p:sp>
      <p:sp>
        <p:nvSpPr>
          <p:cNvPr id="15362" name="内容占位符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、指导学生结合词的背景来阅读理解词的内    容。</a:t>
            </a:r>
            <a:endParaRPr lang="en-US" altLang="zh-CN" smtClean="0"/>
          </a:p>
          <a:p>
            <a:pPr>
              <a:buFont typeface="Arial" charset="0"/>
              <a:buNone/>
            </a:pPr>
            <a:r>
              <a:rPr lang="en-US" altLang="zh-CN" smtClean="0"/>
              <a:t>2</a:t>
            </a:r>
            <a:r>
              <a:rPr lang="zh-CN" altLang="en-US" smtClean="0"/>
              <a:t>、体会词中所表现出来的情感与思想。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说教法</a:t>
            </a:r>
          </a:p>
        </p:txBody>
      </p:sp>
      <p:sp>
        <p:nvSpPr>
          <p:cNvPr id="16386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/>
              <a:t>诵读法</a:t>
            </a:r>
            <a:endParaRPr lang="en-US" altLang="zh-CN" smtClean="0"/>
          </a:p>
          <a:p>
            <a:r>
              <a:rPr lang="zh-CN" altLang="en-US" smtClean="0"/>
              <a:t>问题讨论法</a:t>
            </a:r>
          </a:p>
          <a:p>
            <a:pPr>
              <a:buFont typeface="Arial" charset="0"/>
              <a:buNone/>
            </a:pPr>
            <a:r>
              <a:rPr lang="zh-CN" altLang="en-US" smtClean="0"/>
              <a:t>            风住尘香花已尽，日晚倦梳头。物是人非事事休，欲语泪先流。</a:t>
            </a:r>
            <a:br>
              <a:rPr lang="zh-CN" altLang="en-US" smtClean="0"/>
            </a:br>
            <a:r>
              <a:rPr lang="zh-CN" altLang="en-US" smtClean="0"/>
              <a:t>　　闻说双溪春尚好，也拟泛轻舟。只恐双溪舴艋舟，载不动许多愁。 </a:t>
            </a:r>
            <a:endParaRPr lang="en-US" altLang="zh-CN" smtClean="0"/>
          </a:p>
          <a:p>
            <a:endParaRPr lang="en-US" altLang="zh-CN" smtClean="0"/>
          </a:p>
          <a:p>
            <a:r>
              <a:rPr lang="zh-CN" altLang="en-US" smtClean="0"/>
              <a:t>比较阅读法</a:t>
            </a:r>
            <a:endParaRPr lang="en-US" altLang="zh-CN" smtClean="0"/>
          </a:p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等腰三角形 5"/>
          <p:cNvSpPr/>
          <p:nvPr/>
        </p:nvSpPr>
        <p:spPr>
          <a:xfrm>
            <a:off x="1714500" y="1357313"/>
            <a:ext cx="5643563" cy="4643437"/>
          </a:xfrm>
          <a:prstGeom prst="triangle">
            <a:avLst/>
          </a:prstGeom>
          <a:gradFill flip="none" rotWithShape="1">
            <a:gsLst>
              <a:gs pos="0">
                <a:srgbClr val="5CB094">
                  <a:shade val="30000"/>
                  <a:satMod val="115000"/>
                </a:srgbClr>
              </a:gs>
              <a:gs pos="50000">
                <a:srgbClr val="5CB094">
                  <a:shade val="67500"/>
                  <a:satMod val="115000"/>
                </a:srgbClr>
              </a:gs>
              <a:gs pos="100000">
                <a:srgbClr val="5CB0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6600"/>
              </a:solidFill>
            </a:endParaRPr>
          </a:p>
        </p:txBody>
      </p:sp>
      <p:sp>
        <p:nvSpPr>
          <p:cNvPr id="174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说学法</a:t>
            </a:r>
          </a:p>
        </p:txBody>
      </p:sp>
      <p:sp>
        <p:nvSpPr>
          <p:cNvPr id="17411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b="1" smtClean="0"/>
          </a:p>
          <a:p>
            <a:pPr>
              <a:buFont typeface="Arial" charset="0"/>
              <a:buNone/>
            </a:pPr>
            <a:r>
              <a:rPr lang="en-US" altLang="zh-CN" b="1" smtClean="0"/>
              <a:t>                                      </a:t>
            </a:r>
            <a:r>
              <a:rPr lang="zh-CN" altLang="en-US" b="1" smtClean="0"/>
              <a:t>悟读</a:t>
            </a:r>
          </a:p>
          <a:p>
            <a:pPr>
              <a:buFont typeface="Arial" charset="0"/>
              <a:buNone/>
            </a:pPr>
            <a:r>
              <a:rPr lang="zh-CN" altLang="en-US" b="1" smtClean="0"/>
              <a:t>                                      品读  </a:t>
            </a:r>
            <a:endParaRPr lang="en-US" altLang="zh-CN" b="1" smtClean="0"/>
          </a:p>
          <a:p>
            <a:pPr>
              <a:buFont typeface="Arial" charset="0"/>
              <a:buNone/>
            </a:pPr>
            <a:r>
              <a:rPr lang="en-US" altLang="zh-CN" b="1" smtClean="0"/>
              <a:t>       </a:t>
            </a:r>
            <a:r>
              <a:rPr lang="zh-CN" altLang="en-US" b="1" smtClean="0"/>
              <a:t>                               细读</a:t>
            </a:r>
          </a:p>
          <a:p>
            <a:pPr>
              <a:buFont typeface="Arial" charset="0"/>
              <a:buNone/>
            </a:pPr>
            <a:r>
              <a:rPr lang="zh-CN" altLang="en-US" b="1" smtClean="0"/>
              <a:t>                                       初读</a:t>
            </a:r>
            <a:endParaRPr lang="en-US" altLang="zh-CN" b="1" smtClean="0"/>
          </a:p>
          <a:p>
            <a:pPr>
              <a:buFont typeface="Arial" charset="0"/>
              <a:buNone/>
            </a:pPr>
            <a:r>
              <a:rPr lang="zh-CN" altLang="en-US" b="1" smtClean="0"/>
              <a:t>                      自主</a:t>
            </a:r>
            <a:r>
              <a:rPr lang="en-US" altLang="zh-CN" b="1" smtClean="0"/>
              <a:t>——</a:t>
            </a:r>
            <a:r>
              <a:rPr lang="zh-CN" altLang="en-US" b="1" smtClean="0"/>
              <a:t>合作</a:t>
            </a:r>
            <a:r>
              <a:rPr lang="en-US" altLang="zh-CN" b="1" smtClean="0"/>
              <a:t>——</a:t>
            </a:r>
            <a:r>
              <a:rPr lang="zh-CN" altLang="en-US" b="1" smtClean="0"/>
              <a:t>探究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说互动探究环节</a:t>
            </a:r>
          </a:p>
        </p:txBody>
      </p:sp>
      <p:sp>
        <p:nvSpPr>
          <p:cNvPr id="18434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CN" altLang="en-US" sz="4000" b="1" smtClean="0">
                <a:solidFill>
                  <a:srgbClr val="FF0000"/>
                </a:solidFill>
              </a:rPr>
              <a:t>活动一        初读</a:t>
            </a:r>
            <a:r>
              <a:rPr lang="en-US" altLang="zh-CN" sz="4000" b="1" smtClean="0">
                <a:solidFill>
                  <a:srgbClr val="FF0000"/>
                </a:solidFill>
              </a:rPr>
              <a:t>——</a:t>
            </a:r>
            <a:r>
              <a:rPr lang="zh-CN" altLang="en-US" sz="4000" b="1" smtClean="0">
                <a:solidFill>
                  <a:srgbClr val="FF0000"/>
                </a:solidFill>
              </a:rPr>
              <a:t>找愁</a:t>
            </a:r>
          </a:p>
          <a:p>
            <a:pPr>
              <a:buFont typeface="Arial" charset="0"/>
              <a:buNone/>
            </a:pPr>
            <a:r>
              <a:rPr lang="en-US" altLang="zh-CN" sz="2800" smtClean="0"/>
              <a:t>1</a:t>
            </a:r>
            <a:r>
              <a:rPr lang="zh-CN" altLang="en-US" sz="2800" smtClean="0"/>
              <a:t>、指导朗读，整体感知。（注意读出停顿、节奏和语气。）</a:t>
            </a:r>
          </a:p>
          <a:p>
            <a:pPr>
              <a:buFont typeface="Arial" charset="0"/>
              <a:buNone/>
            </a:pPr>
            <a:r>
              <a:rPr lang="en-US" altLang="zh-CN" sz="2800" smtClean="0"/>
              <a:t>2</a:t>
            </a:r>
            <a:r>
              <a:rPr lang="zh-CN" altLang="en-US" sz="2800" smtClean="0"/>
              <a:t>、自由朗读，结合注释，了解字词意，同桌之间讨论交流。</a:t>
            </a:r>
            <a:endParaRPr lang="en-US" altLang="zh-CN" sz="2800" smtClean="0"/>
          </a:p>
          <a:p>
            <a:pPr>
              <a:buFont typeface="Arial" charset="0"/>
              <a:buNone/>
            </a:pPr>
            <a:r>
              <a:rPr lang="en-US" altLang="zh-CN" sz="2800" smtClean="0"/>
              <a:t> 3</a:t>
            </a:r>
            <a:r>
              <a:rPr lang="zh-CN" altLang="en-US" sz="2800" smtClean="0"/>
              <a:t>、学生概述了解整首词的大意，教师指正。</a:t>
            </a:r>
          </a:p>
          <a:p>
            <a:pPr>
              <a:buFont typeface="Arial" charset="0"/>
              <a:buNone/>
            </a:pPr>
            <a:r>
              <a:rPr lang="zh-CN" altLang="en-US" smtClean="0">
                <a:solidFill>
                  <a:srgbClr val="FF0000"/>
                </a:solidFill>
              </a:rPr>
              <a:t>   此环节培养学生对文本的理解感知能力，体现学生的自主学习。</a:t>
            </a:r>
            <a:r>
              <a:rPr lang="zh-CN" altLang="en-US" smtClean="0"/>
              <a:t>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图片 5" descr="t01993b1402475f7723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9450" y="1285875"/>
            <a:ext cx="3384550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突破重点：物是人非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14313" y="1357313"/>
            <a:ext cx="8472487" cy="4357687"/>
          </a:xfrm>
        </p:spPr>
        <p:txBody>
          <a:bodyPr>
            <a:normAutofit/>
          </a:bodyPr>
          <a:lstStyle/>
          <a:p>
            <a:endParaRPr lang="zh-CN" altLang="en-US" sz="3000" smtClean="0"/>
          </a:p>
          <a:p>
            <a:r>
              <a:rPr lang="zh-CN" altLang="en-US" sz="2600" smtClean="0">
                <a:latin typeface="font1-Identity-H"/>
              </a:rPr>
              <a:t>北宋败亡之后，李清照于建庆元</a:t>
            </a:r>
            <a:endParaRPr lang="en-US" altLang="zh-CN" sz="2600" smtClean="0">
              <a:latin typeface="font1-Identity-H"/>
            </a:endParaRPr>
          </a:p>
          <a:p>
            <a:pPr>
              <a:buFont typeface="Arial" charset="0"/>
              <a:buNone/>
            </a:pPr>
            <a:r>
              <a:rPr lang="zh-CN" altLang="en-US" sz="2600" smtClean="0">
                <a:latin typeface="font1-Identity-H"/>
              </a:rPr>
              <a:t>年来到南方，故乡陷入金人之手，</a:t>
            </a:r>
            <a:endParaRPr lang="en-US" altLang="zh-CN" sz="2600" smtClean="0">
              <a:latin typeface="font1-Identity-H"/>
            </a:endParaRPr>
          </a:p>
          <a:p>
            <a:pPr>
              <a:buFont typeface="Arial" charset="0"/>
              <a:buNone/>
            </a:pPr>
            <a:r>
              <a:rPr lang="zh-CN" altLang="en-US" sz="2600" smtClean="0">
                <a:latin typeface="font1-Identity-H"/>
              </a:rPr>
              <a:t>她家中所藏的大批书籍文物被焚毁，</a:t>
            </a:r>
            <a:endParaRPr lang="en-US" altLang="zh-CN" sz="2600" smtClean="0">
              <a:latin typeface="font1-Identity-H"/>
            </a:endParaRPr>
          </a:p>
          <a:p>
            <a:pPr>
              <a:buFont typeface="Arial" charset="0"/>
              <a:buNone/>
            </a:pPr>
            <a:r>
              <a:rPr lang="zh-CN" altLang="en-US" sz="2600" smtClean="0">
                <a:latin typeface="font1-Identity-H"/>
              </a:rPr>
              <a:t>建庆三年丈夫赵明诚病故之后，</a:t>
            </a:r>
            <a:endParaRPr lang="en-US" altLang="zh-CN" sz="2600" smtClean="0">
              <a:latin typeface="font1-Identity-H"/>
            </a:endParaRPr>
          </a:p>
          <a:p>
            <a:pPr>
              <a:buFont typeface="Arial" charset="0"/>
              <a:buNone/>
            </a:pPr>
            <a:r>
              <a:rPr lang="zh-CN" altLang="en-US" sz="2600" smtClean="0">
                <a:latin typeface="font1-Identity-H"/>
              </a:rPr>
              <a:t>金人挥兵南侵，李清照为避兵乱</a:t>
            </a:r>
            <a:endParaRPr lang="en-US" altLang="zh-CN" sz="2600" smtClean="0">
              <a:latin typeface="font1-Identity-H"/>
            </a:endParaRPr>
          </a:p>
          <a:p>
            <a:pPr>
              <a:buFont typeface="Arial" charset="0"/>
              <a:buNone/>
            </a:pPr>
            <a:r>
              <a:rPr lang="zh-CN" altLang="en-US" sz="2600" smtClean="0">
                <a:latin typeface="font1-Identity-H"/>
              </a:rPr>
              <a:t>而只身四处流亡。绍兴五年寓居在</a:t>
            </a:r>
            <a:endParaRPr lang="en-US" altLang="zh-CN" sz="2600" smtClean="0">
              <a:latin typeface="font1-Identity-H"/>
            </a:endParaRPr>
          </a:p>
          <a:p>
            <a:pPr>
              <a:buFont typeface="Arial" charset="0"/>
              <a:buNone/>
            </a:pPr>
            <a:r>
              <a:rPr lang="zh-CN" altLang="en-US" sz="2600" smtClean="0">
                <a:latin typeface="font1-Identity-H"/>
              </a:rPr>
              <a:t>浙江金华时写了这首词。时年</a:t>
            </a:r>
            <a:r>
              <a:rPr lang="en-US" altLang="zh-CN" sz="2600" smtClean="0">
                <a:latin typeface="font1-Identity-H"/>
              </a:rPr>
              <a:t>53</a:t>
            </a:r>
            <a:r>
              <a:rPr lang="zh-CN" altLang="en-US" sz="2600" smtClean="0">
                <a:latin typeface="font1-Identity-H"/>
              </a:rPr>
              <a:t>岁，经历了</a:t>
            </a:r>
            <a:r>
              <a:rPr lang="zh-CN" altLang="en-US" sz="2600" b="1" smtClean="0">
                <a:solidFill>
                  <a:srgbClr val="FF6600"/>
                </a:solidFill>
                <a:latin typeface="font1-Identity-H"/>
              </a:rPr>
              <a:t>国破，</a:t>
            </a:r>
          </a:p>
          <a:p>
            <a:pPr>
              <a:buFont typeface="Arial" charset="0"/>
              <a:buNone/>
            </a:pPr>
            <a:r>
              <a:rPr lang="zh-CN" altLang="en-US" sz="2600" b="1" smtClean="0">
                <a:solidFill>
                  <a:srgbClr val="FF6600"/>
                </a:solidFill>
                <a:latin typeface="font1-Identity-H"/>
              </a:rPr>
              <a:t>家亡，物丧，夫死</a:t>
            </a:r>
            <a:r>
              <a:rPr lang="zh-CN" altLang="en-US" sz="2600" smtClean="0">
                <a:latin typeface="font1-Identity-H"/>
              </a:rPr>
              <a:t>等不幸遭遇，处境凄惨，内心极其悲痛。</a:t>
            </a:r>
            <a:endParaRPr lang="zh-CN" altLang="en-US" sz="2600" smtClean="0"/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500063" y="1285875"/>
            <a:ext cx="6929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  <a:latin typeface="Calibri" pitchFamily="34" charset="0"/>
              </a:rPr>
              <a:t>怀旧空吟闻笛赋，到乡翻似烂柯人。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说互动探究环节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 smtClean="0">
                <a:solidFill>
                  <a:srgbClr val="FF0000"/>
                </a:solidFill>
              </a:rPr>
              <a:t>活动二        细读</a:t>
            </a:r>
            <a:r>
              <a:rPr lang="en-US" altLang="zh-CN" b="1" dirty="0" smtClean="0">
                <a:solidFill>
                  <a:srgbClr val="FF0000"/>
                </a:solidFill>
              </a:rPr>
              <a:t>——</a:t>
            </a:r>
            <a:r>
              <a:rPr lang="zh-CN" altLang="en-US" b="1" dirty="0">
                <a:solidFill>
                  <a:srgbClr val="FF0000"/>
                </a:solidFill>
              </a:rPr>
              <a:t>析</a:t>
            </a:r>
            <a:r>
              <a:rPr lang="zh-CN" altLang="en-US" b="1" dirty="0" smtClean="0">
                <a:solidFill>
                  <a:srgbClr val="FF0000"/>
                </a:solidFill>
              </a:rPr>
              <a:t>愁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1</a:t>
            </a:r>
            <a:r>
              <a:rPr lang="zh-CN" altLang="en-US" dirty="0" smtClean="0"/>
              <a:t>、师生共同逐句学习词的上下片。（结合词的背景知识理解词义）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dirty="0" smtClean="0"/>
              <a:t>2</a:t>
            </a:r>
            <a:r>
              <a:rPr lang="zh-CN" altLang="en-US" dirty="0" smtClean="0"/>
              <a:t> 、学生</a:t>
            </a:r>
            <a:r>
              <a:rPr lang="zh-CN" altLang="en-US" dirty="0"/>
              <a:t>展开</a:t>
            </a:r>
            <a:r>
              <a:rPr lang="zh-CN" altLang="en-US" dirty="0" smtClean="0"/>
              <a:t>想象，用</a:t>
            </a:r>
            <a:r>
              <a:rPr lang="zh-CN" altLang="en-US" dirty="0"/>
              <a:t>自己的</a:t>
            </a:r>
            <a:r>
              <a:rPr lang="zh-CN" altLang="en-US" dirty="0" smtClean="0"/>
              <a:t>语言描述</a:t>
            </a:r>
            <a:r>
              <a:rPr lang="zh-CN" altLang="en-US" dirty="0"/>
              <a:t>词</a:t>
            </a:r>
            <a:r>
              <a:rPr lang="zh-CN" altLang="en-US" dirty="0" smtClean="0"/>
              <a:t>意，再现</a:t>
            </a:r>
            <a:r>
              <a:rPr lang="zh-CN" altLang="en-US" dirty="0"/>
              <a:t>画面。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dirty="0" smtClean="0">
                <a:solidFill>
                  <a:srgbClr val="FF0000"/>
                </a:solidFill>
              </a:rPr>
              <a:t>为消除学生的畏难情绪，老师先作个示例，借以达到抛砖引玉的作用。在此学习中，老师要激活学生自主、合作、讨论，通过 同伴间的对话与交流，团结与互助，更有利于学生体会到学习的快乐。</a:t>
            </a:r>
            <a:r>
              <a:rPr lang="zh-CN" altLang="en-US" dirty="0" smtClean="0"/>
              <a:t>􀅩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风住尘香花已尽</a:t>
            </a:r>
          </a:p>
        </p:txBody>
      </p:sp>
      <p:sp>
        <p:nvSpPr>
          <p:cNvPr id="21506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zh-CN" altLang="en-US" smtClean="0"/>
              <a:t>    既点出此前风吹雨打、落红成阵的情景，又绘出现今雨过天晴，落花已化为尘土的韵味；既写出了作者雨天不得出外的苦闷，又写出了她惜春自伤的感慨，真可谓意味无穷尽。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1040</Words>
  <Application>Microsoft Office PowerPoint</Application>
  <PresentationFormat>全屏显示(4:3)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Calibri</vt:lpstr>
      <vt:lpstr>宋体</vt:lpstr>
      <vt:lpstr>Arial</vt:lpstr>
      <vt:lpstr>黑体</vt:lpstr>
      <vt:lpstr>font1-Identity-H</vt:lpstr>
      <vt:lpstr>方正启体简体</vt:lpstr>
      <vt:lpstr>隶书</vt:lpstr>
      <vt:lpstr>Office 主题</vt:lpstr>
      <vt:lpstr>幻灯片 1</vt:lpstr>
      <vt:lpstr>说教材</vt:lpstr>
      <vt:lpstr>说教学目标和重、难点</vt:lpstr>
      <vt:lpstr>说教法</vt:lpstr>
      <vt:lpstr>说学法</vt:lpstr>
      <vt:lpstr>说互动探究环节</vt:lpstr>
      <vt:lpstr>突破重点：物是人非</vt:lpstr>
      <vt:lpstr>说互动探究环节</vt:lpstr>
      <vt:lpstr>风住尘香花已尽</vt:lpstr>
      <vt:lpstr>说互动探究环节</vt:lpstr>
      <vt:lpstr>说互动探究环节</vt:lpstr>
      <vt:lpstr>幻灯片 12</vt:lpstr>
      <vt:lpstr>幻灯片 13</vt:lpstr>
    </vt:vector>
  </TitlesOfParts>
  <Company>微软公司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User</cp:lastModifiedBy>
  <cp:revision>40</cp:revision>
  <dcterms:created xsi:type="dcterms:W3CDTF">2017-04-22T07:28:28Z</dcterms:created>
  <dcterms:modified xsi:type="dcterms:W3CDTF">2017-04-26T02:33:18Z</dcterms:modified>
</cp:coreProperties>
</file>