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9" r:id="rId3"/>
    <p:sldId id="281" r:id="rId4"/>
    <p:sldId id="300" r:id="rId5"/>
    <p:sldId id="278" r:id="rId6"/>
    <p:sldId id="282" r:id="rId7"/>
    <p:sldId id="283" r:id="rId8"/>
    <p:sldId id="284" r:id="rId9"/>
    <p:sldId id="298" r:id="rId10"/>
    <p:sldId id="285" r:id="rId11"/>
    <p:sldId id="286" r:id="rId12"/>
    <p:sldId id="301" r:id="rId13"/>
    <p:sldId id="287" r:id="rId14"/>
    <p:sldId id="288" r:id="rId15"/>
    <p:sldId id="289" r:id="rId16"/>
    <p:sldId id="290" r:id="rId17"/>
    <p:sldId id="299" r:id="rId18"/>
    <p:sldId id="291" r:id="rId19"/>
    <p:sldId id="292" r:id="rId20"/>
    <p:sldId id="293" r:id="rId21"/>
    <p:sldId id="294" r:id="rId22"/>
    <p:sldId id="295" r:id="rId23"/>
    <p:sldId id="296" r:id="rId24"/>
    <p:sldId id="297"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2013-7-8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2013-7-8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2013-7-8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2013-7-8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smtClean="0">
                <a:effectLst>
                  <a:outerShdw blurRad="50800" dist="38100" algn="tr" rotWithShape="0">
                    <a:prstClr val="black">
                      <a:alpha val="40000"/>
                    </a:prstClr>
                  </a:outerShdw>
                </a:effectLst>
              </a:rPr>
              <a:t>IP欺骗（IP </a:t>
            </a:r>
            <a:r>
              <a:rPr lang="en-US" b="1" dirty="0" err="1" smtClean="0">
                <a:effectLst>
                  <a:outerShdw blurRad="50800" dist="38100" algn="tr" rotWithShape="0">
                    <a:prstClr val="black">
                      <a:alpha val="40000"/>
                    </a:prstClr>
                  </a:outerShdw>
                </a:effectLst>
              </a:rPr>
              <a:t>Spoofer</a:t>
            </a:r>
            <a:r>
              <a:rPr lang="en-US" b="1" dirty="0" smtClean="0">
                <a:effectLst>
                  <a:outerShdw blurRad="50800" dist="38100" algn="tr" rotWithShape="0">
                    <a:prstClr val="black">
                      <a:alpha val="40000"/>
                    </a:prstClr>
                  </a:outerShdw>
                </a:effectLst>
              </a:rPr>
              <a:t>)</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dirty="0" smtClean="0">
                <a:solidFill>
                  <a:srgbClr val="00B050"/>
                </a:solidFill>
              </a:rPr>
              <a:t>　　</a:t>
            </a:r>
            <a:r>
              <a:rPr lang="ja-JP" altLang="en-US" dirty="0" smtClean="0">
                <a:solidFill>
                  <a:srgbClr val="00B050"/>
                </a:solidFill>
              </a:rPr>
              <a:t>当运行场景时，虚拟用户使用它们所在的</a:t>
            </a:r>
            <a:r>
              <a:rPr lang="en-US" altLang="ja-JP" dirty="0" smtClean="0">
                <a:solidFill>
                  <a:srgbClr val="00B050"/>
                </a:solidFill>
              </a:rPr>
              <a:t>Load Generator </a:t>
            </a:r>
            <a:r>
              <a:rPr lang="ja-JP" altLang="en-US" dirty="0" smtClean="0">
                <a:solidFill>
                  <a:srgbClr val="00B050"/>
                </a:solidFill>
              </a:rPr>
              <a:t>的固定的</a:t>
            </a:r>
            <a:r>
              <a:rPr lang="en-US" altLang="ja-JP" dirty="0" smtClean="0">
                <a:solidFill>
                  <a:srgbClr val="00B050"/>
                </a:solidFill>
              </a:rPr>
              <a:t>IP </a:t>
            </a:r>
            <a:r>
              <a:rPr lang="ja-JP" altLang="en-US" dirty="0" smtClean="0">
                <a:solidFill>
                  <a:srgbClr val="00B050"/>
                </a:solidFill>
              </a:rPr>
              <a:t>地址。同时每个</a:t>
            </a:r>
            <a:r>
              <a:rPr lang="en-US" altLang="ja-JP" dirty="0" smtClean="0">
                <a:solidFill>
                  <a:srgbClr val="00B050"/>
                </a:solidFill>
              </a:rPr>
              <a:t>Load G</a:t>
            </a:r>
            <a:r>
              <a:rPr lang="en-US" dirty="0" smtClean="0">
                <a:solidFill>
                  <a:srgbClr val="00B050"/>
                </a:solidFill>
              </a:rPr>
              <a:t>enerator 上运行大量的虚拟用户，这样就造成了大量的用户使用同一IP </a:t>
            </a:r>
            <a:r>
              <a:rPr lang="en-US" dirty="0" err="1" smtClean="0">
                <a:solidFill>
                  <a:srgbClr val="00B050"/>
                </a:solidFill>
              </a:rPr>
              <a:t>同时访问一个网站的情况</a:t>
            </a:r>
            <a:r>
              <a:rPr lang="en-US" dirty="0" smtClean="0">
                <a:solidFill>
                  <a:srgbClr val="00B050"/>
                </a:solidFill>
              </a:rPr>
              <a:t>，</a:t>
            </a:r>
            <a:r>
              <a:rPr lang="ja-JP" altLang="en-US" dirty="0" smtClean="0">
                <a:solidFill>
                  <a:srgbClr val="00B050"/>
                </a:solidFill>
              </a:rPr>
              <a:t>这种情况和实际运行的情况不符，并且有一些网站会根据用户</a:t>
            </a:r>
            <a:r>
              <a:rPr lang="en-US" altLang="ja-JP" dirty="0" smtClean="0">
                <a:solidFill>
                  <a:srgbClr val="00B050"/>
                </a:solidFill>
              </a:rPr>
              <a:t>IP </a:t>
            </a:r>
            <a:r>
              <a:rPr lang="ja-JP" altLang="en-US" dirty="0" smtClean="0">
                <a:solidFill>
                  <a:srgbClr val="00B050"/>
                </a:solidFill>
              </a:rPr>
              <a:t>来分配资源，这些网站会限制同一个</a:t>
            </a:r>
            <a:r>
              <a:rPr lang="en-US" altLang="ja-JP" dirty="0" smtClean="0">
                <a:solidFill>
                  <a:srgbClr val="00B050"/>
                </a:solidFill>
              </a:rPr>
              <a:t>IP </a:t>
            </a:r>
            <a:r>
              <a:rPr lang="ja-JP" altLang="en-US" dirty="0" smtClean="0">
                <a:solidFill>
                  <a:srgbClr val="00B050"/>
                </a:solidFill>
              </a:rPr>
              <a:t>的登陆，使用等等。为了更加真实的模拟实际情况，</a:t>
            </a:r>
            <a:r>
              <a:rPr lang="en-US" altLang="ja-JP" dirty="0" err="1" smtClean="0">
                <a:solidFill>
                  <a:srgbClr val="00B050"/>
                </a:solidFill>
              </a:rPr>
              <a:t>LoadRunner</a:t>
            </a:r>
            <a:r>
              <a:rPr lang="ja-JP" altLang="en-US" dirty="0" smtClean="0">
                <a:solidFill>
                  <a:srgbClr val="00B050"/>
                </a:solidFill>
              </a:rPr>
              <a:t>允许运行的虚拟用户使用不同的</a:t>
            </a:r>
            <a:r>
              <a:rPr lang="en-US" altLang="ja-JP" dirty="0" smtClean="0">
                <a:solidFill>
                  <a:srgbClr val="00B050"/>
                </a:solidFill>
              </a:rPr>
              <a:t>IP </a:t>
            </a:r>
            <a:r>
              <a:rPr lang="ja-JP" altLang="en-US" dirty="0" smtClean="0">
                <a:solidFill>
                  <a:srgbClr val="00B050"/>
                </a:solidFill>
              </a:rPr>
              <a:t>访问统一网站，这种技术称为“</a:t>
            </a:r>
            <a:r>
              <a:rPr lang="en-US" altLang="ja-JP" dirty="0" smtClean="0">
                <a:solidFill>
                  <a:srgbClr val="00B050"/>
                </a:solidFill>
              </a:rPr>
              <a:t>IP </a:t>
            </a:r>
            <a:r>
              <a:rPr lang="ja-JP" altLang="en-US" dirty="0" smtClean="0">
                <a:solidFill>
                  <a:srgbClr val="00B050"/>
                </a:solidFill>
              </a:rPr>
              <a:t>欺骗”。</a:t>
            </a:r>
          </a:p>
          <a:p>
            <a:r>
              <a:rPr lang="zh-CN" altLang="en-US" dirty="0" smtClean="0">
                <a:solidFill>
                  <a:srgbClr val="00B050"/>
                </a:solidFill>
              </a:rPr>
              <a:t>　　</a:t>
            </a:r>
            <a:r>
              <a:rPr lang="ja-JP" altLang="en-US" dirty="0" smtClean="0">
                <a:solidFill>
                  <a:srgbClr val="00B050"/>
                </a:solidFill>
              </a:rPr>
              <a:t>启用该</a:t>
            </a:r>
            <a:r>
              <a:rPr lang="zh-CN" altLang="en-US" dirty="0" smtClean="0">
                <a:solidFill>
                  <a:srgbClr val="00B050"/>
                </a:solidFill>
              </a:rPr>
              <a:t>技术</a:t>
            </a:r>
            <a:r>
              <a:rPr lang="ja-JP" altLang="en-US" dirty="0" smtClean="0">
                <a:solidFill>
                  <a:srgbClr val="00B050"/>
                </a:solidFill>
              </a:rPr>
              <a:t>后，场景中运行的虚拟用户将模拟从不同的</a:t>
            </a:r>
            <a:r>
              <a:rPr lang="en-US" altLang="ja-JP" dirty="0" smtClean="0">
                <a:solidFill>
                  <a:srgbClr val="00B050"/>
                </a:solidFill>
              </a:rPr>
              <a:t>IP </a:t>
            </a:r>
            <a:r>
              <a:rPr lang="ja-JP" altLang="en-US" dirty="0" smtClean="0">
                <a:solidFill>
                  <a:srgbClr val="00B050"/>
                </a:solidFill>
              </a:rPr>
              <a:t>地址发送请求</a:t>
            </a:r>
            <a:r>
              <a:rPr lang="zh-CN" altLang="en-US" dirty="0" smtClean="0">
                <a:solidFill>
                  <a:srgbClr val="00B050"/>
                </a:solidFill>
              </a:rPr>
              <a:t>。</a:t>
            </a:r>
          </a:p>
          <a:p>
            <a:r>
              <a:rPr lang="zh-CN" altLang="en-US" dirty="0" smtClean="0">
                <a:solidFill>
                  <a:srgbClr val="00B050"/>
                </a:solidFill>
              </a:rPr>
              <a:t>注意：</a:t>
            </a:r>
            <a:r>
              <a:rPr lang="en-US" altLang="zh-CN" dirty="0" smtClean="0">
                <a:solidFill>
                  <a:srgbClr val="00B050"/>
                </a:solidFill>
              </a:rPr>
              <a:t>IP </a:t>
            </a:r>
            <a:r>
              <a:rPr lang="en-US" altLang="zh-CN" dirty="0" err="1" smtClean="0">
                <a:solidFill>
                  <a:srgbClr val="00B050"/>
                </a:solidFill>
              </a:rPr>
              <a:t>Spoofer</a:t>
            </a:r>
            <a:r>
              <a:rPr lang="en-US" altLang="zh-CN" dirty="0" smtClean="0">
                <a:solidFill>
                  <a:srgbClr val="00B050"/>
                </a:solidFill>
              </a:rPr>
              <a:t> </a:t>
            </a:r>
            <a:r>
              <a:rPr lang="zh-CN" altLang="en-US" dirty="0" smtClean="0">
                <a:solidFill>
                  <a:srgbClr val="00B050"/>
                </a:solidFill>
              </a:rPr>
              <a:t>在连接</a:t>
            </a:r>
            <a:r>
              <a:rPr lang="en-US" altLang="zh-CN" dirty="0" smtClean="0">
                <a:solidFill>
                  <a:srgbClr val="00B050"/>
                </a:solidFill>
              </a:rPr>
              <a:t>Load Generators </a:t>
            </a:r>
            <a:r>
              <a:rPr lang="zh-CN" altLang="en-US" dirty="0" smtClean="0">
                <a:solidFill>
                  <a:srgbClr val="00B050"/>
                </a:solidFill>
              </a:rPr>
              <a:t>之前启用。</a:t>
            </a:r>
          </a:p>
          <a:p>
            <a:r>
              <a:rPr lang="zh-CN" altLang="en-US" dirty="0" smtClean="0">
                <a:solidFill>
                  <a:srgbClr val="00B050"/>
                </a:solidFill>
              </a:rPr>
              <a:t>　　　要使用</a:t>
            </a:r>
            <a:r>
              <a:rPr lang="en-US" altLang="zh-CN" dirty="0" smtClean="0">
                <a:solidFill>
                  <a:srgbClr val="00B050"/>
                </a:solidFill>
              </a:rPr>
              <a:t>IP </a:t>
            </a:r>
            <a:r>
              <a:rPr lang="zh-CN" altLang="en-US" dirty="0" smtClean="0">
                <a:solidFill>
                  <a:srgbClr val="00B050"/>
                </a:solidFill>
              </a:rPr>
              <a:t>欺骗，各个</a:t>
            </a:r>
            <a:r>
              <a:rPr lang="en-US" altLang="zh-CN" dirty="0" smtClean="0">
                <a:solidFill>
                  <a:srgbClr val="00B050"/>
                </a:solidFill>
              </a:rPr>
              <a:t>Load Generator </a:t>
            </a:r>
            <a:r>
              <a:rPr lang="zh-CN" altLang="en-US" dirty="0" smtClean="0">
                <a:solidFill>
                  <a:srgbClr val="00B050"/>
                </a:solidFill>
              </a:rPr>
              <a:t>机器必须使用固定的</a:t>
            </a:r>
            <a:r>
              <a:rPr lang="en-US" altLang="zh-CN" dirty="0" smtClean="0">
                <a:solidFill>
                  <a:srgbClr val="00B050"/>
                </a:solidFill>
              </a:rPr>
              <a:t>IP</a:t>
            </a:r>
            <a:r>
              <a:rPr lang="zh-CN" altLang="en-US" dirty="0" smtClean="0">
                <a:solidFill>
                  <a:srgbClr val="00B050"/>
                </a:solidFill>
              </a:rPr>
              <a:t>，不能使用动态</a:t>
            </a:r>
            <a:r>
              <a:rPr lang="en-US" altLang="zh-CN" dirty="0" smtClean="0">
                <a:solidFill>
                  <a:srgbClr val="00B050"/>
                </a:solidFill>
              </a:rPr>
              <a:t>IP</a:t>
            </a:r>
            <a:r>
              <a:rPr lang="zh-CN" altLang="en-US" dirty="0" smtClean="0">
                <a:solidFill>
                  <a:srgbClr val="00B050"/>
                </a:solidFill>
              </a:rPr>
              <a:t>。</a:t>
            </a:r>
            <a:endParaRPr lang="zh-CN" altLang="en-US" dirty="0" smtClean="0">
              <a:solidFill>
                <a:srgbClr val="00B050"/>
              </a:solidFill>
              <a:effectLst>
                <a:outerShdw blurRad="50800" dist="38100" algn="tr" rotWithShape="0">
                  <a:prstClr val="black">
                    <a:alpha val="40000"/>
                  </a:prstClr>
                </a:outerShdw>
              </a:effectLst>
            </a:endParaRPr>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t>小结</a:t>
            </a:r>
            <a:r>
              <a:rPr lang="zh-CN" altLang="en-US" dirty="0" smtClean="0"/>
              <a:t/>
            </a:r>
            <a:br>
              <a:rPr lang="zh-CN" altLang="en-US" dirty="0" smtClean="0"/>
            </a:br>
            <a:endParaRPr lang="zh-CN" altLang="en-US" dirty="0"/>
          </a:p>
        </p:txBody>
      </p:sp>
      <p:sp>
        <p:nvSpPr>
          <p:cNvPr id="3" name="内容占位符 2"/>
          <p:cNvSpPr>
            <a:spLocks noGrp="1"/>
          </p:cNvSpPr>
          <p:nvPr>
            <p:ph idx="1"/>
          </p:nvPr>
        </p:nvSpPr>
        <p:spPr/>
        <p:txBody>
          <a:bodyPr>
            <a:normAutofit fontScale="55000" lnSpcReduction="20000"/>
          </a:bodyPr>
          <a:lstStyle/>
          <a:p>
            <a:r>
              <a:rPr lang="zh-CN" altLang="en-US" dirty="0" smtClean="0"/>
              <a:t>网络层的地位</a:t>
            </a:r>
          </a:p>
          <a:p>
            <a:r>
              <a:rPr lang="zh-CN" altLang="en-US" dirty="0" smtClean="0"/>
              <a:t>位于数据链路层和传输层之间，使用数据链路层提供的服务，为传输层提供服务；</a:t>
            </a:r>
          </a:p>
          <a:p>
            <a:r>
              <a:rPr lang="zh-CN" altLang="en-US" dirty="0" smtClean="0"/>
              <a:t>通信子网的最高层；</a:t>
            </a:r>
          </a:p>
          <a:p>
            <a:r>
              <a:rPr lang="zh-CN" altLang="en-US" dirty="0" smtClean="0"/>
              <a:t>处理端到端传输的最低层。</a:t>
            </a:r>
          </a:p>
          <a:p>
            <a:r>
              <a:rPr lang="zh-CN" altLang="en-US" dirty="0" smtClean="0"/>
              <a:t>网络层的作用</a:t>
            </a:r>
          </a:p>
          <a:p>
            <a:r>
              <a:rPr lang="zh-CN" altLang="en-US" dirty="0" smtClean="0"/>
              <a:t>屏蔽各种不同类型网络之间的差异，实现互连</a:t>
            </a:r>
          </a:p>
          <a:p>
            <a:r>
              <a:rPr lang="zh-CN" altLang="en-US" dirty="0" smtClean="0"/>
              <a:t>了解通信子网的拓扑结构，选择路由，实现报文的网络传输</a:t>
            </a:r>
          </a:p>
          <a:p>
            <a:r>
              <a:rPr lang="zh-CN" altLang="en-US" dirty="0" smtClean="0"/>
              <a:t>网络层的两种实现方式 </a:t>
            </a:r>
            <a:r>
              <a:rPr lang="en-US" dirty="0" smtClean="0"/>
              <a:t>—— </a:t>
            </a:r>
            <a:r>
              <a:rPr lang="zh-CN" altLang="en-US" dirty="0" smtClean="0"/>
              <a:t>数据报和虚电路</a:t>
            </a:r>
          </a:p>
          <a:p>
            <a:r>
              <a:rPr lang="zh-CN" altLang="en-US" dirty="0" smtClean="0"/>
              <a:t>都属于分组交换，采用存储转发机制。</a:t>
            </a:r>
          </a:p>
          <a:p>
            <a:r>
              <a:rPr lang="zh-CN" altLang="en-US" dirty="0" smtClean="0"/>
              <a:t>数据报</a:t>
            </a:r>
            <a:r>
              <a:rPr lang="en-US" dirty="0" smtClean="0"/>
              <a:t>(datagram)</a:t>
            </a:r>
            <a:r>
              <a:rPr lang="zh-CN" altLang="en-US" dirty="0" smtClean="0"/>
              <a:t>：每个分组被单独路由，分组带有全网唯一的地址</a:t>
            </a:r>
          </a:p>
          <a:p>
            <a:r>
              <a:rPr lang="zh-CN" altLang="en-US" dirty="0" smtClean="0"/>
              <a:t>虚电路</a:t>
            </a:r>
            <a:r>
              <a:rPr lang="en-US" dirty="0" smtClean="0"/>
              <a:t>(virtual circuit)</a:t>
            </a:r>
            <a:r>
              <a:rPr lang="zh-CN" altLang="en-US" dirty="0" smtClean="0"/>
              <a:t>：先在源端和目的端之间建立一条虚电路，所有分组沿虚电路按次序存储转发，最后拆除虚电路。在虚电路中，每个分组无须进行路径选择。</a:t>
            </a:r>
          </a:p>
          <a:p>
            <a:r>
              <a:rPr lang="zh-CN" altLang="en-US" dirty="0" smtClean="0"/>
              <a:t>网络层提供的服务</a:t>
            </a:r>
          </a:p>
          <a:p>
            <a:r>
              <a:rPr lang="zh-CN" altLang="en-US" dirty="0" smtClean="0"/>
              <a:t>面向连接的服务和无连接的服务。</a:t>
            </a:r>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smtClean="0"/>
              <a:t>5.2	</a:t>
            </a:r>
            <a:r>
              <a:rPr lang="zh-CN" altLang="en-US" b="1" dirty="0" smtClean="0"/>
              <a:t>路由算法（</a:t>
            </a:r>
            <a:r>
              <a:rPr lang="en-US" b="1" dirty="0" smtClean="0"/>
              <a:t>1</a:t>
            </a:r>
            <a:r>
              <a:rPr lang="zh-CN" altLang="en-US" b="1" dirty="0" smtClean="0"/>
              <a:t>）</a:t>
            </a:r>
            <a:r>
              <a:rPr lang="zh-CN" altLang="en-US" dirty="0" smtClean="0"/>
              <a:t/>
            </a:r>
            <a:br>
              <a:rPr lang="zh-CN" altLang="en-US" dirty="0" smtClean="0"/>
            </a:br>
            <a:endParaRPr lang="zh-CN" altLang="en-US" dirty="0"/>
          </a:p>
        </p:txBody>
      </p:sp>
      <p:sp>
        <p:nvSpPr>
          <p:cNvPr id="3" name="内容占位符 2"/>
          <p:cNvSpPr>
            <a:spLocks noGrp="1"/>
          </p:cNvSpPr>
          <p:nvPr>
            <p:ph idx="1"/>
          </p:nvPr>
        </p:nvSpPr>
        <p:spPr/>
        <p:txBody>
          <a:bodyPr>
            <a:normAutofit fontScale="70000" lnSpcReduction="20000"/>
          </a:bodyPr>
          <a:lstStyle/>
          <a:p>
            <a:r>
              <a:rPr lang="zh-CN" altLang="en-US" dirty="0" smtClean="0"/>
              <a:t>路由算法是网络层软件的一部分</a:t>
            </a:r>
          </a:p>
          <a:p>
            <a:r>
              <a:rPr lang="zh-CN" altLang="en-US" dirty="0" smtClean="0"/>
              <a:t>子网采用数据报方式，每个包都要做路由选择；</a:t>
            </a:r>
          </a:p>
          <a:p>
            <a:r>
              <a:rPr lang="zh-CN" altLang="en-US" dirty="0" smtClean="0"/>
              <a:t>子网采用虚电路方式，只需在建立连接时做一次路由选择。</a:t>
            </a:r>
          </a:p>
          <a:p>
            <a:r>
              <a:rPr lang="zh-CN" altLang="en-US" dirty="0" smtClean="0"/>
              <a:t>路由算法应具有的特性</a:t>
            </a:r>
          </a:p>
          <a:p>
            <a:r>
              <a:rPr lang="zh-CN" altLang="en-US" dirty="0" smtClean="0"/>
              <a:t>正确性（</a:t>
            </a:r>
            <a:r>
              <a:rPr lang="en-US" dirty="0" smtClean="0"/>
              <a:t>correctness</a:t>
            </a:r>
            <a:r>
              <a:rPr lang="zh-CN" altLang="en-US" dirty="0" smtClean="0"/>
              <a:t>）</a:t>
            </a:r>
          </a:p>
          <a:p>
            <a:r>
              <a:rPr lang="zh-CN" altLang="en-US" dirty="0" smtClean="0"/>
              <a:t>简单性（</a:t>
            </a:r>
            <a:r>
              <a:rPr lang="en-US" dirty="0" smtClean="0"/>
              <a:t>simplicity</a:t>
            </a:r>
            <a:r>
              <a:rPr lang="zh-CN" altLang="en-US" dirty="0" smtClean="0"/>
              <a:t>）</a:t>
            </a:r>
          </a:p>
          <a:p>
            <a:r>
              <a:rPr lang="zh-CN" altLang="en-US" dirty="0" smtClean="0"/>
              <a:t>健壮性（</a:t>
            </a:r>
            <a:r>
              <a:rPr lang="en-US" dirty="0" smtClean="0"/>
              <a:t>robustness</a:t>
            </a:r>
            <a:r>
              <a:rPr lang="zh-CN" altLang="en-US" dirty="0" smtClean="0"/>
              <a:t>）</a:t>
            </a:r>
          </a:p>
          <a:p>
            <a:r>
              <a:rPr lang="zh-CN" altLang="en-US" dirty="0" smtClean="0"/>
              <a:t>稳定性（</a:t>
            </a:r>
            <a:r>
              <a:rPr lang="en-US" dirty="0" smtClean="0"/>
              <a:t>stability</a:t>
            </a:r>
            <a:r>
              <a:rPr lang="zh-CN" altLang="en-US" dirty="0" smtClean="0"/>
              <a:t>）</a:t>
            </a:r>
          </a:p>
          <a:p>
            <a:r>
              <a:rPr lang="zh-CN" altLang="en-US" dirty="0" smtClean="0"/>
              <a:t>公平性（</a:t>
            </a:r>
            <a:r>
              <a:rPr lang="en-US" dirty="0" smtClean="0"/>
              <a:t>fairness</a:t>
            </a:r>
            <a:r>
              <a:rPr lang="zh-CN" altLang="en-US" dirty="0" smtClean="0"/>
              <a:t>）</a:t>
            </a:r>
          </a:p>
          <a:p>
            <a:r>
              <a:rPr lang="zh-CN" altLang="en-US" dirty="0" smtClean="0"/>
              <a:t>最优性（</a:t>
            </a:r>
            <a:r>
              <a:rPr lang="en-US" dirty="0" smtClean="0"/>
              <a:t>optimality</a:t>
            </a:r>
            <a:r>
              <a:rPr lang="zh-CN" altLang="en-US" dirty="0" smtClean="0"/>
              <a:t>）</a:t>
            </a:r>
          </a:p>
          <a:p>
            <a:r>
              <a:rPr lang="zh-CN" altLang="en-US" dirty="0" smtClean="0"/>
              <a:t>路由算法分类</a:t>
            </a:r>
          </a:p>
          <a:p>
            <a:r>
              <a:rPr lang="zh-CN" altLang="en-US" dirty="0" smtClean="0"/>
              <a:t>非自适应算法，静态路由算法</a:t>
            </a:r>
          </a:p>
          <a:p>
            <a:r>
              <a:rPr lang="zh-CN" altLang="en-US" dirty="0" smtClean="0"/>
              <a:t>自适应算法，动态路由算法</a:t>
            </a:r>
          </a:p>
          <a:p>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571500" y="285750"/>
          <a:ext cx="8286750" cy="5983288"/>
        </p:xfrm>
        <a:graphic>
          <a:graphicData uri="http://schemas.openxmlformats.org/presentationml/2006/ole">
            <mc:AlternateContent xmlns:mc="http://schemas.openxmlformats.org/markup-compatibility/2006">
              <mc:Choice xmlns:v="urn:schemas-microsoft-com:vml" Requires="v">
                <p:oleObj spid="_x0000_s46083" name="幻灯片" r:id="rId3" imgW="4567411" imgH="3424406" progId="PowerPoint.Slide.8">
                  <p:embed/>
                </p:oleObj>
              </mc:Choice>
              <mc:Fallback>
                <p:oleObj name="幻灯片" r:id="rId3" imgW="4567411" imgH="3424406" progId="PowerPoint.Slid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85750"/>
                        <a:ext cx="8286750" cy="598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smtClean="0"/>
              <a:t>5.2	</a:t>
            </a:r>
            <a:r>
              <a:rPr lang="zh-CN" altLang="en-US" b="1" dirty="0" smtClean="0"/>
              <a:t>路由算法（</a:t>
            </a:r>
            <a:r>
              <a:rPr lang="en-US" b="1" dirty="0" smtClean="0"/>
              <a:t>3</a:t>
            </a:r>
            <a:r>
              <a:rPr lang="zh-CN" altLang="en-US" b="1" dirty="0" smtClean="0"/>
              <a:t>）</a:t>
            </a:r>
            <a:r>
              <a:rPr lang="zh-CN" altLang="en-US" dirty="0" smtClean="0"/>
              <a:t/>
            </a:r>
            <a:br>
              <a:rPr lang="zh-CN" altLang="en-US" dirty="0" smtClean="0"/>
            </a:br>
            <a:endParaRPr lang="zh-CN" altLang="en-US" dirty="0"/>
          </a:p>
        </p:txBody>
      </p:sp>
      <p:sp>
        <p:nvSpPr>
          <p:cNvPr id="3" name="内容占位符 2"/>
          <p:cNvSpPr>
            <a:spLocks noGrp="1"/>
          </p:cNvSpPr>
          <p:nvPr>
            <p:ph idx="1"/>
          </p:nvPr>
        </p:nvSpPr>
        <p:spPr/>
        <p:txBody>
          <a:bodyPr>
            <a:normAutofit fontScale="85000" lnSpcReduction="20000"/>
          </a:bodyPr>
          <a:lstStyle/>
          <a:p>
            <a:r>
              <a:rPr lang="en-US" dirty="0" smtClean="0"/>
              <a:t>5.2.2	</a:t>
            </a:r>
            <a:r>
              <a:rPr lang="zh-CN" altLang="en-US" dirty="0" smtClean="0"/>
              <a:t>最短路径路由算法（</a:t>
            </a:r>
            <a:r>
              <a:rPr lang="en-US" dirty="0" smtClean="0"/>
              <a:t>Shortest Path Routing</a:t>
            </a:r>
            <a:r>
              <a:rPr lang="zh-CN" altLang="en-US" dirty="0" smtClean="0"/>
              <a:t>）</a:t>
            </a:r>
          </a:p>
          <a:p>
            <a:r>
              <a:rPr lang="zh-CN" altLang="en-US" dirty="0" smtClean="0"/>
              <a:t>属于静态路由算法</a:t>
            </a:r>
          </a:p>
          <a:p>
            <a:r>
              <a:rPr lang="zh-CN" altLang="en-US" dirty="0" smtClean="0"/>
              <a:t>基本思想</a:t>
            </a:r>
          </a:p>
          <a:p>
            <a:r>
              <a:rPr lang="zh-CN" altLang="en-US" dirty="0" smtClean="0"/>
              <a:t>构建子网的拓扑图，图中的每个结点代表一个路由器，每条弧代表一条通信线路。为了选择两个路由器间的路由，算法在图中找出最短路径。</a:t>
            </a:r>
          </a:p>
          <a:p>
            <a:r>
              <a:rPr lang="zh-CN" altLang="en-US" dirty="0" smtClean="0"/>
              <a:t>测量路径长度的方法</a:t>
            </a:r>
          </a:p>
          <a:p>
            <a:r>
              <a:rPr lang="zh-CN" altLang="en-US" dirty="0" smtClean="0"/>
              <a:t>结点数量</a:t>
            </a:r>
          </a:p>
          <a:p>
            <a:r>
              <a:rPr lang="zh-CN" altLang="en-US" dirty="0" smtClean="0"/>
              <a:t>地理距离</a:t>
            </a:r>
          </a:p>
          <a:p>
            <a:r>
              <a:rPr lang="zh-CN" altLang="en-US" dirty="0" smtClean="0"/>
              <a:t>传输延迟</a:t>
            </a:r>
          </a:p>
          <a:p>
            <a:r>
              <a:rPr lang="zh-CN" altLang="en-US" dirty="0" smtClean="0"/>
              <a:t>距离、信道带宽等参数的加权函数</a:t>
            </a:r>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smtClean="0"/>
              <a:t>5.2	</a:t>
            </a:r>
            <a:r>
              <a:rPr lang="zh-CN" altLang="en-US" b="1" dirty="0" smtClean="0"/>
              <a:t>路由算法（</a:t>
            </a:r>
            <a:r>
              <a:rPr lang="en-US" b="1" dirty="0" smtClean="0"/>
              <a:t>4</a:t>
            </a:r>
            <a:r>
              <a:rPr lang="zh-CN" altLang="en-US" b="1" dirty="0" smtClean="0"/>
              <a:t>）</a:t>
            </a:r>
            <a:r>
              <a:rPr lang="zh-CN" altLang="en-US" dirty="0" smtClean="0"/>
              <a:t/>
            </a:r>
            <a:br>
              <a:rPr lang="zh-CN" altLang="en-US" dirty="0" smtClean="0"/>
            </a:br>
            <a:endParaRPr lang="zh-CN" altLang="en-US" dirty="0"/>
          </a:p>
        </p:txBody>
      </p:sp>
      <p:sp>
        <p:nvSpPr>
          <p:cNvPr id="3" name="内容占位符 2"/>
          <p:cNvSpPr>
            <a:spLocks noGrp="1"/>
          </p:cNvSpPr>
          <p:nvPr>
            <p:ph idx="1"/>
          </p:nvPr>
        </p:nvSpPr>
        <p:spPr/>
        <p:txBody>
          <a:bodyPr>
            <a:normAutofit fontScale="70000" lnSpcReduction="20000"/>
          </a:bodyPr>
          <a:lstStyle/>
          <a:p>
            <a:r>
              <a:rPr lang="en-US" dirty="0" err="1" smtClean="0"/>
              <a:t>Dijkstra</a:t>
            </a:r>
            <a:r>
              <a:rPr lang="zh-CN" altLang="en-US" dirty="0" smtClean="0"/>
              <a:t>算法</a:t>
            </a:r>
          </a:p>
          <a:p>
            <a:r>
              <a:rPr lang="zh-CN" altLang="en-US" dirty="0" smtClean="0"/>
              <a:t>每个结点用从源结点沿已知最佳路径到本结点的距离来标注，标注分为临时性标注和永久性标注；</a:t>
            </a:r>
          </a:p>
          <a:p>
            <a:r>
              <a:rPr lang="zh-CN" altLang="en-US" dirty="0" smtClean="0"/>
              <a:t>初始时，所有结点都为临时性标注，标注为无穷大；</a:t>
            </a:r>
          </a:p>
          <a:p>
            <a:r>
              <a:rPr lang="zh-CN" altLang="en-US" dirty="0" smtClean="0"/>
              <a:t>将源结点标注为</a:t>
            </a:r>
            <a:r>
              <a:rPr lang="en-US" altLang="zh-CN" dirty="0" smtClean="0"/>
              <a:t>0</a:t>
            </a:r>
            <a:r>
              <a:rPr lang="zh-CN" altLang="en-US" dirty="0" smtClean="0"/>
              <a:t>，且为永久性标注，并令其为工作结点；</a:t>
            </a:r>
          </a:p>
          <a:p>
            <a:r>
              <a:rPr lang="zh-CN" altLang="en-US" dirty="0" smtClean="0"/>
              <a:t>检查与工作结点相邻的临时性结点，若该结点到工作结点的距离与工作结点的标注之和小于该结点的标注，则用新计算得到的和重新标注该结点；</a:t>
            </a:r>
          </a:p>
          <a:p>
            <a:r>
              <a:rPr lang="zh-CN" altLang="en-US" dirty="0" smtClean="0"/>
              <a:t>在整个图中查找具有最小值的临时性标注结点，将其变为永久性结点，并成为下一轮检查的工作结点；</a:t>
            </a:r>
          </a:p>
          <a:p>
            <a:r>
              <a:rPr lang="zh-CN" altLang="en-US" dirty="0" smtClean="0"/>
              <a:t>重复第四、五步，直到目的结点成为工作结点；</a:t>
            </a:r>
          </a:p>
          <a:p>
            <a:endParaRPr lang="zh-CN" altLang="en-US" dirty="0" smtClean="0"/>
          </a:p>
          <a:p>
            <a:r>
              <a:rPr lang="zh-CN" altLang="en-US" dirty="0" smtClean="0"/>
              <a:t>例，</a:t>
            </a:r>
            <a:r>
              <a:rPr lang="en-US" dirty="0" smtClean="0"/>
              <a:t>Fig. 5-6</a:t>
            </a:r>
          </a:p>
          <a:p>
            <a:r>
              <a:rPr lang="zh-CN" altLang="en-US" dirty="0" smtClean="0"/>
              <a:t>算法实现，</a:t>
            </a:r>
            <a:r>
              <a:rPr lang="en-US" dirty="0" smtClean="0"/>
              <a:t>Fig. 5-7</a:t>
            </a:r>
            <a:r>
              <a:rPr lang="zh-CN" altLang="en-US" dirty="0" smtClean="0"/>
              <a:t>。程序与算法的区别是：从目的结点开始。</a:t>
            </a:r>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graphicFrame>
        <p:nvGraphicFramePr>
          <p:cNvPr id="24578" name="Object 2"/>
          <p:cNvGraphicFramePr>
            <a:graphicFrameLocks noChangeAspect="1"/>
          </p:cNvGraphicFramePr>
          <p:nvPr/>
        </p:nvGraphicFramePr>
        <p:xfrm>
          <a:off x="500034" y="285729"/>
          <a:ext cx="8143932" cy="6197246"/>
        </p:xfrm>
        <a:graphic>
          <a:graphicData uri="http://schemas.openxmlformats.org/presentationml/2006/ole">
            <mc:AlternateContent xmlns:mc="http://schemas.openxmlformats.org/markup-compatibility/2006">
              <mc:Choice xmlns:v="urn:schemas-microsoft-com:vml" Requires="v">
                <p:oleObj spid="_x0000_s24579" name="幻灯片" r:id="rId3" imgW="4571844" imgH="3428912" progId="PowerPoint.Slide.8">
                  <p:embed/>
                </p:oleObj>
              </mc:Choice>
              <mc:Fallback>
                <p:oleObj name="幻灯片" r:id="rId3" imgW="4571844" imgH="3428912" progId="PowerPoint.Slid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285729"/>
                        <a:ext cx="8143932" cy="619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smtClean="0"/>
              <a:t>5.2	</a:t>
            </a:r>
            <a:r>
              <a:rPr lang="zh-CN" altLang="en-US" b="1" dirty="0" smtClean="0"/>
              <a:t>路由算法（</a:t>
            </a:r>
            <a:r>
              <a:rPr lang="en-US" b="1" dirty="0" smtClean="0"/>
              <a:t>5</a:t>
            </a:r>
            <a:r>
              <a:rPr lang="zh-CN" altLang="en-US" b="1" dirty="0" smtClean="0"/>
              <a:t>）</a:t>
            </a:r>
            <a:r>
              <a:rPr lang="zh-CN" altLang="en-US" dirty="0" smtClean="0"/>
              <a:t/>
            </a:r>
            <a:br>
              <a:rPr lang="zh-CN" altLang="en-US" dirty="0" smtClean="0"/>
            </a:br>
            <a:endParaRPr lang="zh-CN" altLang="en-US" dirty="0"/>
          </a:p>
        </p:txBody>
      </p:sp>
      <p:sp>
        <p:nvSpPr>
          <p:cNvPr id="3" name="内容占位符 2"/>
          <p:cNvSpPr>
            <a:spLocks noGrp="1"/>
          </p:cNvSpPr>
          <p:nvPr>
            <p:ph idx="1"/>
          </p:nvPr>
        </p:nvSpPr>
        <p:spPr/>
        <p:txBody>
          <a:bodyPr>
            <a:normAutofit fontScale="77500" lnSpcReduction="20000"/>
          </a:bodyPr>
          <a:lstStyle/>
          <a:p>
            <a:r>
              <a:rPr lang="en-US" dirty="0" smtClean="0"/>
              <a:t>5.2.3	</a:t>
            </a:r>
            <a:r>
              <a:rPr lang="zh-CN" altLang="en-US" dirty="0" smtClean="0"/>
              <a:t>洪泛算法（</a:t>
            </a:r>
            <a:r>
              <a:rPr lang="en-US" dirty="0" smtClean="0"/>
              <a:t>Flooding</a:t>
            </a:r>
            <a:r>
              <a:rPr lang="zh-CN" altLang="en-US" dirty="0" smtClean="0"/>
              <a:t>）</a:t>
            </a:r>
          </a:p>
          <a:p>
            <a:r>
              <a:rPr lang="zh-CN" altLang="en-US" dirty="0" smtClean="0"/>
              <a:t>属于静态路由算法</a:t>
            </a:r>
          </a:p>
          <a:p>
            <a:r>
              <a:rPr lang="zh-CN" altLang="en-US" dirty="0" smtClean="0"/>
              <a:t>基本思想</a:t>
            </a:r>
          </a:p>
          <a:p>
            <a:r>
              <a:rPr lang="zh-CN" altLang="en-US" dirty="0" smtClean="0"/>
              <a:t>把收到的每一个包，向除了该包到来的线路外的所有输出线路发送。</a:t>
            </a:r>
          </a:p>
          <a:p>
            <a:r>
              <a:rPr lang="zh-CN" altLang="en-US" dirty="0" smtClean="0"/>
              <a:t>主要问题</a:t>
            </a:r>
          </a:p>
          <a:p>
            <a:r>
              <a:rPr lang="zh-CN" altLang="en-US" dirty="0" smtClean="0"/>
              <a:t>洪泛要产生大量重复包。</a:t>
            </a:r>
          </a:p>
          <a:p>
            <a:r>
              <a:rPr lang="zh-CN" altLang="en-US" dirty="0" smtClean="0"/>
              <a:t>解决措施</a:t>
            </a:r>
          </a:p>
          <a:p>
            <a:r>
              <a:rPr lang="zh-CN" altLang="en-US" dirty="0" smtClean="0"/>
              <a:t>每个包头包含站点计数器，每经过一站计数器减</a:t>
            </a:r>
            <a:r>
              <a:rPr lang="en-US" dirty="0" smtClean="0"/>
              <a:t>1</a:t>
            </a:r>
            <a:r>
              <a:rPr lang="zh-CN" altLang="en-US" dirty="0" smtClean="0"/>
              <a:t>，为</a:t>
            </a:r>
            <a:r>
              <a:rPr lang="en-US" dirty="0" smtClean="0"/>
              <a:t>0</a:t>
            </a:r>
            <a:r>
              <a:rPr lang="zh-CN" altLang="en-US" dirty="0" smtClean="0"/>
              <a:t>时则丢弃该包；</a:t>
            </a:r>
          </a:p>
          <a:p>
            <a:r>
              <a:rPr lang="zh-CN" altLang="en-US" dirty="0" smtClean="0"/>
              <a:t>源端记录包经过的路径，防止再次扩散到这些路径中</a:t>
            </a:r>
          </a:p>
          <a:p>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571500" y="285750"/>
          <a:ext cx="8286750" cy="5983288"/>
        </p:xfrm>
        <a:graphic>
          <a:graphicData uri="http://schemas.openxmlformats.org/presentationml/2006/ole">
            <mc:AlternateContent xmlns:mc="http://schemas.openxmlformats.org/markup-compatibility/2006">
              <mc:Choice xmlns:v="urn:schemas-microsoft-com:vml" Requires="v">
                <p:oleObj spid="_x0000_s30723" name="幻灯片" r:id="rId3" imgW="4571844" imgH="3428912" progId="PowerPoint.Slide.8">
                  <p:embed/>
                </p:oleObj>
              </mc:Choice>
              <mc:Fallback>
                <p:oleObj name="幻灯片" r:id="rId3" imgW="4571844" imgH="3428912" progId="PowerPoint.Slid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85750"/>
                        <a:ext cx="8286750" cy="598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smtClean="0"/>
              <a:t>5.2	</a:t>
            </a:r>
            <a:r>
              <a:rPr lang="zh-CN" altLang="en-US" b="1" dirty="0" smtClean="0"/>
              <a:t>路由算法（</a:t>
            </a:r>
            <a:r>
              <a:rPr lang="en-US" b="1" dirty="0" smtClean="0"/>
              <a:t>6</a:t>
            </a:r>
            <a:r>
              <a:rPr lang="zh-CN" altLang="en-US" b="1" dirty="0" smtClean="0"/>
              <a:t>）</a:t>
            </a:r>
            <a:r>
              <a:rPr lang="zh-CN" altLang="en-US" dirty="0" smtClean="0"/>
              <a:t/>
            </a:r>
            <a:br>
              <a:rPr lang="zh-CN" altLang="en-US" dirty="0" smtClean="0"/>
            </a:br>
            <a:endParaRPr lang="zh-CN" altLang="en-US" dirty="0"/>
          </a:p>
        </p:txBody>
      </p:sp>
      <p:sp>
        <p:nvSpPr>
          <p:cNvPr id="3" name="内容占位符 2"/>
          <p:cNvSpPr>
            <a:spLocks noGrp="1"/>
          </p:cNvSpPr>
          <p:nvPr>
            <p:ph idx="1"/>
          </p:nvPr>
        </p:nvSpPr>
        <p:spPr/>
        <p:txBody>
          <a:bodyPr/>
          <a:lstStyle/>
          <a:p>
            <a:r>
              <a:rPr lang="zh-CN" altLang="en-US" dirty="0" smtClean="0"/>
              <a:t>选择性洪泛算法（</a:t>
            </a:r>
            <a:r>
              <a:rPr lang="en-US" dirty="0" smtClean="0"/>
              <a:t>selective flooding</a:t>
            </a:r>
            <a:r>
              <a:rPr lang="zh-CN" altLang="en-US" dirty="0" smtClean="0"/>
              <a:t>）</a:t>
            </a:r>
          </a:p>
          <a:p>
            <a:r>
              <a:rPr lang="zh-CN" altLang="en-US" dirty="0" smtClean="0"/>
              <a:t>洪泛法的一种改进。将进来的每个包仅发送到与正确方向接近的线路上。</a:t>
            </a:r>
          </a:p>
          <a:p>
            <a:r>
              <a:rPr lang="zh-CN" altLang="en-US" dirty="0" smtClean="0"/>
              <a:t>应用情况</a:t>
            </a:r>
          </a:p>
          <a:p>
            <a:r>
              <a:rPr lang="zh-CN" altLang="en-US" dirty="0" smtClean="0"/>
              <a:t>路由器和线路的资源过于浪费，实际很少直接采用；</a:t>
            </a:r>
          </a:p>
          <a:p>
            <a:r>
              <a:rPr lang="zh-CN" altLang="en-US" dirty="0" smtClean="0"/>
              <a:t>具有极好的健壮性，可用于军事应用；</a:t>
            </a:r>
          </a:p>
          <a:p>
            <a:r>
              <a:rPr lang="zh-CN" altLang="en-US" dirty="0" smtClean="0"/>
              <a:t>作为衡量标准评价其它路由算法。</a:t>
            </a:r>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smtClean="0"/>
              <a:t>5.2	</a:t>
            </a:r>
            <a:r>
              <a:rPr lang="zh-CN" altLang="en-US" b="1" dirty="0" smtClean="0"/>
              <a:t>路由算法（</a:t>
            </a:r>
            <a:r>
              <a:rPr lang="en-US" b="1" dirty="0" smtClean="0"/>
              <a:t>7</a:t>
            </a:r>
            <a:r>
              <a:rPr lang="zh-CN" altLang="en-US" b="1" smtClean="0"/>
              <a:t>）</a:t>
            </a:r>
            <a:r>
              <a:rPr lang="zh-CN" altLang="en-US" smtClean="0"/>
              <a:t/>
            </a:r>
            <a:br>
              <a:rPr lang="zh-CN" altLang="en-US" smtClean="0"/>
            </a:br>
            <a:endParaRPr lang="zh-CN" altLang="en-US"/>
          </a:p>
        </p:txBody>
      </p:sp>
      <p:sp>
        <p:nvSpPr>
          <p:cNvPr id="3" name="内容占位符 2"/>
          <p:cNvSpPr>
            <a:spLocks noGrp="1"/>
          </p:cNvSpPr>
          <p:nvPr>
            <p:ph idx="1"/>
          </p:nvPr>
        </p:nvSpPr>
        <p:spPr/>
        <p:txBody>
          <a:bodyPr>
            <a:normAutofit fontScale="70000" lnSpcReduction="20000"/>
          </a:bodyPr>
          <a:lstStyle/>
          <a:p>
            <a:r>
              <a:rPr lang="en-US" dirty="0" smtClean="0"/>
              <a:t>5.2.4	</a:t>
            </a:r>
            <a:r>
              <a:rPr lang="zh-CN" altLang="en-US" dirty="0" smtClean="0"/>
              <a:t>基于流量的路由算法（</a:t>
            </a:r>
            <a:r>
              <a:rPr lang="en-US" dirty="0" smtClean="0"/>
              <a:t>Flow-Based Routing</a:t>
            </a:r>
            <a:r>
              <a:rPr lang="zh-CN" altLang="en-US" dirty="0" smtClean="0"/>
              <a:t>）</a:t>
            </a:r>
          </a:p>
          <a:p>
            <a:r>
              <a:rPr lang="zh-CN" altLang="en-US" dirty="0" smtClean="0"/>
              <a:t>属于静态路由算法</a:t>
            </a:r>
          </a:p>
          <a:p>
            <a:r>
              <a:rPr lang="zh-CN" altLang="en-US" dirty="0" smtClean="0"/>
              <a:t>基本思想</a:t>
            </a:r>
          </a:p>
          <a:p>
            <a:r>
              <a:rPr lang="zh-CN" altLang="en-US" dirty="0" smtClean="0"/>
              <a:t>既考虑拓扑结构，又兼顾网络负荷；</a:t>
            </a:r>
          </a:p>
          <a:p>
            <a:r>
              <a:rPr lang="zh-CN" altLang="en-US" dirty="0" smtClean="0"/>
              <a:t>前提：每对结点间平均数据流是相对稳定和可预测的；</a:t>
            </a:r>
          </a:p>
          <a:p>
            <a:r>
              <a:rPr lang="zh-CN" altLang="en-US" dirty="0" smtClean="0"/>
              <a:t>根据网络带宽和平均流量，可得出平均包延迟，因此路由选择问题归结为找产生网络最小延迟的路由选择算法。</a:t>
            </a:r>
          </a:p>
          <a:p>
            <a:r>
              <a:rPr lang="zh-CN" altLang="en-US" dirty="0" smtClean="0"/>
              <a:t>提前离线（</a:t>
            </a:r>
            <a:r>
              <a:rPr lang="en-US" dirty="0" smtClean="0"/>
              <a:t>off-line</a:t>
            </a:r>
            <a:r>
              <a:rPr lang="zh-CN" altLang="en-US" dirty="0" smtClean="0"/>
              <a:t>）计算</a:t>
            </a:r>
          </a:p>
          <a:p>
            <a:r>
              <a:rPr lang="zh-CN" altLang="en-US" dirty="0" smtClean="0"/>
              <a:t>需要预知的信息</a:t>
            </a:r>
          </a:p>
          <a:p>
            <a:r>
              <a:rPr lang="zh-CN" altLang="en-US" dirty="0" smtClean="0"/>
              <a:t>网络拓扑结构；</a:t>
            </a:r>
          </a:p>
          <a:p>
            <a:r>
              <a:rPr lang="zh-CN" altLang="en-US" dirty="0" smtClean="0"/>
              <a:t>通信量矩阵</a:t>
            </a:r>
            <a:r>
              <a:rPr lang="en-US" dirty="0" err="1" smtClean="0"/>
              <a:t>F</a:t>
            </a:r>
            <a:r>
              <a:rPr lang="en-US" baseline="-25000" dirty="0" err="1" smtClean="0"/>
              <a:t>ij</a:t>
            </a:r>
            <a:r>
              <a:rPr lang="zh-CN" altLang="en-US" dirty="0" smtClean="0"/>
              <a:t>；</a:t>
            </a:r>
          </a:p>
          <a:p>
            <a:r>
              <a:rPr lang="zh-CN" altLang="en-US" dirty="0" smtClean="0"/>
              <a:t>线路带宽矩阵</a:t>
            </a:r>
            <a:r>
              <a:rPr lang="en-US" dirty="0" err="1" smtClean="0"/>
              <a:t>C</a:t>
            </a:r>
            <a:r>
              <a:rPr lang="en-US" baseline="-25000" dirty="0" err="1" smtClean="0"/>
              <a:t>ij</a:t>
            </a:r>
            <a:r>
              <a:rPr lang="zh-CN" altLang="en-US" dirty="0" smtClean="0"/>
              <a:t>；</a:t>
            </a:r>
          </a:p>
          <a:p>
            <a:r>
              <a:rPr lang="zh-CN" altLang="en-US" dirty="0" smtClean="0"/>
              <a:t>路由算法（可能是临时的）。</a:t>
            </a:r>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graphicFrame>
        <p:nvGraphicFramePr>
          <p:cNvPr id="4098" name="Object 2"/>
          <p:cNvGraphicFramePr>
            <a:graphicFrameLocks noChangeAspect="1"/>
          </p:cNvGraphicFramePr>
          <p:nvPr/>
        </p:nvGraphicFramePr>
        <p:xfrm>
          <a:off x="285720" y="214290"/>
          <a:ext cx="8501122" cy="6375842"/>
        </p:xfrm>
        <a:graphic>
          <a:graphicData uri="http://schemas.openxmlformats.org/presentationml/2006/ole">
            <mc:AlternateContent xmlns:mc="http://schemas.openxmlformats.org/markup-compatibility/2006">
              <mc:Choice xmlns:v="urn:schemas-microsoft-com:vml" Requires="v">
                <p:oleObj spid="_x0000_s4099" name="幻灯片" r:id="rId3" imgW="4571844" imgH="3428912" progId="PowerPoint.Slide.8">
                  <p:embed/>
                </p:oleObj>
              </mc:Choice>
              <mc:Fallback>
                <p:oleObj name="幻灯片" r:id="rId3" imgW="4571844" imgH="3428912" progId="PowerPoint.Slid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20" y="214290"/>
                        <a:ext cx="8501122" cy="637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smtClean="0"/>
              <a:t>5.2	</a:t>
            </a:r>
            <a:r>
              <a:rPr lang="zh-CN" altLang="en-US" b="1" dirty="0" smtClean="0"/>
              <a:t>路由算法（</a:t>
            </a:r>
            <a:r>
              <a:rPr lang="en-US" b="1" dirty="0" smtClean="0"/>
              <a:t>16</a:t>
            </a:r>
            <a:r>
              <a:rPr lang="zh-CN" altLang="en-US" b="1" dirty="0" smtClean="0"/>
              <a:t>）</a:t>
            </a:r>
            <a:r>
              <a:rPr lang="zh-CN" altLang="en-US" dirty="0" smtClean="0"/>
              <a:t/>
            </a:r>
            <a:br>
              <a:rPr lang="zh-CN" altLang="en-US" dirty="0" smtClean="0"/>
            </a:b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健壮性</a:t>
            </a:r>
            <a:r>
              <a:rPr lang="en-US" dirty="0" smtClean="0"/>
              <a:t>: what happens if router malfunctions?</a:t>
            </a:r>
          </a:p>
          <a:p>
            <a:r>
              <a:rPr lang="en-US" dirty="0" smtClean="0"/>
              <a:t>LS</a:t>
            </a:r>
          </a:p>
          <a:p>
            <a:r>
              <a:rPr lang="en-US" dirty="0" smtClean="0"/>
              <a:t>node can advertise incorrect </a:t>
            </a:r>
            <a:r>
              <a:rPr lang="en-US" i="1" dirty="0" smtClean="0"/>
              <a:t>link</a:t>
            </a:r>
            <a:r>
              <a:rPr lang="en-US" dirty="0" smtClean="0"/>
              <a:t> cost</a:t>
            </a:r>
          </a:p>
          <a:p>
            <a:r>
              <a:rPr lang="en-US" dirty="0" smtClean="0"/>
              <a:t>each node computes only its </a:t>
            </a:r>
            <a:r>
              <a:rPr lang="en-US" i="1" dirty="0" smtClean="0"/>
              <a:t>own</a:t>
            </a:r>
            <a:r>
              <a:rPr lang="en-US" dirty="0" smtClean="0"/>
              <a:t> table</a:t>
            </a:r>
          </a:p>
          <a:p>
            <a:r>
              <a:rPr lang="en-US" dirty="0" smtClean="0"/>
              <a:t>DV</a:t>
            </a:r>
          </a:p>
          <a:p>
            <a:r>
              <a:rPr lang="en-US" dirty="0" smtClean="0"/>
              <a:t>DV node can advertise incorrect </a:t>
            </a:r>
            <a:r>
              <a:rPr lang="en-US" i="1" dirty="0" smtClean="0"/>
              <a:t>path</a:t>
            </a:r>
            <a:r>
              <a:rPr lang="en-US" dirty="0" smtClean="0"/>
              <a:t> cost</a:t>
            </a:r>
          </a:p>
          <a:p>
            <a:r>
              <a:rPr lang="en-US" dirty="0" smtClean="0"/>
              <a:t>each node’s table used by others </a:t>
            </a:r>
          </a:p>
          <a:p>
            <a:r>
              <a:rPr lang="en-US" dirty="0" smtClean="0"/>
              <a:t>error propagate thru network</a:t>
            </a:r>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smtClean="0"/>
              <a:t>5.2	</a:t>
            </a:r>
            <a:r>
              <a:rPr lang="zh-CN" altLang="en-US" b="1" dirty="0" smtClean="0"/>
              <a:t>路由算法（</a:t>
            </a:r>
            <a:r>
              <a:rPr lang="en-US" b="1" dirty="0" smtClean="0"/>
              <a:t>14</a:t>
            </a:r>
            <a:r>
              <a:rPr lang="zh-CN" altLang="en-US" b="1" dirty="0" smtClean="0"/>
              <a:t>）</a:t>
            </a:r>
            <a:r>
              <a:rPr lang="zh-CN" altLang="en-US" dirty="0" smtClean="0"/>
              <a:t/>
            </a:r>
            <a:br>
              <a:rPr lang="zh-CN" altLang="en-US" dirty="0" smtClean="0"/>
            </a:br>
            <a:endParaRPr lang="zh-CN" altLang="en-US" dirty="0"/>
          </a:p>
        </p:txBody>
      </p:sp>
      <p:sp>
        <p:nvSpPr>
          <p:cNvPr id="3" name="内容占位符 2"/>
          <p:cNvSpPr>
            <a:spLocks noGrp="1"/>
          </p:cNvSpPr>
          <p:nvPr>
            <p:ph idx="1"/>
          </p:nvPr>
        </p:nvSpPr>
        <p:spPr/>
        <p:txBody>
          <a:bodyPr>
            <a:normAutofit fontScale="70000" lnSpcReduction="20000"/>
          </a:bodyPr>
          <a:lstStyle/>
          <a:p>
            <a:r>
              <a:rPr lang="zh-CN" altLang="en-US" dirty="0" smtClean="0"/>
              <a:t>路由器崩溃后，序号重置；</a:t>
            </a:r>
          </a:p>
          <a:p>
            <a:r>
              <a:rPr lang="zh-CN" altLang="en-US" dirty="0" smtClean="0"/>
              <a:t>序号出错；</a:t>
            </a:r>
          </a:p>
          <a:p>
            <a:r>
              <a:rPr lang="zh-CN" altLang="en-US" dirty="0" smtClean="0"/>
              <a:t>    第二、三问题的解决办法：增加年龄（</a:t>
            </a:r>
            <a:r>
              <a:rPr lang="en-US" dirty="0" smtClean="0"/>
              <a:t>age</a:t>
            </a:r>
            <a:r>
              <a:rPr lang="zh-CN" altLang="en-US" dirty="0" smtClean="0"/>
              <a:t>）域，每秒钟年龄减</a:t>
            </a:r>
            <a:r>
              <a:rPr lang="en-US" dirty="0" smtClean="0"/>
              <a:t>1</a:t>
            </a:r>
            <a:r>
              <a:rPr lang="zh-CN" altLang="en-US" dirty="0" smtClean="0"/>
              <a:t>，为零则丢弃。</a:t>
            </a:r>
          </a:p>
          <a:p>
            <a:r>
              <a:rPr lang="zh-CN" altLang="en-US" dirty="0" smtClean="0"/>
              <a:t>链路状态包到达后，延迟一段时间，并与其它已到达的来自同一路由器的链路状态包比较序号，丢弃重复包，保留新包；</a:t>
            </a:r>
          </a:p>
          <a:p>
            <a:r>
              <a:rPr lang="zh-CN" altLang="en-US" dirty="0" smtClean="0"/>
              <a:t>链路状态包需要应答；</a:t>
            </a:r>
          </a:p>
          <a:p>
            <a:r>
              <a:rPr lang="en-US" u="sng" dirty="0" smtClean="0"/>
              <a:t>Fig. 5-16</a:t>
            </a:r>
            <a:endParaRPr lang="en-US" dirty="0" smtClean="0"/>
          </a:p>
          <a:p>
            <a:r>
              <a:rPr lang="zh-CN" altLang="en-US" dirty="0" smtClean="0"/>
              <a:t>计算到每个其它路由器的最短路径。</a:t>
            </a:r>
          </a:p>
          <a:p>
            <a:r>
              <a:rPr lang="zh-CN" altLang="en-US" dirty="0" smtClean="0"/>
              <a:t>根据</a:t>
            </a:r>
            <a:r>
              <a:rPr lang="en-US" dirty="0" err="1" smtClean="0"/>
              <a:t>Dijkstra</a:t>
            </a:r>
            <a:r>
              <a:rPr lang="zh-CN" altLang="en-US" dirty="0" smtClean="0"/>
              <a:t>算法计算最短路径；</a:t>
            </a:r>
          </a:p>
          <a:p>
            <a:r>
              <a:rPr lang="zh-CN" altLang="en-US" dirty="0" smtClean="0"/>
              <a:t>实用协议</a:t>
            </a:r>
          </a:p>
          <a:p>
            <a:r>
              <a:rPr lang="en-US" dirty="0" smtClean="0"/>
              <a:t>OSPF</a:t>
            </a:r>
          </a:p>
          <a:p>
            <a:r>
              <a:rPr lang="en-US" dirty="0" smtClean="0"/>
              <a:t>IS-IS</a:t>
            </a: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smtClean="0"/>
              <a:t>5.2	</a:t>
            </a:r>
            <a:r>
              <a:rPr lang="zh-CN" altLang="en-US" b="1" dirty="0" smtClean="0"/>
              <a:t>路由算法（</a:t>
            </a:r>
            <a:r>
              <a:rPr lang="en-US" b="1" dirty="0" smtClean="0"/>
              <a:t>8</a:t>
            </a:r>
            <a:r>
              <a:rPr lang="zh-CN" altLang="en-US" b="1" dirty="0" smtClean="0"/>
              <a:t>）</a:t>
            </a:r>
            <a:r>
              <a:rPr lang="zh-CN" altLang="en-US" dirty="0" smtClean="0"/>
              <a:t/>
            </a:r>
            <a:br>
              <a:rPr lang="zh-CN" altLang="en-US" dirty="0" smtClean="0"/>
            </a:br>
            <a:endParaRPr lang="zh-CN" altLang="en-US" dirty="0"/>
          </a:p>
        </p:txBody>
      </p:sp>
      <p:sp>
        <p:nvSpPr>
          <p:cNvPr id="3" name="内容占位符 2"/>
          <p:cNvSpPr>
            <a:spLocks noGrp="1"/>
          </p:cNvSpPr>
          <p:nvPr>
            <p:ph idx="1"/>
          </p:nvPr>
        </p:nvSpPr>
        <p:spPr/>
        <p:txBody>
          <a:bodyPr>
            <a:normAutofit fontScale="70000" lnSpcReduction="20000"/>
          </a:bodyPr>
          <a:lstStyle/>
          <a:p>
            <a:r>
              <a:rPr lang="en-US" dirty="0" smtClean="0"/>
              <a:t>5.2.5	</a:t>
            </a:r>
            <a:r>
              <a:rPr lang="zh-CN" altLang="en-US" dirty="0" smtClean="0"/>
              <a:t>距离向量路由算法（</a:t>
            </a:r>
            <a:r>
              <a:rPr lang="en-US" dirty="0" smtClean="0"/>
              <a:t>Distance Vector Routing</a:t>
            </a:r>
            <a:r>
              <a:rPr lang="zh-CN" altLang="en-US" dirty="0" smtClean="0"/>
              <a:t>）</a:t>
            </a:r>
          </a:p>
          <a:p>
            <a:r>
              <a:rPr lang="zh-CN" altLang="en-US" dirty="0" smtClean="0"/>
              <a:t>属于动态路由算法，也称</a:t>
            </a:r>
            <a:r>
              <a:rPr lang="en-US" dirty="0" smtClean="0"/>
              <a:t>Bellman-Ford</a:t>
            </a:r>
            <a:r>
              <a:rPr lang="zh-CN" altLang="en-US" dirty="0" smtClean="0"/>
              <a:t>路由算法和</a:t>
            </a:r>
            <a:r>
              <a:rPr lang="en-US" dirty="0" smtClean="0"/>
              <a:t>Ford-Fulkerson</a:t>
            </a:r>
            <a:r>
              <a:rPr lang="zh-CN" altLang="en-US" dirty="0" smtClean="0"/>
              <a:t>算法，最初用于</a:t>
            </a:r>
            <a:r>
              <a:rPr lang="en-US" dirty="0" smtClean="0"/>
              <a:t>ARPANET</a:t>
            </a:r>
            <a:r>
              <a:rPr lang="zh-CN" altLang="en-US" dirty="0" smtClean="0"/>
              <a:t>，被</a:t>
            </a:r>
            <a:r>
              <a:rPr lang="en-US" dirty="0" smtClean="0"/>
              <a:t>RIP</a:t>
            </a:r>
            <a:r>
              <a:rPr lang="zh-CN" altLang="en-US" dirty="0" smtClean="0"/>
              <a:t>协议采用。</a:t>
            </a:r>
          </a:p>
          <a:p>
            <a:r>
              <a:rPr lang="zh-CN" altLang="en-US" dirty="0" smtClean="0"/>
              <a:t>基本思想</a:t>
            </a:r>
          </a:p>
          <a:p>
            <a:r>
              <a:rPr lang="zh-CN" altLang="en-US" dirty="0" smtClean="0"/>
              <a:t>每个路由器维护一张表，表中给出了到每个目的地的已知最佳距离和线路，并通过与</a:t>
            </a:r>
            <a:r>
              <a:rPr lang="zh-CN" altLang="en-US" b="1" dirty="0" smtClean="0"/>
              <a:t>相邻路由器</a:t>
            </a:r>
            <a:r>
              <a:rPr lang="zh-CN" altLang="en-US" dirty="0" smtClean="0"/>
              <a:t>交换距离信息来更新表；</a:t>
            </a:r>
          </a:p>
          <a:p>
            <a:r>
              <a:rPr lang="zh-CN" altLang="en-US" dirty="0" smtClean="0"/>
              <a:t>以子网中其它路由器为表的索引，表项包括两部分：到达目的结点的最佳输出线路，和到达目的结点所需时间或距离；</a:t>
            </a:r>
          </a:p>
          <a:p>
            <a:r>
              <a:rPr lang="zh-CN" altLang="en-US" dirty="0" smtClean="0"/>
              <a:t>每隔一段时间，路由器向所有邻居结点发送它到每个目的结点的距离表，同时它也接收每个邻居结点发来的距离表；</a:t>
            </a:r>
          </a:p>
          <a:p>
            <a:r>
              <a:rPr lang="zh-CN" altLang="en-US" dirty="0" smtClean="0"/>
              <a:t>邻居结点</a:t>
            </a:r>
            <a:r>
              <a:rPr lang="en-US" dirty="0" smtClean="0"/>
              <a:t>X</a:t>
            </a:r>
            <a:r>
              <a:rPr lang="zh-CN" altLang="en-US" dirty="0" smtClean="0"/>
              <a:t>发来的表中，</a:t>
            </a:r>
            <a:r>
              <a:rPr lang="en-US" dirty="0" smtClean="0"/>
              <a:t>X</a:t>
            </a:r>
            <a:r>
              <a:rPr lang="zh-CN" altLang="en-US" dirty="0" smtClean="0"/>
              <a:t>到路由器</a:t>
            </a:r>
            <a:r>
              <a:rPr lang="en-US" dirty="0" err="1" smtClean="0"/>
              <a:t>i</a:t>
            </a:r>
            <a:r>
              <a:rPr lang="zh-CN" altLang="en-US" dirty="0" smtClean="0"/>
              <a:t>的距离为</a:t>
            </a:r>
            <a:r>
              <a:rPr lang="en-US" dirty="0" smtClean="0"/>
              <a:t>X</a:t>
            </a:r>
            <a:r>
              <a:rPr lang="en-US" baseline="-25000" dirty="0" smtClean="0"/>
              <a:t>i</a:t>
            </a:r>
            <a:r>
              <a:rPr lang="zh-CN" altLang="en-US" dirty="0" smtClean="0"/>
              <a:t>，本路由器到</a:t>
            </a:r>
            <a:r>
              <a:rPr lang="en-US" dirty="0" smtClean="0"/>
              <a:t>X</a:t>
            </a:r>
            <a:r>
              <a:rPr lang="zh-CN" altLang="en-US" dirty="0" smtClean="0"/>
              <a:t>的距离为</a:t>
            </a:r>
            <a:r>
              <a:rPr lang="en-US" dirty="0" smtClean="0"/>
              <a:t>m</a:t>
            </a:r>
            <a:r>
              <a:rPr lang="zh-CN" altLang="en-US" dirty="0" smtClean="0"/>
              <a:t>，则路由器经过</a:t>
            </a:r>
            <a:r>
              <a:rPr lang="en-US" dirty="0" smtClean="0"/>
              <a:t>X</a:t>
            </a:r>
            <a:r>
              <a:rPr lang="zh-CN" altLang="en-US" dirty="0" smtClean="0"/>
              <a:t>到</a:t>
            </a:r>
            <a:r>
              <a:rPr lang="en-US" dirty="0" err="1" smtClean="0"/>
              <a:t>i</a:t>
            </a:r>
            <a:r>
              <a:rPr lang="zh-CN" altLang="en-US" dirty="0" smtClean="0"/>
              <a:t>的距离为</a:t>
            </a:r>
            <a:r>
              <a:rPr lang="en-US" dirty="0" smtClean="0"/>
              <a:t>X</a:t>
            </a:r>
            <a:r>
              <a:rPr lang="en-US" baseline="-25000" dirty="0" smtClean="0"/>
              <a:t>i</a:t>
            </a:r>
            <a:r>
              <a:rPr lang="en-US" dirty="0" smtClean="0"/>
              <a:t> + m</a:t>
            </a:r>
            <a:r>
              <a:rPr lang="zh-CN" altLang="en-US" dirty="0" smtClean="0"/>
              <a:t>。根据不同邻居发来的信息，计算</a:t>
            </a:r>
            <a:r>
              <a:rPr lang="en-US" dirty="0" smtClean="0"/>
              <a:t>X</a:t>
            </a:r>
            <a:r>
              <a:rPr lang="en-US" baseline="-25000" dirty="0" smtClean="0"/>
              <a:t>i</a:t>
            </a:r>
            <a:r>
              <a:rPr lang="en-US" dirty="0" smtClean="0"/>
              <a:t> + m</a:t>
            </a:r>
            <a:r>
              <a:rPr lang="zh-CN" altLang="en-US" dirty="0" smtClean="0"/>
              <a:t>，并取最小值，更新本路由器的路由表；</a:t>
            </a:r>
          </a:p>
          <a:p>
            <a:r>
              <a:rPr lang="zh-CN" altLang="en-US" dirty="0" smtClean="0"/>
              <a:t>注意：本路由器中的老路由表在计算中不被使用。</a:t>
            </a:r>
          </a:p>
          <a:p>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smtClean="0"/>
              <a:t>5.2	</a:t>
            </a:r>
            <a:r>
              <a:rPr lang="zh-CN" altLang="en-US" b="1" dirty="0" smtClean="0"/>
              <a:t>路由算法（</a:t>
            </a:r>
            <a:r>
              <a:rPr lang="en-US" b="1" dirty="0" smtClean="0"/>
              <a:t>11</a:t>
            </a:r>
            <a:r>
              <a:rPr lang="zh-CN" altLang="en-US" b="1" dirty="0" smtClean="0"/>
              <a:t>）</a:t>
            </a:r>
            <a:r>
              <a:rPr lang="zh-CN" altLang="en-US" dirty="0" smtClean="0"/>
              <a:t/>
            </a:r>
            <a:br>
              <a:rPr lang="zh-CN" altLang="en-US" dirty="0" smtClean="0"/>
            </a:br>
            <a:endParaRPr lang="zh-CN" altLang="en-US" dirty="0"/>
          </a:p>
        </p:txBody>
      </p:sp>
      <p:sp>
        <p:nvSpPr>
          <p:cNvPr id="3" name="内容占位符 2"/>
          <p:cNvSpPr>
            <a:spLocks noGrp="1"/>
          </p:cNvSpPr>
          <p:nvPr>
            <p:ph idx="1"/>
          </p:nvPr>
        </p:nvSpPr>
        <p:spPr/>
        <p:txBody>
          <a:bodyPr/>
          <a:lstStyle/>
          <a:p>
            <a:r>
              <a:rPr lang="zh-CN" altLang="en-US" dirty="0" smtClean="0"/>
              <a:t>水平分裂算法</a:t>
            </a:r>
          </a:p>
          <a:p>
            <a:r>
              <a:rPr lang="zh-CN" altLang="en-US" dirty="0" smtClean="0"/>
              <a:t>工作过程与距离向量算法相同，区别在于到</a:t>
            </a:r>
            <a:r>
              <a:rPr lang="en-US" dirty="0" smtClean="0"/>
              <a:t>X</a:t>
            </a:r>
            <a:r>
              <a:rPr lang="zh-CN" altLang="en-US" dirty="0" smtClean="0"/>
              <a:t>的距离不向真正通向</a:t>
            </a:r>
            <a:r>
              <a:rPr lang="en-US" dirty="0" smtClean="0"/>
              <a:t>X</a:t>
            </a:r>
            <a:r>
              <a:rPr lang="zh-CN" altLang="en-US" dirty="0" smtClean="0"/>
              <a:t>的邻居结点报告，使得坏消息传播的也快。</a:t>
            </a:r>
          </a:p>
          <a:p>
            <a:r>
              <a:rPr lang="zh-CN" altLang="en-US" dirty="0" smtClean="0"/>
              <a:t>	</a:t>
            </a:r>
            <a:r>
              <a:rPr lang="en-US" altLang="zh-CN" dirty="0" smtClean="0"/>
              <a:t>Fig. 5-11</a:t>
            </a:r>
          </a:p>
          <a:p>
            <a:r>
              <a:rPr lang="zh-CN" altLang="en-US" dirty="0" smtClean="0"/>
              <a:t>虽然广泛使用，但有时候会失败。</a:t>
            </a:r>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FF00"/>
                </a:solidFill>
              </a:rPr>
              <a:t>结束</a:t>
            </a:r>
            <a:endParaRPr lang="zh-CN" altLang="en-US" dirty="0">
              <a:solidFill>
                <a:srgbClr val="FFFF00"/>
              </a:solidFill>
            </a:endParaRPr>
          </a:p>
        </p:txBody>
      </p:sp>
      <p:sp>
        <p:nvSpPr>
          <p:cNvPr id="3" name="内容占位符 2"/>
          <p:cNvSpPr>
            <a:spLocks noGrp="1"/>
          </p:cNvSpPr>
          <p:nvPr>
            <p:ph idx="1"/>
          </p:nvPr>
        </p:nvSpPr>
        <p:spPr/>
        <p:txBody>
          <a:bodyPr>
            <a:normAutofit/>
          </a:bodyPr>
          <a:lstStyle/>
          <a:p>
            <a:pPr algn="ctr">
              <a:buNone/>
            </a:pPr>
            <a:r>
              <a:rPr lang="zh-CN" altLang="en-US" sz="8800" dirty="0" smtClean="0">
                <a:solidFill>
                  <a:srgbClr val="FF0000"/>
                </a:solidFill>
              </a:rPr>
              <a:t>谢谢！</a:t>
            </a:r>
            <a:endParaRPr lang="zh-CN" altLang="en-US" sz="88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graphicFrame>
        <p:nvGraphicFramePr>
          <p:cNvPr id="5122" name="Object 2"/>
          <p:cNvGraphicFramePr>
            <a:graphicFrameLocks noChangeAspect="1"/>
          </p:cNvGraphicFramePr>
          <p:nvPr/>
        </p:nvGraphicFramePr>
        <p:xfrm>
          <a:off x="357158" y="357166"/>
          <a:ext cx="8429684" cy="5786478"/>
        </p:xfrm>
        <a:graphic>
          <a:graphicData uri="http://schemas.openxmlformats.org/presentationml/2006/ole">
            <mc:AlternateContent xmlns:mc="http://schemas.openxmlformats.org/markup-compatibility/2006">
              <mc:Choice xmlns:v="urn:schemas-microsoft-com:vml" Requires="v">
                <p:oleObj spid="_x0000_s5123" name="幻灯片" r:id="rId3" imgW="4571844" imgH="3428912" progId="PowerPoint.Slide.8">
                  <p:embed/>
                </p:oleObj>
              </mc:Choice>
              <mc:Fallback>
                <p:oleObj name="幻灯片" r:id="rId3" imgW="4571844" imgH="3428912" progId="PowerPoint.Slid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357166"/>
                        <a:ext cx="8429684" cy="578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571500" y="285750"/>
          <a:ext cx="8286750" cy="5983288"/>
        </p:xfrm>
        <a:graphic>
          <a:graphicData uri="http://schemas.openxmlformats.org/presentationml/2006/ole">
            <mc:AlternateContent xmlns:mc="http://schemas.openxmlformats.org/markup-compatibility/2006">
              <mc:Choice xmlns:v="urn:schemas-microsoft-com:vml" Requires="v">
                <p:oleObj spid="_x0000_s36867" name="幻灯片" r:id="rId3" imgW="4567411" imgH="3424406" progId="PowerPoint.Slide.8">
                  <p:embed/>
                </p:oleObj>
              </mc:Choice>
              <mc:Fallback>
                <p:oleObj name="幻灯片" r:id="rId3" imgW="4567411" imgH="3424406" progId="PowerPoint.Slid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85750"/>
                        <a:ext cx="8286750" cy="598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graphicFrame>
        <p:nvGraphicFramePr>
          <p:cNvPr id="6146" name="Object 2"/>
          <p:cNvGraphicFramePr>
            <a:graphicFrameLocks noChangeAspect="1"/>
          </p:cNvGraphicFramePr>
          <p:nvPr/>
        </p:nvGraphicFramePr>
        <p:xfrm>
          <a:off x="500034" y="285729"/>
          <a:ext cx="8262994" cy="6197246"/>
        </p:xfrm>
        <a:graphic>
          <a:graphicData uri="http://schemas.openxmlformats.org/presentationml/2006/ole">
            <mc:AlternateContent xmlns:mc="http://schemas.openxmlformats.org/markup-compatibility/2006">
              <mc:Choice xmlns:v="urn:schemas-microsoft-com:vml" Requires="v">
                <p:oleObj spid="_x0000_s6147" name="幻灯片" r:id="rId3" imgW="4571844" imgH="3428912" progId="PowerPoint.Slide.8">
                  <p:embed/>
                </p:oleObj>
              </mc:Choice>
              <mc:Fallback>
                <p:oleObj name="幻灯片" r:id="rId3" imgW="4571844" imgH="3428912" progId="PowerPoint.Slid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285729"/>
                        <a:ext cx="8262994" cy="619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smtClean="0"/>
              <a:t>5.1	</a:t>
            </a:r>
            <a:r>
              <a:rPr lang="zh-CN" altLang="en-US" b="1" dirty="0" smtClean="0"/>
              <a:t>网络层概述（</a:t>
            </a:r>
            <a:r>
              <a:rPr lang="en-US" b="1" dirty="0" smtClean="0"/>
              <a:t>2</a:t>
            </a:r>
            <a:r>
              <a:rPr lang="zh-CN" altLang="en-US" b="1" dirty="0" smtClean="0"/>
              <a:t>）</a:t>
            </a:r>
            <a:r>
              <a:rPr lang="zh-CN" altLang="en-US" dirty="0" smtClean="0"/>
              <a:t/>
            </a:r>
            <a:br>
              <a:rPr lang="zh-CN" altLang="en-US" dirty="0" smtClean="0"/>
            </a:br>
            <a:endParaRPr lang="zh-CN" altLang="en-US" dirty="0"/>
          </a:p>
        </p:txBody>
      </p:sp>
      <p:sp>
        <p:nvSpPr>
          <p:cNvPr id="3" name="内容占位符 2"/>
          <p:cNvSpPr>
            <a:spLocks noGrp="1"/>
          </p:cNvSpPr>
          <p:nvPr>
            <p:ph idx="1"/>
          </p:nvPr>
        </p:nvSpPr>
        <p:spPr/>
        <p:txBody>
          <a:bodyPr>
            <a:normAutofit fontScale="70000" lnSpcReduction="20000"/>
          </a:bodyPr>
          <a:lstStyle/>
          <a:p>
            <a:r>
              <a:rPr lang="zh-CN" altLang="en-US" dirty="0" smtClean="0"/>
              <a:t>网络层的内部组织：虚电路和数据报</a:t>
            </a:r>
          </a:p>
          <a:p>
            <a:r>
              <a:rPr lang="zh-CN" altLang="en-US" dirty="0" smtClean="0"/>
              <a:t>虚电路子网与数据报子网的比较：</a:t>
            </a:r>
            <a:r>
              <a:rPr lang="en-US" u="sng" dirty="0" smtClean="0"/>
              <a:t>Fig. 5-2</a:t>
            </a:r>
            <a:endParaRPr lang="en-US" dirty="0" smtClean="0"/>
          </a:p>
          <a:p>
            <a:r>
              <a:rPr lang="zh-CN" altLang="en-US" dirty="0" smtClean="0"/>
              <a:t>路由器内存空间与带宽的权衡</a:t>
            </a:r>
          </a:p>
          <a:p>
            <a:r>
              <a:rPr lang="zh-CN" altLang="en-US" dirty="0" smtClean="0"/>
              <a:t>虚电路方式，路由器需要维护虚电路的状态信息；</a:t>
            </a:r>
          </a:p>
          <a:p>
            <a:r>
              <a:rPr lang="zh-CN" altLang="en-US" dirty="0" smtClean="0"/>
              <a:t>数据报方式，每个数据报都携带完整的目的</a:t>
            </a:r>
            <a:r>
              <a:rPr lang="en-US" dirty="0" smtClean="0"/>
              <a:t>/</a:t>
            </a:r>
            <a:r>
              <a:rPr lang="zh-CN" altLang="en-US" dirty="0" smtClean="0"/>
              <a:t>源地址，浪费带宽</a:t>
            </a:r>
          </a:p>
          <a:p>
            <a:r>
              <a:rPr lang="zh-CN" altLang="en-US" dirty="0" smtClean="0"/>
              <a:t>连接建立时间与地址查找时间的权衡</a:t>
            </a:r>
          </a:p>
          <a:p>
            <a:r>
              <a:rPr lang="zh-CN" altLang="en-US" dirty="0" smtClean="0"/>
              <a:t>虚电路需要在建立连接时花费时间</a:t>
            </a:r>
          </a:p>
          <a:p>
            <a:r>
              <a:rPr lang="zh-CN" altLang="en-US" dirty="0" smtClean="0"/>
              <a:t>数据报则在每次路由时过程复杂</a:t>
            </a:r>
          </a:p>
          <a:p>
            <a:r>
              <a:rPr lang="zh-CN" altLang="en-US" dirty="0" smtClean="0"/>
              <a:t>虚电路方式很容易保证服务质量</a:t>
            </a:r>
            <a:r>
              <a:rPr lang="en-US" dirty="0" err="1" smtClean="0"/>
              <a:t>QoS</a:t>
            </a:r>
            <a:r>
              <a:rPr lang="zh-CN" altLang="en-US" dirty="0" smtClean="0"/>
              <a:t>，但比较脆弱</a:t>
            </a:r>
          </a:p>
          <a:p>
            <a:r>
              <a:rPr lang="zh-CN" altLang="en-US" dirty="0" smtClean="0"/>
              <a:t>虚电路方式很容易保证服务质量</a:t>
            </a:r>
            <a:r>
              <a:rPr lang="en-US" dirty="0" err="1" smtClean="0"/>
              <a:t>QoS</a:t>
            </a:r>
            <a:r>
              <a:rPr lang="en-US" dirty="0" smtClean="0"/>
              <a:t>(Quality of Service)</a:t>
            </a:r>
            <a:r>
              <a:rPr lang="zh-CN" altLang="en-US" dirty="0" smtClean="0"/>
              <a:t>，适用于实时操作，但比较脆弱。</a:t>
            </a:r>
          </a:p>
          <a:p>
            <a:r>
              <a:rPr lang="zh-CN" altLang="en-US" dirty="0" smtClean="0"/>
              <a:t>数据报不太容易保证服务质量，但是对于通信线路的故障，适应性很强。</a:t>
            </a:r>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smtClean="0"/>
              <a:t>5.1	</a:t>
            </a:r>
            <a:r>
              <a:rPr lang="zh-CN" altLang="en-US" b="1" dirty="0" smtClean="0"/>
              <a:t>网络层概述（</a:t>
            </a:r>
            <a:r>
              <a:rPr lang="en-US" b="1" dirty="0" smtClean="0"/>
              <a:t>4</a:t>
            </a:r>
            <a:r>
              <a:rPr lang="zh-CN" altLang="en-US" b="1" dirty="0" smtClean="0"/>
              <a:t>）</a:t>
            </a:r>
            <a:r>
              <a:rPr lang="zh-CN" altLang="en-US" dirty="0" smtClean="0"/>
              <a:t/>
            </a:r>
            <a:br>
              <a:rPr lang="zh-CN" altLang="en-US" dirty="0" smtClean="0"/>
            </a:br>
            <a:endParaRPr lang="zh-CN" altLang="en-US" dirty="0"/>
          </a:p>
        </p:txBody>
      </p:sp>
      <p:sp>
        <p:nvSpPr>
          <p:cNvPr id="3" name="内容占位符 2"/>
          <p:cNvSpPr>
            <a:spLocks noGrp="1"/>
          </p:cNvSpPr>
          <p:nvPr>
            <p:ph idx="1"/>
          </p:nvPr>
        </p:nvSpPr>
        <p:spPr/>
        <p:txBody>
          <a:bodyPr/>
          <a:lstStyle/>
          <a:p>
            <a:r>
              <a:rPr lang="zh-CN" altLang="en-US" dirty="0" smtClean="0"/>
              <a:t>网络层为传输层提供的服务</a:t>
            </a:r>
          </a:p>
          <a:p>
            <a:r>
              <a:rPr lang="zh-CN" altLang="en-US" dirty="0" smtClean="0"/>
              <a:t>面向连接服务：将复杂的功能放在网络层</a:t>
            </a:r>
            <a:r>
              <a:rPr lang="en-US" dirty="0" smtClean="0"/>
              <a:t>(</a:t>
            </a:r>
            <a:r>
              <a:rPr lang="zh-CN" altLang="en-US" dirty="0" smtClean="0"/>
              <a:t>通信子网</a:t>
            </a:r>
            <a:r>
              <a:rPr lang="en-US" dirty="0" smtClean="0"/>
              <a:t>)</a:t>
            </a:r>
            <a:r>
              <a:rPr lang="zh-CN" altLang="en-US" dirty="0" smtClean="0"/>
              <a:t>。</a:t>
            </a:r>
          </a:p>
          <a:p>
            <a:r>
              <a:rPr lang="zh-CN" altLang="en-US" dirty="0" smtClean="0"/>
              <a:t>无连接服务：将复杂的功能放在传输层。</a:t>
            </a:r>
          </a:p>
          <a:p>
            <a:r>
              <a:rPr lang="zh-CN" altLang="en-US" dirty="0" smtClean="0"/>
              <a:t>通信子网提供的服务（面向连接或无连接）与通信子网结构（虚电路或数据报）没有必然联系。</a:t>
            </a:r>
          </a:p>
          <a:p>
            <a:r>
              <a:rPr lang="zh-CN" altLang="en-US" dirty="0" smtClean="0"/>
              <a:t>服务与子网结构的不同组合的例子</a:t>
            </a:r>
          </a:p>
          <a:p>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graphicFrame>
        <p:nvGraphicFramePr>
          <p:cNvPr id="21506" name="Object 2"/>
          <p:cNvGraphicFramePr>
            <a:graphicFrameLocks noChangeAspect="1"/>
          </p:cNvGraphicFramePr>
          <p:nvPr/>
        </p:nvGraphicFramePr>
        <p:xfrm>
          <a:off x="571472" y="285729"/>
          <a:ext cx="8286808" cy="5982932"/>
        </p:xfrm>
        <a:graphic>
          <a:graphicData uri="http://schemas.openxmlformats.org/presentationml/2006/ole">
            <mc:AlternateContent xmlns:mc="http://schemas.openxmlformats.org/markup-compatibility/2006">
              <mc:Choice xmlns:v="urn:schemas-microsoft-com:vml" Requires="v">
                <p:oleObj spid="_x0000_s21507" name="幻灯片" r:id="rId3" imgW="4571844" imgH="3428912" progId="PowerPoint.Slide.8">
                  <p:embed/>
                </p:oleObj>
              </mc:Choice>
              <mc:Fallback>
                <p:oleObj name="幻灯片" r:id="rId3" imgW="4571844" imgH="3428912" progId="PowerPoint.Slid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285729"/>
                        <a:ext cx="8286808" cy="598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571500" y="285750"/>
          <a:ext cx="8286750" cy="5983288"/>
        </p:xfrm>
        <a:graphic>
          <a:graphicData uri="http://schemas.openxmlformats.org/presentationml/2006/ole">
            <mc:AlternateContent xmlns:mc="http://schemas.openxmlformats.org/markup-compatibility/2006">
              <mc:Choice xmlns:v="urn:schemas-microsoft-com:vml" Requires="v">
                <p:oleObj spid="_x0000_s29699" name="幻灯片" r:id="rId3" imgW="4571844" imgH="3428912" progId="PowerPoint.Slide.8">
                  <p:embed/>
                </p:oleObj>
              </mc:Choice>
              <mc:Fallback>
                <p:oleObj name="幻灯片" r:id="rId3" imgW="4571844" imgH="3428912" progId="PowerPoint.Slid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85750"/>
                        <a:ext cx="8286750" cy="598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859</Words>
  <Application>Microsoft Office PowerPoint</Application>
  <PresentationFormat>全屏显示(4:3)</PresentationFormat>
  <Paragraphs>139</Paragraphs>
  <Slides>24</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26" baseType="lpstr">
      <vt:lpstr>Office 主题</vt:lpstr>
      <vt:lpstr>幻灯片</vt:lpstr>
      <vt:lpstr>IP欺骗（IP Spoofer)</vt:lpstr>
      <vt:lpstr>PowerPoint 演示文稿</vt:lpstr>
      <vt:lpstr>PowerPoint 演示文稿</vt:lpstr>
      <vt:lpstr>PowerPoint 演示文稿</vt:lpstr>
      <vt:lpstr>PowerPoint 演示文稿</vt:lpstr>
      <vt:lpstr>5.1 网络层概述（2） </vt:lpstr>
      <vt:lpstr>5.1 网络层概述（4） </vt:lpstr>
      <vt:lpstr>PowerPoint 演示文稿</vt:lpstr>
      <vt:lpstr>PowerPoint 演示文稿</vt:lpstr>
      <vt:lpstr>小结 </vt:lpstr>
      <vt:lpstr>5.2 路由算法（1） </vt:lpstr>
      <vt:lpstr>PowerPoint 演示文稿</vt:lpstr>
      <vt:lpstr>5.2 路由算法（3） </vt:lpstr>
      <vt:lpstr>5.2 路由算法（4） </vt:lpstr>
      <vt:lpstr>PowerPoint 演示文稿</vt:lpstr>
      <vt:lpstr>5.2 路由算法（5） </vt:lpstr>
      <vt:lpstr>PowerPoint 演示文稿</vt:lpstr>
      <vt:lpstr>5.2 路由算法（6） </vt:lpstr>
      <vt:lpstr>5.2 路由算法（7） </vt:lpstr>
      <vt:lpstr>5.2 路由算法（16） </vt:lpstr>
      <vt:lpstr>5.2 路由算法（14） </vt:lpstr>
      <vt:lpstr>5.2 路由算法（8） </vt:lpstr>
      <vt:lpstr>5.2 路由算法（11） </vt:lpstr>
      <vt:lpstr>结束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user</cp:lastModifiedBy>
  <cp:revision>16</cp:revision>
  <dcterms:modified xsi:type="dcterms:W3CDTF">2013-07-08T03:26:04Z</dcterms:modified>
</cp:coreProperties>
</file>