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85" r:id="rId3"/>
    <p:sldId id="256" r:id="rId4"/>
    <p:sldId id="257" r:id="rId5"/>
    <p:sldId id="276" r:id="rId6"/>
    <p:sldId id="259" r:id="rId7"/>
    <p:sldId id="258" r:id="rId8"/>
    <p:sldId id="261" r:id="rId9"/>
    <p:sldId id="286" r:id="rId10"/>
    <p:sldId id="34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7" r:id="rId20"/>
    <p:sldId id="270" r:id="rId21"/>
    <p:sldId id="283" r:id="rId22"/>
    <p:sldId id="271" r:id="rId23"/>
    <p:sldId id="281" r:id="rId24"/>
    <p:sldId id="272" r:id="rId25"/>
    <p:sldId id="282" r:id="rId26"/>
    <p:sldId id="291" r:id="rId27"/>
    <p:sldId id="273" r:id="rId28"/>
    <p:sldId id="284" r:id="rId29"/>
    <p:sldId id="340" r:id="rId30"/>
    <p:sldId id="275" r:id="rId31"/>
    <p:sldId id="278" r:id="rId32"/>
    <p:sldId id="280" r:id="rId33"/>
    <p:sldId id="290" r:id="rId34"/>
    <p:sldId id="274" r:id="rId35"/>
    <p:sldId id="292" r:id="rId36"/>
    <p:sldId id="293" r:id="rId37"/>
    <p:sldId id="296" r:id="rId38"/>
    <p:sldId id="297" r:id="rId3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AA5A"/>
    <a:srgbClr val="FF9933"/>
    <a:srgbClr val="CC9900"/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Tw Cen MT"/>
                <a:ea typeface="华文仿宋" panose="020106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Tw Cen MT"/>
                <a:ea typeface="华文仿宋" panose="0201060004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69C2A4-60D5-4DFB-96C4-766DB89C863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华文仿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5120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Tw Cen MT"/>
                <a:ea typeface="华文仿宋" panose="020106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Tw Cen MT"/>
                <a:ea typeface="华文仿宋" panose="02010600040101010101" pitchFamily="2" charset="-122"/>
              </a:rPr>
            </a:fld>
            <a:endParaRPr lang="zh-CN" altLang="en-US" sz="1200" dirty="0">
              <a:latin typeface="Tw Cen MT"/>
              <a:ea typeface="华文仿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3" name="日期占位符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6345C4-0534-4153-A0FE-A61D8963826B}" type="datetime1"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6" name="灯片编号占位符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/>
          <a:p>
            <a:pPr algn="ctr"/>
            <a:fld id="{9A0DB2DC-4C9A-4742-B13C-FB6460FD3503}" type="slidenum">
              <a:rPr lang="zh-CN" altLang="en-US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68BE1B-6E92-4EEA-BBCD-C56C27969E03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5ACCBB-C40B-4E4E-9D0C-922896178022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anchor="ctr" anchorCtr="0"/>
          <a:p>
            <a:pPr algn="ctr"/>
            <a:fld id="{9A0DB2DC-4C9A-4742-B13C-FB6460FD3503}" type="slidenum">
              <a:rPr lang="zh-CN" altLang="en-US" dirty="0">
                <a:latin typeface="Tw Cen MT"/>
                <a:ea typeface="华文仿宋" panose="02010600040101010101" pitchFamily="2" charset="-122"/>
              </a:rPr>
            </a:fld>
            <a:endParaRPr lang="zh-CN" altLang="en-US" dirty="0">
              <a:latin typeface="Tw Cen MT"/>
              <a:ea typeface="华文仿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68BE1B-6E92-4EEA-BBCD-C56C27969E03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日期占位符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3C3A0-7779-4638-9EA7-8A74C7C61AD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anchor="ctr" anchorCtr="0">
            <a:noAutofit/>
          </a:bodyPr>
          <a:p>
            <a:pPr algn="ctr"/>
            <a:fld id="{9A0DB2DC-4C9A-4742-B13C-FB6460FD3503}" type="slidenum">
              <a:rPr lang="zh-CN" altLang="en-US" sz="2400" dirty="0">
                <a:latin typeface="Tw Cen MT"/>
                <a:ea typeface="华文仿宋" panose="02010600040101010101" pitchFamily="2" charset="-122"/>
              </a:rPr>
            </a:fld>
            <a:endParaRPr lang="zh-CN" altLang="en-US" sz="2400" dirty="0"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16" name="页脚占位符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B37442-29A6-4BEC-9FC1-2E8138E9517D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/>
          <a:p>
            <a:pPr algn="ctr"/>
            <a:fld id="{9A0DB2DC-4C9A-4742-B13C-FB6460FD3503}" type="slidenum">
              <a:rPr lang="zh-CN" altLang="en-US" dirty="0">
                <a:latin typeface="Tw Cen MT"/>
                <a:ea typeface="华文仿宋" panose="02010600040101010101" pitchFamily="2" charset="-122"/>
              </a:rPr>
            </a:fld>
            <a:endParaRPr lang="zh-CN" altLang="en-US" dirty="0"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12EB17-A9EF-4D02-9E44-C616C6C94A2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/>
          <a:p>
            <a:pPr algn="ctr"/>
            <a:fld id="{9A0DB2DC-4C9A-4742-B13C-FB6460FD3503}" type="slidenum">
              <a:rPr lang="zh-CN" altLang="en-US" dirty="0">
                <a:latin typeface="Tw Cen MT"/>
                <a:ea typeface="华文仿宋" panose="02010600040101010101" pitchFamily="2" charset="-122"/>
              </a:rPr>
            </a:fld>
            <a:endParaRPr lang="zh-CN" altLang="en-US" dirty="0"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12" name="页脚占位符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68BE1B-6E92-4EEA-BBCD-C56C27969E03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26DA94-D46E-4A90-82D6-21B742BEE68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/>
          <a:p>
            <a:pPr algn="ctr"/>
            <a:fld id="{9A0DB2DC-4C9A-4742-B13C-FB6460FD3503}" type="slidenum">
              <a:rPr lang="zh-CN" altLang="en-US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68BE1B-6E92-4EEA-BBCD-C56C27969E03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日期占位符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7F37BF-0E31-4516-A9C4-2DA157F6401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rtlCol="0" anchor="ctr" anchorCtr="0"/>
          <a:p>
            <a:pPr algn="ctr"/>
            <a:fld id="{9A0DB2DC-4C9A-4742-B13C-FB6460FD3503}" type="slidenum">
              <a:rPr lang="zh-CN" altLang="en-US" sz="2800" dirty="0">
                <a:latin typeface="Tw Cen MT"/>
                <a:ea typeface="华文仿宋" panose="02010600040101010101" pitchFamily="2" charset="-122"/>
              </a:rPr>
            </a:fld>
            <a:endParaRPr lang="zh-CN" altLang="en-US" sz="2800" dirty="0"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文本占位符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68BE1B-6E92-4EEA-BBCD-C56C27969E03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400" smtClean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400" b="1">
                <a:solidFill>
                  <a:srgbClr val="FFFFFF"/>
                </a:solidFill>
                <a:latin typeface="Tw Cen MT"/>
                <a:ea typeface="华文仿宋" panose="0201060004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华文仿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华文仿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华文仿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华文仿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华文仿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华文仿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华文仿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华文仿宋" panose="02010600040101010101" pitchFamily="2" charset="-122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2.jpeg"/><Relationship Id="rId1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9900"/>
            </a:gs>
            <a:gs pos="100000">
              <a:schemeClr val="accent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pic>
        <p:nvPicPr>
          <p:cNvPr id="9220" name="图片 3" descr="p2.jpg"/>
          <p:cNvPicPr>
            <a:picLocks noChangeAspect="1"/>
          </p:cNvPicPr>
          <p:nvPr>
            <p:ph type="body"/>
          </p:nvPr>
        </p:nvPicPr>
        <p:blipFill>
          <a:blip r:embed="rId1"/>
          <a:srcRect/>
          <a:stretch>
            <a:fillRect/>
          </a:stretch>
        </p:blipFill>
        <p:spPr>
          <a:xfrm>
            <a:off x="5795963" y="2708275"/>
            <a:ext cx="2376487" cy="2366963"/>
          </a:xfrm>
        </p:spPr>
      </p:pic>
      <p:sp>
        <p:nvSpPr>
          <p:cNvPr id="9221" name="WordArt 18" descr="白色大理石"/>
          <p:cNvSpPr>
            <a:spLocks noTextEdit="1"/>
          </p:cNvSpPr>
          <p:nvPr/>
        </p:nvSpPr>
        <p:spPr>
          <a:xfrm>
            <a:off x="1116013" y="908050"/>
            <a:ext cx="4176712" cy="225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zh-CN" altLang="en-US" sz="3600">
                <a:blipFill rotWithShape="0">
                  <a:blip r:embed="rId2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做 做 陶 艺</a:t>
            </a:r>
            <a:endParaRPr lang="zh-CN" altLang="en-US" sz="3600">
              <a:blipFill rotWithShape="0">
                <a:blip r:embed="rId2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57375" y="3500438"/>
            <a:ext cx="6477000" cy="1828800"/>
          </a:xfrm>
        </p:spPr>
        <p:txBody>
          <a:bodyPr vert="horz" wrap="square" lIns="91440" tIns="45720" rIns="91440" bIns="45720" numCol="1" anchor="b" anchorCtr="0" compatLnSpc="1"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陶艺的一般制作工序</a:t>
            </a:r>
            <a:br>
              <a:rPr kumimoji="0" lang="en-US" altLang="zh-C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</a:b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练泥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制作毛胚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凉干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上釉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进窑烧制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成品</a:t>
            </a:r>
            <a:b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j-cs"/>
            </a:endParaRPr>
          </a:p>
        </p:txBody>
      </p:sp>
      <p:pic>
        <p:nvPicPr>
          <p:cNvPr id="18436" name="图片 4" descr="1014h-4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2063" y="1571625"/>
            <a:ext cx="2965450" cy="395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19459" name="标题 1"/>
          <p:cNvSpPr>
            <a:spLocks noGrp="1"/>
          </p:cNvSpPr>
          <p:nvPr>
            <p:ph type="ctrTitle"/>
          </p:nvPr>
        </p:nvSpPr>
        <p:spPr>
          <a:xfrm>
            <a:off x="-1214437" y="-500062"/>
            <a:ext cx="6477000" cy="1828800"/>
          </a:xfrm>
        </p:spPr>
        <p:txBody>
          <a:bodyPr vert="horz" wrap="square" lIns="91440" tIns="45720" rIns="91440" bIns="45720" anchor="b"/>
          <a:p>
            <a:pPr algn="ctr" eaLnBrk="1" hangingPunct="1">
              <a:buClrTx/>
              <a:buSzTx/>
              <a:buFontTx/>
            </a:pPr>
            <a:r>
              <a:rPr lang="zh-CN" altLang="en-US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              </a:t>
            </a:r>
            <a:br>
              <a:rPr lang="zh-CN" altLang="en-US" b="1" kern="1200" cap="none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lang="zh-CN" altLang="en-US" b="1" kern="1200" cap="none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      </a:t>
            </a:r>
            <a:r>
              <a:rPr lang="zh-CN" altLang="en-US" sz="4000" b="1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练     泥（揉泥）</a:t>
            </a:r>
            <a:endParaRPr lang="zh-CN" altLang="en-US" sz="4000" b="1" kern="1200" cap="none" dirty="0"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6875" y="1346200"/>
            <a:ext cx="8606790" cy="4135755"/>
            <a:chOff x="625" y="2120"/>
            <a:chExt cx="13554" cy="6513"/>
          </a:xfrm>
        </p:grpSpPr>
        <p:pic>
          <p:nvPicPr>
            <p:cNvPr id="3" name="图片 2" descr="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5" y="2120"/>
              <a:ext cx="5576" cy="5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09" name="图片 47108" descr="lian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2" y="2120"/>
              <a:ext cx="7997" cy="52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0" name="矩形 47109"/>
            <p:cNvSpPr/>
            <p:nvPr/>
          </p:nvSpPr>
          <p:spPr>
            <a:xfrm>
              <a:off x="1870" y="8008"/>
              <a:ext cx="2608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dirty="0">
                  <a:latin typeface="Verdana" panose="020B0604030504040204" pitchFamily="34" charset="0"/>
                  <a:ea typeface="宋体" panose="02010600030101010101" pitchFamily="2" charset="-122"/>
                </a:rPr>
                <a:t>羊头揉泥法</a:t>
              </a:r>
              <a:endParaRPr lang="zh-CN" altLang="en-US" sz="20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11" name="矩形 47110"/>
            <p:cNvSpPr/>
            <p:nvPr/>
          </p:nvSpPr>
          <p:spPr>
            <a:xfrm>
              <a:off x="9015" y="8008"/>
              <a:ext cx="3060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dirty="0">
                  <a:latin typeface="Verdana" panose="020B0604030504040204" pitchFamily="34" charset="0"/>
                  <a:ea typeface="宋体" panose="02010600030101010101" pitchFamily="2" charset="-122"/>
                </a:rPr>
                <a:t>卷压揉泥法</a:t>
              </a:r>
              <a:endParaRPr lang="zh-CN" altLang="en-US" sz="20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0483" name="标题 1"/>
          <p:cNvSpPr>
            <a:spLocks noGrp="1"/>
          </p:cNvSpPr>
          <p:nvPr>
            <p:ph type="ctrTitle"/>
          </p:nvPr>
        </p:nvSpPr>
        <p:spPr>
          <a:xfrm>
            <a:off x="357188" y="-142875"/>
            <a:ext cx="6477000" cy="1828800"/>
          </a:xfrm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zh-CN" altLang="en-US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  </a:t>
            </a:r>
            <a:r>
              <a:rPr lang="zh-CN" altLang="en-US" sz="4000" b="1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制  作  毛  胚</a:t>
            </a:r>
            <a:endParaRPr lang="zh-CN" altLang="en-US" sz="4000" b="1" kern="1200" cap="none" dirty="0"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sp>
        <p:nvSpPr>
          <p:cNvPr id="20484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485" name="图片 3" descr="0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2000250"/>
            <a:ext cx="2571750" cy="334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6" descr="1014h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3" y="2000250"/>
            <a:ext cx="4841875" cy="335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1507" name="标题 1"/>
          <p:cNvSpPr>
            <a:spLocks noGrp="1"/>
          </p:cNvSpPr>
          <p:nvPr>
            <p:ph type="ctrTitle"/>
          </p:nvPr>
        </p:nvSpPr>
        <p:spPr>
          <a:xfrm>
            <a:off x="1500188" y="928688"/>
            <a:ext cx="6477000" cy="2357437"/>
          </a:xfrm>
        </p:spPr>
        <p:txBody>
          <a:bodyPr vert="eaVert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zh-CN" altLang="en-US" sz="4000" b="1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凉      干</a:t>
            </a:r>
            <a:endParaRPr lang="zh-CN" altLang="en-US" sz="4000" b="1" kern="1200" cap="none" dirty="0"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pic>
        <p:nvPicPr>
          <p:cNvPr id="21508" name="图片 4" descr="u=2217153480,688814585&amp;fm=0&amp;gp=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313" y="3786188"/>
            <a:ext cx="2428875" cy="161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5" descr="d5f412fb03a89045024f5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714375"/>
            <a:ext cx="3571875" cy="476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2531" name="标题 1"/>
          <p:cNvSpPr>
            <a:spLocks noGrp="1"/>
          </p:cNvSpPr>
          <p:nvPr>
            <p:ph type="ctrTitle"/>
          </p:nvPr>
        </p:nvSpPr>
        <p:spPr>
          <a:xfrm>
            <a:off x="1000125" y="-214312"/>
            <a:ext cx="6477000" cy="1828800"/>
          </a:xfrm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zh-CN" altLang="en-US" sz="4000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上    釉</a:t>
            </a:r>
            <a:endParaRPr lang="zh-CN" altLang="en-US" sz="4000" kern="1200" cap="none" dirty="0"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sp>
        <p:nvSpPr>
          <p:cNvPr id="22532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533" name="图片 4" descr="2504311739da8f3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938" y="642938"/>
            <a:ext cx="4500562" cy="503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6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57500"/>
            <a:ext cx="2060575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67000" y="-642937"/>
            <a:ext cx="6477000" cy="1828800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进  窑  烧  制</a:t>
            </a:r>
            <a:endParaRPr kumimoji="0" lang="zh-CN" altLang="en-US" sz="4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sp>
        <p:nvSpPr>
          <p:cNvPr id="23556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57" name="图片 3" descr="5786811739dc4f6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75" y="1500188"/>
            <a:ext cx="5500688" cy="4125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72063" y="-214312"/>
            <a:ext cx="6477000" cy="1828800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成     品</a:t>
            </a: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sp>
        <p:nvSpPr>
          <p:cNvPr id="24580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581" name="图片 3" descr="2007912014180778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938" y="2286000"/>
            <a:ext cx="4602162" cy="32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5" descr="1014h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43000"/>
            <a:ext cx="3078163" cy="4357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0" y="3429000"/>
            <a:ext cx="6553200" cy="1676400"/>
          </a:xfrm>
        </p:spPr>
        <p:txBody>
          <a:bodyPr vert="horz" wrap="square" lIns="91440" tIns="45720" rIns="91440" bIns="45720" numCol="1" anchor="b" anchorCtr="0" compatLnSpc="1"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陶艺成型的四种方法</a:t>
            </a:r>
            <a:br>
              <a:rPr kumimoji="0" lang="en-US" altLang="zh-C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</a:b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</a:b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。 捏塑成型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。 泥条成型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 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。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泥片成型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。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拉胚成型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5604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605" name="图片 3" descr="p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500188"/>
            <a:ext cx="3825875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xfrm>
            <a:off x="990600" y="1000125"/>
            <a:ext cx="8153400" cy="990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000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    捏  塑  成  型</a:t>
            </a:r>
            <a:br>
              <a:rPr lang="zh-CN" altLang="en-US" sz="3200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</a:br>
            <a:r>
              <a:rPr lang="zh-CN" altLang="en-US" sz="4000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     </a:t>
            </a:r>
            <a:r>
              <a:rPr lang="zh-CN" altLang="en-US" sz="2800" b="1" kern="1200" cap="none" dirty="0"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捏塑成型是利陶泥本身具有的可塑性、用捏、塑的手法来制作，是陶泥中最基本的方法</a:t>
            </a:r>
            <a:r>
              <a:rPr lang="zh-CN" altLang="en-US" sz="2800" kern="1200" cap="none" dirty="0"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。</a:t>
            </a:r>
            <a:endParaRPr lang="zh-CN" altLang="en-US" sz="2800" kern="1200" cap="none" dirty="0">
              <a:latin typeface="楷体_GB2312" panose="02010609030101010101" pitchFamily="49" charset="-122"/>
              <a:ea typeface="楷体_GB2312" panose="02010609030101010101" pitchFamily="49" charset="-122"/>
              <a:cs typeface="+mj-cs"/>
            </a:endParaRPr>
          </a:p>
        </p:txBody>
      </p:sp>
      <p:pic>
        <p:nvPicPr>
          <p:cNvPr id="61446" name="图片 61445" descr="例１怪兽成型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2731770"/>
            <a:ext cx="2468245" cy="1814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7" name="图片 61446" descr="例１怪兽成型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10" y="2723515"/>
            <a:ext cx="3063240" cy="1830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8" name="图片 61447" descr="例１怪兽成型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05" y="2702560"/>
            <a:ext cx="3131185" cy="1868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7651" name="标题 1"/>
          <p:cNvSpPr>
            <a:spLocks noGrp="1"/>
          </p:cNvSpPr>
          <p:nvPr>
            <p:ph type="ctrTitle"/>
          </p:nvPr>
        </p:nvSpPr>
        <p:spPr>
          <a:xfrm>
            <a:off x="1071563" y="-500062"/>
            <a:ext cx="6477000" cy="1828800"/>
          </a:xfrm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zh-CN" altLang="en-US" sz="4000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捏 塑 成 型</a:t>
            </a:r>
            <a:endParaRPr lang="zh-CN" altLang="en-US" sz="4000" kern="1200" cap="none" dirty="0"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sp>
        <p:nvSpPr>
          <p:cNvPr id="27652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653" name="图片 3" descr="2008121013450113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438" y="1785938"/>
            <a:ext cx="3000375" cy="337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图片 9" descr="图片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500063"/>
            <a:ext cx="3000375" cy="4697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10243" name="标题 1"/>
          <p:cNvSpPr>
            <a:spLocks noGrp="1"/>
          </p:cNvSpPr>
          <p:nvPr>
            <p:ph type="ctrTitle"/>
          </p:nvPr>
        </p:nvSpPr>
        <p:spPr>
          <a:xfrm>
            <a:off x="1428750" y="-642937"/>
            <a:ext cx="6477000" cy="1828800"/>
          </a:xfrm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zh-CN" altLang="en-US" sz="5400" b="1" kern="1200" cap="none" dirty="0">
                <a:solidFill>
                  <a:srgbClr val="D5D1D1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zh-CN" altLang="en-US" b="1" kern="1200" cap="none" dirty="0">
                <a:solidFill>
                  <a:srgbClr val="D5D1D1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古  代  陶  艺</a:t>
            </a:r>
            <a:endParaRPr lang="zh-CN" altLang="en-US" b="1" kern="1200" cap="none" dirty="0">
              <a:solidFill>
                <a:srgbClr val="D5D1D1"/>
              </a:solidFill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pic>
        <p:nvPicPr>
          <p:cNvPr id="10244" name="图片 3" descr="1014h-01.jpg"/>
          <p:cNvPicPr>
            <a:picLocks noChangeAspect="1"/>
          </p:cNvPicPr>
          <p:nvPr/>
        </p:nvPicPr>
        <p:blipFill>
          <a:blip r:embed="rId1">
            <a:lum bright="-10001"/>
          </a:blip>
          <a:stretch>
            <a:fillRect/>
          </a:stretch>
        </p:blipFill>
        <p:spPr>
          <a:xfrm>
            <a:off x="1000125" y="1571625"/>
            <a:ext cx="3286125" cy="403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 descr="1014h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571625"/>
            <a:ext cx="2774950" cy="3929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/>
          </p:nvPr>
        </p:nvSpPr>
        <p:spPr>
          <a:xfrm>
            <a:off x="990600" y="714375"/>
            <a:ext cx="8153400" cy="990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000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捏塑成型的作品</a:t>
            </a:r>
            <a:endParaRPr lang="zh-CN" altLang="en-US" sz="4000" kern="1200" cap="none" dirty="0"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pic>
        <p:nvPicPr>
          <p:cNvPr id="28676" name="图片 4" descr="图片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88" y="2571750"/>
            <a:ext cx="3857625" cy="270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8" descr="图片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8" y="1357313"/>
            <a:ext cx="3365500" cy="386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0215" y="763905"/>
            <a:ext cx="8032750" cy="942975"/>
          </a:xfrm>
        </p:spPr>
        <p:txBody>
          <a:bodyPr vert="horz" wrap="square" lIns="91440" tIns="45720" rIns="91440" bIns="45720" numCol="1" anchor="b" anchorCtr="0" compatLnSpc="1"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 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泥 条 盘筑成 型</a:t>
            </a:r>
            <a:b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</a:b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      </a:t>
            </a:r>
            <a:r>
              <a:rPr kumimoji="0" lang="zh-CN" altLang="en-US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泥条成型法在远古时期就广泛 使用了，主要利用泥条可自由弯曲、变化的特性来制作物品。</a:t>
            </a:r>
            <a:endParaRPr kumimoji="0" lang="zh-CN" altLang="en-US" sz="31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j-cs"/>
            </a:endParaRPr>
          </a:p>
        </p:txBody>
      </p:sp>
      <p:sp>
        <p:nvSpPr>
          <p:cNvPr id="29700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2470" name="图片 62469" descr="30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6115" y="4140200"/>
            <a:ext cx="2658745" cy="1808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1" name="图片 62470" descr="单环盘制发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4150995"/>
            <a:ext cx="2034540" cy="1797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2" name="图片 62471" descr="单环盘制发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005" y="4150995"/>
            <a:ext cx="2035175" cy="1797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3" name="图片 62472" descr="连续盘制发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" y="2132965"/>
            <a:ext cx="171450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4" name="图片 62473" descr="连续盘制发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132965"/>
            <a:ext cx="2878455" cy="1784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5" name="图片 62474" descr="连续盘制发３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605" y="2132330"/>
            <a:ext cx="2880360" cy="1786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01" name="图片 6" descr="1014h-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6025" y="152718"/>
            <a:ext cx="2643188" cy="444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30723" name="Rectangle 2"/>
          <p:cNvSpPr>
            <a:spLocks noGrp="1"/>
          </p:cNvSpPr>
          <p:nvPr>
            <p:ph type="title"/>
          </p:nvPr>
        </p:nvSpPr>
        <p:spPr>
          <a:xfrm>
            <a:off x="786130" y="153035"/>
            <a:ext cx="8153400" cy="75374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000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泥条成型的作品</a:t>
            </a:r>
            <a:endParaRPr lang="zh-CN" altLang="en-US" sz="4000" kern="1200" cap="none" dirty="0"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pic>
        <p:nvPicPr>
          <p:cNvPr id="30724" name="图片 4" descr="图片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" y="789623"/>
            <a:ext cx="3929062" cy="263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5" descr="IMG_28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88" y="3191193"/>
            <a:ext cx="3643312" cy="3643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31747" name="标题 1"/>
          <p:cNvSpPr>
            <a:spLocks noGrp="1"/>
          </p:cNvSpPr>
          <p:nvPr>
            <p:ph type="ctrTitle"/>
          </p:nvPr>
        </p:nvSpPr>
        <p:spPr>
          <a:xfrm>
            <a:off x="971550" y="0"/>
            <a:ext cx="6466205" cy="954405"/>
          </a:xfrm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zh-CN" altLang="en-US" sz="4000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泥  片  成  型</a:t>
            </a:r>
            <a:endParaRPr lang="zh-CN" altLang="en-US" sz="4000" kern="1200" cap="none" dirty="0"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sp>
        <p:nvSpPr>
          <p:cNvPr id="25603" name="副标题 2"/>
          <p:cNvSpPr>
            <a:spLocks noGrp="1"/>
          </p:cNvSpPr>
          <p:nvPr>
            <p:ph type="subTitle" idx="1"/>
          </p:nvPr>
        </p:nvSpPr>
        <p:spPr>
          <a:xfrm>
            <a:off x="929005" y="954405"/>
            <a:ext cx="7295515" cy="1118870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   </a:t>
            </a:r>
            <a:r>
              <a:rPr kumimoji="0" lang="zh-CN" alt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泥片成型法是利用泥板在湿软时进行弯曲、卷合，制作出各种造型。</a:t>
            </a:r>
            <a:endParaRPr kumimoji="0" lang="en-US" altLang="zh-CN" sz="28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j-cs"/>
            </a:endParaRPr>
          </a:p>
        </p:txBody>
      </p:sp>
      <p:pic>
        <p:nvPicPr>
          <p:cNvPr id="63493" name="图片 63492" descr="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1605" y="4141470"/>
            <a:ext cx="3693795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图片 63493" descr="02[2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" y="1987550"/>
            <a:ext cx="2365375" cy="195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5" name="图片 63494" descr="05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590" y="1987550"/>
            <a:ext cx="2025650" cy="196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6" name="图片 63495" descr="08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" y="4044315"/>
            <a:ext cx="2052320" cy="1958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7" name="图片 63496" descr="11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640" y="1987550"/>
            <a:ext cx="2049145" cy="1985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8" name="图片 63497" descr="12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160" y="4147820"/>
            <a:ext cx="2091690" cy="1854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32771" name="Rectangle 2"/>
          <p:cNvSpPr>
            <a:spLocks noGrp="1"/>
          </p:cNvSpPr>
          <p:nvPr>
            <p:ph type="title"/>
          </p:nvPr>
        </p:nvSpPr>
        <p:spPr>
          <a:xfrm>
            <a:off x="1143000" y="357188"/>
            <a:ext cx="8153400" cy="990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000" kern="1200" cap="none" dirty="0"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泥片成型的作品</a:t>
            </a:r>
            <a:endParaRPr lang="zh-CN" altLang="en-US" sz="4000" kern="1200" cap="none" dirty="0"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pic>
        <p:nvPicPr>
          <p:cNvPr id="32772" name="图片 5" descr="1014h-07.jpg"/>
          <p:cNvPicPr>
            <a:picLocks noChangeAspect="1"/>
          </p:cNvPicPr>
          <p:nvPr>
            <p:ph type="body"/>
          </p:nvPr>
        </p:nvPicPr>
        <p:blipFill>
          <a:blip r:embed="rId1"/>
          <a:srcRect/>
          <a:stretch>
            <a:fillRect/>
          </a:stretch>
        </p:blipFill>
        <p:spPr>
          <a:xfrm>
            <a:off x="2817495" y="1677988"/>
            <a:ext cx="3141663" cy="3911600"/>
          </a:xfrm>
        </p:spPr>
      </p:pic>
      <p:pic>
        <p:nvPicPr>
          <p:cNvPr id="32773" name="图片 6" descr="1014h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3" y="1678305"/>
            <a:ext cx="2584450" cy="3821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" descr="5d5109d74c19b50e06088b00.jpg"/>
          <p:cNvPicPr>
            <a:picLocks noChangeAspect="1"/>
          </p:cNvPicPr>
          <p:nvPr/>
        </p:nvPicPr>
        <p:blipFill>
          <a:blip r:embed="rId3"/>
          <a:srcRect t="10746"/>
          <a:stretch>
            <a:fillRect/>
          </a:stretch>
        </p:blipFill>
        <p:spPr>
          <a:xfrm>
            <a:off x="6102985" y="1680527"/>
            <a:ext cx="2950845" cy="395319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75" y="-357187"/>
            <a:ext cx="6477000" cy="18288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泥片成型的作品</a:t>
            </a: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5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pic>
        <p:nvPicPr>
          <p:cNvPr id="33797" name="图片 4" descr="图片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6375" y="785813"/>
            <a:ext cx="3168650" cy="4786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7" descr="IMG_28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643188"/>
            <a:ext cx="3630613" cy="2890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630" y="210185"/>
            <a:ext cx="8472170" cy="1828800"/>
          </a:xfrm>
        </p:spPr>
        <p:txBody>
          <a:bodyPr vert="horz" wrap="square" lIns="91440" tIns="45720" rIns="91440" bIns="45720" numCol="1" anchor="b" anchorCtr="0" compatLnSpc="1"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拉 胚 成 型</a:t>
            </a:r>
            <a:br>
              <a:rPr kumimoji="0" lang="en-US" altLang="zh-CN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</a:br>
            <a:r>
              <a:rPr kumimoji="0" lang="en-US" altLang="zh-CN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      </a:t>
            </a:r>
            <a:r>
              <a:rPr kumimoji="0" lang="zh-CN" altLang="en-US" sz="2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拉胚成型法是在陶轮上，用手来制作陶器的一种方法。当陶轮快速转动时，轮盘上的黏土由于离心力作用而向外离去，把这种力量加以控制，便是拉胚法的基本原理</a:t>
            </a:r>
            <a:r>
              <a:rPr kumimoji="0" lang="zh-CN" alt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。</a:t>
            </a:r>
            <a:endParaRPr kumimoji="0" lang="zh-CN" altLang="en-US" sz="31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sp>
        <p:nvSpPr>
          <p:cNvPr id="34820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4517" name="图片 64516" descr="01[2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430" y="2046605"/>
            <a:ext cx="195326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图片 64517" descr="0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55" y="2096135"/>
            <a:ext cx="1976755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图片 64518" descr="03[2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50" y="2103120"/>
            <a:ext cx="1969770" cy="1901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0" name="图片 64519" descr="04[2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" y="4006850"/>
            <a:ext cx="1954530" cy="188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1" name="图片 64520" descr="05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080" y="4078605"/>
            <a:ext cx="1955165" cy="188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2" name="图片 64521" descr="06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455" y="4078605"/>
            <a:ext cx="1954530" cy="1887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1500188" y="500063"/>
            <a:ext cx="8153400" cy="9906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  </a:t>
            </a:r>
            <a:r>
              <a:rPr kumimoji="0" lang="zh-CN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拉胚成型的作品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j-cs"/>
            </a:endParaRPr>
          </a:p>
        </p:txBody>
      </p:sp>
      <p:pic>
        <p:nvPicPr>
          <p:cNvPr id="35844" name="图片 3" descr="200791201418077804.jpg"/>
          <p:cNvPicPr>
            <a:picLocks noChangeAspect="1"/>
          </p:cNvPicPr>
          <p:nvPr>
            <p:ph type="body"/>
          </p:nvPr>
        </p:nvPicPr>
        <p:blipFill>
          <a:blip r:embed="rId1"/>
          <a:srcRect/>
          <a:stretch>
            <a:fillRect/>
          </a:stretch>
        </p:blipFill>
        <p:spPr>
          <a:xfrm>
            <a:off x="1763713" y="1685925"/>
            <a:ext cx="5656262" cy="39639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9" name="文本框 36868"/>
          <p:cNvSpPr txBox="1"/>
          <p:nvPr/>
        </p:nvSpPr>
        <p:spPr>
          <a:xfrm>
            <a:off x="395288" y="188913"/>
            <a:ext cx="30972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装饰的方法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6879" name="组合 36878"/>
          <p:cNvGrpSpPr/>
          <p:nvPr/>
        </p:nvGrpSpPr>
        <p:grpSpPr>
          <a:xfrm>
            <a:off x="4500563" y="0"/>
            <a:ext cx="4484687" cy="4462463"/>
            <a:chOff x="2935" y="-454"/>
            <a:chExt cx="2825" cy="2811"/>
          </a:xfrm>
        </p:grpSpPr>
        <p:sp>
          <p:nvSpPr>
            <p:cNvPr id="36870" name="文本框 36869"/>
            <p:cNvSpPr txBox="1"/>
            <p:nvPr/>
          </p:nvSpPr>
          <p:spPr>
            <a:xfrm>
              <a:off x="4218" y="2069"/>
              <a:ext cx="154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Arial" panose="020B0604020202020204" pitchFamily="34" charset="0"/>
                </a:rPr>
                <a:t>刮划法</a:t>
              </a:r>
              <a:r>
                <a:rPr lang="en-US" altLang="zh-CN" sz="2400" b="1" dirty="0">
                  <a:latin typeface="Arial" panose="020B0604020202020204" pitchFamily="34" charset="0"/>
                </a:rPr>
                <a:t>--  </a:t>
              </a:r>
              <a:r>
                <a:rPr lang="zh-CN" altLang="en-US" sz="2400" b="1" dirty="0">
                  <a:latin typeface="Arial" panose="020B0604020202020204" pitchFamily="34" charset="0"/>
                </a:rPr>
                <a:t>陶盘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pic>
          <p:nvPicPr>
            <p:cNvPr id="36873" name="图片 36872" descr="刮划法  陶盘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35" y="-454"/>
              <a:ext cx="2825" cy="248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6876" name="组合 36875"/>
          <p:cNvGrpSpPr/>
          <p:nvPr/>
        </p:nvGrpSpPr>
        <p:grpSpPr>
          <a:xfrm>
            <a:off x="249873" y="836613"/>
            <a:ext cx="3819525" cy="4489450"/>
            <a:chOff x="-159" y="527"/>
            <a:chExt cx="2406" cy="2828"/>
          </a:xfrm>
        </p:grpSpPr>
        <p:sp>
          <p:nvSpPr>
            <p:cNvPr id="36871" name="文本框 36870"/>
            <p:cNvSpPr txBox="1"/>
            <p:nvPr/>
          </p:nvSpPr>
          <p:spPr>
            <a:xfrm>
              <a:off x="431" y="3067"/>
              <a:ext cx="149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Arial" panose="020B0604020202020204" pitchFamily="34" charset="0"/>
                </a:rPr>
                <a:t>压印法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pic>
          <p:nvPicPr>
            <p:cNvPr id="36875" name="图片 36874" descr="压印法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" y="527"/>
              <a:ext cx="2406" cy="2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6878" name="组合 36877"/>
          <p:cNvGrpSpPr/>
          <p:nvPr/>
        </p:nvGrpSpPr>
        <p:grpSpPr>
          <a:xfrm>
            <a:off x="1979613" y="3429000"/>
            <a:ext cx="4957762" cy="3733800"/>
            <a:chOff x="2200" y="2160"/>
            <a:chExt cx="3123" cy="2352"/>
          </a:xfrm>
        </p:grpSpPr>
        <p:sp>
          <p:nvSpPr>
            <p:cNvPr id="36872" name="文本框 36871"/>
            <p:cNvSpPr txBox="1"/>
            <p:nvPr/>
          </p:nvSpPr>
          <p:spPr>
            <a:xfrm>
              <a:off x="2200" y="3748"/>
              <a:ext cx="9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Arial" panose="020B0604020202020204" pitchFamily="34" charset="0"/>
                </a:rPr>
                <a:t>粘贴法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pic>
          <p:nvPicPr>
            <p:cNvPr id="36877" name="图片 36876" descr="菊花挂盘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" y="2160"/>
              <a:ext cx="2352" cy="23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5875" y="-499745"/>
            <a:ext cx="6477000" cy="1409065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学 生 作 品</a:t>
            </a: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868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sz="3200" kern="1200" dirty="0">
              <a:solidFill>
                <a:srgbClr val="FFFFFF"/>
              </a:solidFill>
              <a:latin typeface="华文彩云" panose="02010800040101010101" pitchFamily="2" charset="-122"/>
              <a:ea typeface="华文彩云" panose="02010800040101010101" pitchFamily="2" charset="-122"/>
              <a:cs typeface="+mn-cs"/>
            </a:endParaRPr>
          </a:p>
        </p:txBody>
      </p:sp>
      <p:grpSp>
        <p:nvGrpSpPr>
          <p:cNvPr id="31760" name="组合 31759"/>
          <p:cNvGrpSpPr/>
          <p:nvPr/>
        </p:nvGrpSpPr>
        <p:grpSpPr>
          <a:xfrm>
            <a:off x="5292725" y="765175"/>
            <a:ext cx="3689350" cy="2822575"/>
            <a:chOff x="3606" y="754"/>
            <a:chExt cx="2324" cy="1778"/>
          </a:xfrm>
        </p:grpSpPr>
        <p:pic>
          <p:nvPicPr>
            <p:cNvPr id="31753" name="图片 31752" descr="xiniu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06" y="754"/>
              <a:ext cx="2324" cy="17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0" name="文本框 31749"/>
            <p:cNvSpPr txBox="1"/>
            <p:nvPr/>
          </p:nvSpPr>
          <p:spPr>
            <a:xfrm>
              <a:off x="3742" y="799"/>
              <a:ext cx="13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泥条盘筑法</a:t>
              </a:r>
              <a:endPara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762" name="组合 31761"/>
          <p:cNvGrpSpPr/>
          <p:nvPr/>
        </p:nvGrpSpPr>
        <p:grpSpPr>
          <a:xfrm>
            <a:off x="4572000" y="3824288"/>
            <a:ext cx="4572000" cy="3033712"/>
            <a:chOff x="2880" y="2409"/>
            <a:chExt cx="2880" cy="1911"/>
          </a:xfrm>
        </p:grpSpPr>
        <p:pic>
          <p:nvPicPr>
            <p:cNvPr id="31761" name="图片 31760" descr="《泥　板》　张温帙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0" y="2409"/>
              <a:ext cx="2260" cy="19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2" name="文本框 31751"/>
            <p:cNvSpPr txBox="1"/>
            <p:nvPr/>
          </p:nvSpPr>
          <p:spPr>
            <a:xfrm>
              <a:off x="2880" y="3022"/>
              <a:ext cx="77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泥板法</a:t>
              </a:r>
              <a:endPara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9705" name="图片 29704" descr="学生作品 8"/>
          <p:cNvPicPr>
            <a:picLocks noChangeAspect="1"/>
          </p:cNvPicPr>
          <p:nvPr/>
        </p:nvPicPr>
        <p:blipFill>
          <a:blip r:embed="rId3"/>
          <a:srcRect l="22542" r="22801"/>
          <a:stretch>
            <a:fillRect/>
          </a:stretch>
        </p:blipFill>
        <p:spPr>
          <a:xfrm>
            <a:off x="635" y="827405"/>
            <a:ext cx="2640965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424940" y="909320"/>
            <a:ext cx="12239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捏塑法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5143504" y="500042"/>
            <a:ext cx="6477000" cy="182880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wordArtVertRtl" wrap="square" lIns="91440" tIns="45720" rIns="91440" bIns="45720" numCol="1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8" name="图片 3" descr="1014h-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088" y="1268413"/>
            <a:ext cx="2960687" cy="3938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7500938" y="642938"/>
            <a:ext cx="862013" cy="1446213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968C8C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0" name="图片 4" descr="1014h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388" y="1270000"/>
            <a:ext cx="4200525" cy="391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38915" name="矩形 7"/>
          <p:cNvSpPr/>
          <p:nvPr/>
        </p:nvSpPr>
        <p:spPr>
          <a:xfrm>
            <a:off x="2000250" y="785813"/>
            <a:ext cx="1643063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FFFF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写</a:t>
            </a:r>
            <a:endParaRPr lang="en-US" altLang="zh-CN" sz="3600">
              <a:solidFill>
                <a:srgbClr val="FFFFFF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600" dirty="0">
                <a:solidFill>
                  <a:srgbClr val="FFFF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生</a:t>
            </a:r>
            <a:endParaRPr lang="en-US" altLang="zh-CN" sz="3600">
              <a:solidFill>
                <a:srgbClr val="FFFFFF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600" dirty="0">
                <a:solidFill>
                  <a:srgbClr val="FFFF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的</a:t>
            </a:r>
            <a:endParaRPr lang="en-US" altLang="zh-CN" sz="3600">
              <a:solidFill>
                <a:srgbClr val="FFFFFF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600" dirty="0">
                <a:solidFill>
                  <a:srgbClr val="FFFF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同</a:t>
            </a:r>
            <a:endParaRPr lang="en-US" altLang="zh-CN" sz="3600">
              <a:solidFill>
                <a:srgbClr val="FFFFFF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600" dirty="0">
                <a:solidFill>
                  <a:srgbClr val="FFFF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学</a:t>
            </a:r>
            <a:endParaRPr lang="zh-CN" altLang="en-US" sz="3600" dirty="0">
              <a:solidFill>
                <a:srgbClr val="FFFFFF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38916" name="图片 11" descr="IMG_028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4688" y="714375"/>
            <a:ext cx="3500437" cy="4951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hlink"/>
            </a:gs>
            <a:gs pos="100000">
              <a:schemeClr val="accent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44035" name="Rectangle 2"/>
          <p:cNvSpPr>
            <a:spLocks noGrp="1"/>
          </p:cNvSpPr>
          <p:nvPr>
            <p:ph type="title"/>
          </p:nvPr>
        </p:nvSpPr>
        <p:spPr>
          <a:xfrm>
            <a:off x="990600" y="428625"/>
            <a:ext cx="8153400" cy="990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kern="1200" cap="none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活动建议</a:t>
            </a:r>
            <a:r>
              <a:rPr lang="en-US" altLang="zh-CN" kern="1200" cap="none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:</a:t>
            </a:r>
            <a:endParaRPr lang="en-US" altLang="zh-CN" kern="1200" cap="none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714375" y="1622425"/>
            <a:ext cx="4143375" cy="376237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CN" alt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同学们以小组为单位，选择一种成型的技法，独立尝试制作一件陶艺作品。</a:t>
            </a:r>
            <a:endParaRPr kumimoji="0" lang="zh-CN" altLang="en-US" sz="28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j-cs"/>
            </a:endParaRPr>
          </a:p>
          <a:p>
            <a:pPr marL="319405" marR="0" lvl="0" indent="-319405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kumimoji="0" lang="zh-CN" alt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7" name="图片 6" descr="IMG_028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2063" y="1071563"/>
            <a:ext cx="2789237" cy="4214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45059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pic>
        <p:nvPicPr>
          <p:cNvPr id="45061" name="图片 7" descr="IMG_284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3214688"/>
            <a:ext cx="3143250" cy="233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图片 8" descr="IMG_28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8" y="571500"/>
            <a:ext cx="3098800" cy="492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图片 9" descr="IMG_28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571500"/>
            <a:ext cx="1960563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143000" y="571500"/>
            <a:ext cx="85725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all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拓</a:t>
            </a:r>
            <a:endParaRPr kumimoji="0" lang="en-US" altLang="zh-CN" sz="4400" b="0" i="0" u="none" strike="noStrike" kern="1200" cap="all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all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展</a:t>
            </a: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46083" name="标题 1"/>
          <p:cNvSpPr>
            <a:spLocks noGrp="1"/>
          </p:cNvSpPr>
          <p:nvPr>
            <p:ph type="ctrTitle"/>
          </p:nvPr>
        </p:nvSpPr>
        <p:spPr>
          <a:xfrm>
            <a:off x="2857500" y="1357313"/>
            <a:ext cx="6477000" cy="1828800"/>
          </a:xfrm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endParaRPr lang="zh-CN" altLang="en-US" kern="1200" cap="none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46084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6085" name="图片 10" descr="165648023794364907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438" y="928688"/>
            <a:ext cx="6786562" cy="4525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107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pic>
        <p:nvPicPr>
          <p:cNvPr id="47109" name="图片 5" descr="图片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1143000"/>
            <a:ext cx="3567113" cy="431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7" descr="IMG_2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271963" cy="4357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1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pic>
        <p:nvPicPr>
          <p:cNvPr id="48133" name="图片 4" descr="IMG_28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2125" y="357188"/>
            <a:ext cx="2857500" cy="260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5" descr="IMG_2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071813"/>
            <a:ext cx="5357813" cy="264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图片 6" descr="IMG_28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714375"/>
            <a:ext cx="4151312" cy="211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chemeClr val="hlink"/>
            </a:gs>
            <a:gs pos="100000">
              <a:schemeClr val="accent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0188" y="3429000"/>
            <a:ext cx="6477000" cy="18288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en-US" altLang="zh-CN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en-US" altLang="zh-CN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CN" alt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CN" alt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陶艺作品与大自然有着天然的联系，和泥、土、火、木、水不可分割的特殊关系。“柔软的泥，经过心手并用塑成作品，再入火中培烧，变成坚固不变的艺术品，给人类精神生活带来美的充实，物质生活带来促进。从自然出发，加入人的情感，再回归自然，这是一种人为化的自然或自然化的人为趋向，甚至可以认为是同宇宙相关的一种永恒运动”。</a:t>
            </a:r>
            <a:br>
              <a:rPr kumimoji="0" lang="zh-CN" alt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</a:br>
            <a:endParaRPr kumimoji="0" lang="zh-CN" altLang="en-US" sz="2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49155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hlink"/>
            </a:gs>
            <a:gs pos="100000">
              <a:schemeClr val="accent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5875" y="3286125"/>
            <a:ext cx="6477000" cy="18288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再   </a:t>
            </a:r>
            <a:br>
              <a:rPr kumimoji="0" lang="en-US" altLang="zh-CN" sz="9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</a:br>
            <a:br>
              <a:rPr kumimoji="0" lang="en-US" altLang="zh-CN" sz="9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</a:br>
            <a:r>
              <a:rPr kumimoji="0" lang="zh-CN" altLang="en-US" sz="9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见</a:t>
            </a:r>
            <a:endParaRPr kumimoji="0" lang="zh-CN" altLang="en-US" sz="9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pic>
        <p:nvPicPr>
          <p:cNvPr id="50181" name="图片 4" descr="IMG_03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0" y="1395413"/>
            <a:ext cx="5286375" cy="3584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pic>
        <p:nvPicPr>
          <p:cNvPr id="12291" name="图片 5" descr="1014h-37.jpg"/>
          <p:cNvPicPr>
            <a:picLocks noChangeAspect="1"/>
          </p:cNvPicPr>
          <p:nvPr>
            <p:ph type="body"/>
          </p:nvPr>
        </p:nvPicPr>
        <p:blipFill>
          <a:blip r:embed="rId1"/>
          <a:srcRect/>
          <a:stretch>
            <a:fillRect/>
          </a:stretch>
        </p:blipFill>
        <p:spPr>
          <a:xfrm>
            <a:off x="4551363" y="1131888"/>
            <a:ext cx="4124325" cy="3875087"/>
          </a:xfrm>
        </p:spPr>
      </p:pic>
      <p:pic>
        <p:nvPicPr>
          <p:cNvPr id="12292" name="图片 7" descr="1014h-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1125538"/>
            <a:ext cx="3184525" cy="3932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28875" y="1285875"/>
            <a:ext cx="6477000" cy="1828800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zh-CN" alt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现 代 陶 艺  </a:t>
            </a:r>
            <a:endParaRPr kumimoji="0" lang="zh-CN" alt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pic>
        <p:nvPicPr>
          <p:cNvPr id="13316" name="图片 3" descr="1014h-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3" y="357188"/>
            <a:ext cx="2078037" cy="307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4" descr="1014h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8" y="3563938"/>
            <a:ext cx="2857500" cy="2176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5" descr="1014h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571875"/>
            <a:ext cx="28575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6" descr="1014h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5" y="357188"/>
            <a:ext cx="2000250" cy="3001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7" descr="1014h-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63" y="3571875"/>
            <a:ext cx="2022475" cy="2195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图片 9" descr="1014h-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38" y="357188"/>
            <a:ext cx="3424237" cy="1846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14339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340" name="图片 5" descr="1014h-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8938" y="981075"/>
            <a:ext cx="2359025" cy="397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6" descr="1014h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981075"/>
            <a:ext cx="3054350" cy="3960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0" descr="1014h-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981075"/>
            <a:ext cx="2060575" cy="391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灯片编号占位符 28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sp>
        <p:nvSpPr>
          <p:cNvPr id="15363" name="标题 1"/>
          <p:cNvSpPr>
            <a:spLocks noGrp="1"/>
          </p:cNvSpPr>
          <p:nvPr>
            <p:ph type="ctrTitle"/>
          </p:nvPr>
        </p:nvSpPr>
        <p:spPr>
          <a:xfrm>
            <a:off x="1042988" y="-315912"/>
            <a:ext cx="7119937" cy="2328862"/>
          </a:xfrm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zh-CN" altLang="en-US" sz="3600" b="1" kern="1200" cap="none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说一说</a:t>
            </a:r>
            <a:br>
              <a:rPr lang="en-US" altLang="zh-CN" sz="3200" b="1" kern="1200" cap="none"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r>
              <a:rPr lang="en-US" altLang="zh-CN" sz="3200" b="1" kern="1200" cap="none"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    </a:t>
            </a:r>
            <a:r>
              <a:rPr lang="zh-CN" altLang="en-US" sz="3200" b="1" kern="1200" cap="none" dirty="0"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现代的陶艺与古代的陶艺作品相比较有什么新颖奇特的地方</a:t>
            </a:r>
            <a:r>
              <a:rPr lang="en-US" altLang="zh-CN" sz="3200" b="1" kern="1200" cap="none"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?</a:t>
            </a:r>
            <a:endParaRPr lang="zh-CN" altLang="en-US" sz="3200" b="1" kern="1200" cap="none" dirty="0">
              <a:latin typeface="楷体_GB2312" panose="02010609030101010101" pitchFamily="49" charset="-122"/>
              <a:ea typeface="楷体_GB2312" panose="02010609030101010101" pitchFamily="49" charset="-122"/>
              <a:cs typeface="+mj-cs"/>
            </a:endParaRPr>
          </a:p>
        </p:txBody>
      </p:sp>
      <p:pic>
        <p:nvPicPr>
          <p:cNvPr id="15364" name="图片 8" descr="1014h-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25" y="2214563"/>
            <a:ext cx="2428875" cy="336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10" descr="1014h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214563"/>
            <a:ext cx="2714625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5875" y="4572000"/>
            <a:ext cx="6477000" cy="18288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现代的陶艺与古代的陶艺的不同特点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:</a:t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</a:br>
            <a:b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古代的陶艺以实用为目的，强调工艺美，并非一种表现艺术。</a:t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现代陶艺主要在于其强</a:t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烈的手工特性。随意叠、压、</a:t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刮、戳，故意在作品表面留下</a:t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各种瑕疵、开裂、斑孔等，完</a:t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全否定了陶瓷的实用性和工艺</a:t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美，从而将陶艺提高到表达思</a:t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j-cs"/>
              </a:rPr>
              <a:t>想感情的纯粹艺术。 </a:t>
            </a:r>
            <a:br>
              <a:rPr kumimoji="0" lang="zh-CN" alt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zh-CN" alt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zh-CN" alt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ctr"/>
          <a:p>
            <a:pPr eaLnBrk="1" hangingPunct="1">
              <a:buSzPct val="6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b="1" dirty="0">
                <a:solidFill>
                  <a:schemeClr val="tx2"/>
                </a:solidFill>
                <a:latin typeface="Tw Cen MT"/>
                <a:ea typeface="华文仿宋" panose="02010600040101010101" pitchFamily="2" charset="-122"/>
              </a:rPr>
            </a:fld>
            <a:endParaRPr lang="zh-CN" altLang="en-US" sz="1400" b="1" dirty="0">
              <a:solidFill>
                <a:schemeClr val="tx2"/>
              </a:solidFill>
              <a:latin typeface="Tw Cen MT"/>
              <a:ea typeface="华文仿宋" panose="02010600040101010101" pitchFamily="2" charset="-122"/>
            </a:endParaRPr>
          </a:p>
        </p:txBody>
      </p:sp>
      <p:pic>
        <p:nvPicPr>
          <p:cNvPr id="16389" name="图片 9" descr="1014h-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7938" y="2071688"/>
            <a:ext cx="1876425" cy="3344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>
            <a:spLocks noGrp="1"/>
          </p:cNvSpPr>
          <p:nvPr>
            <p:ph type="title" idx="4294967295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grpSp>
        <p:nvGrpSpPr>
          <p:cNvPr id="33799" name="组合 33798"/>
          <p:cNvGrpSpPr/>
          <p:nvPr/>
        </p:nvGrpSpPr>
        <p:grpSpPr>
          <a:xfrm>
            <a:off x="2268538" y="692150"/>
            <a:ext cx="6551612" cy="5565775"/>
            <a:chOff x="1429" y="436"/>
            <a:chExt cx="3137" cy="2769"/>
          </a:xfrm>
        </p:grpSpPr>
        <p:pic>
          <p:nvPicPr>
            <p:cNvPr id="33797" name="图片 33796" descr="手动转盘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29" y="436"/>
              <a:ext cx="3137" cy="23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8" name="文本框 33797"/>
            <p:cNvSpPr txBox="1"/>
            <p:nvPr/>
          </p:nvSpPr>
          <p:spPr>
            <a:xfrm>
              <a:off x="2653" y="3022"/>
              <a:ext cx="99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</a:rPr>
                <a:t>手动转盘</a:t>
              </a:r>
              <a:r>
                <a:rPr lang="en-US" altLang="zh-CN" dirty="0">
                  <a:latin typeface="Arial" panose="020B0604020202020204" pitchFamily="34" charset="0"/>
                </a:rPr>
                <a:t>.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3807" name="组合 33806"/>
          <p:cNvGrpSpPr/>
          <p:nvPr/>
        </p:nvGrpSpPr>
        <p:grpSpPr>
          <a:xfrm>
            <a:off x="612458" y="523875"/>
            <a:ext cx="5524500" cy="6604000"/>
            <a:chOff x="0" y="0"/>
            <a:chExt cx="3480" cy="4160"/>
          </a:xfrm>
        </p:grpSpPr>
        <p:pic>
          <p:nvPicPr>
            <p:cNvPr id="33808" name="图片 33807" descr="工具刀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480" cy="36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9" name="文本框 33808"/>
            <p:cNvSpPr txBox="1"/>
            <p:nvPr/>
          </p:nvSpPr>
          <p:spPr>
            <a:xfrm>
              <a:off x="839" y="3929"/>
              <a:ext cx="90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</a:rPr>
                <a:t>工具刀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3813" name="组合 33812"/>
          <p:cNvGrpSpPr/>
          <p:nvPr/>
        </p:nvGrpSpPr>
        <p:grpSpPr>
          <a:xfrm>
            <a:off x="2786698" y="1265555"/>
            <a:ext cx="6338887" cy="5694363"/>
            <a:chOff x="1927" y="754"/>
            <a:chExt cx="3993" cy="3587"/>
          </a:xfrm>
        </p:grpSpPr>
        <p:pic>
          <p:nvPicPr>
            <p:cNvPr id="33814" name="图片 33813" descr="拉坯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7" y="754"/>
              <a:ext cx="3993" cy="32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15" name="文本框 33814"/>
            <p:cNvSpPr txBox="1"/>
            <p:nvPr/>
          </p:nvSpPr>
          <p:spPr>
            <a:xfrm>
              <a:off x="3742" y="4110"/>
              <a:ext cx="117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</a:rPr>
                <a:t>拉胚机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3806" name="文本框 33805"/>
          <p:cNvSpPr txBox="1"/>
          <p:nvPr/>
        </p:nvSpPr>
        <p:spPr>
          <a:xfrm>
            <a:off x="3563938" y="0"/>
            <a:ext cx="64087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制作陶艺的一些工具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性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987</Words>
  <Application>WPS 演示</Application>
  <PresentationFormat/>
  <Paragraphs>168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5" baseType="lpstr">
      <vt:lpstr>Arial</vt:lpstr>
      <vt:lpstr>宋体</vt:lpstr>
      <vt:lpstr>Wingdings</vt:lpstr>
      <vt:lpstr>Tw Cen MT</vt:lpstr>
      <vt:lpstr>华文仿宋</vt:lpstr>
      <vt:lpstr>Wingdings 2</vt:lpstr>
      <vt:lpstr>Wingdings</vt:lpstr>
      <vt:lpstr>Calibri</vt:lpstr>
      <vt:lpstr>楷体_GB2312</vt:lpstr>
      <vt:lpstr>隶书</vt:lpstr>
      <vt:lpstr>幼圆</vt:lpstr>
      <vt:lpstr>Segoe Print</vt:lpstr>
      <vt:lpstr>微软雅黑</vt:lpstr>
      <vt:lpstr>Arial Unicode MS</vt:lpstr>
      <vt:lpstr>华文彩云</vt:lpstr>
      <vt:lpstr>Verdana</vt:lpstr>
      <vt:lpstr>楷体</vt:lpstr>
      <vt:lpstr>中性</vt:lpstr>
      <vt:lpstr>范瑾瑜  制作 </vt:lpstr>
      <vt:lpstr>   古  代  陶  艺</vt:lpstr>
      <vt:lpstr>  </vt:lpstr>
      <vt:lpstr>PowerPoint 演示文稿</vt:lpstr>
      <vt:lpstr>  现 代 陶 艺  </vt:lpstr>
      <vt:lpstr>PowerPoint 演示文稿</vt:lpstr>
      <vt:lpstr>说一说     现代的陶艺与古代的陶艺作品相比较有什么新颖奇特的地方?</vt:lpstr>
      <vt:lpstr>现代的陶艺与古代的陶艺的不同特点:     古代的陶艺以实用为目的，强调工艺美，并非一种表现艺术。    现代陶艺主要在于其强 烈的手工特性。随意叠、压、 刮、戳，故意在作品表面留下 各种瑕疵、开裂、斑孔等，完 全否定了陶瓷的实用性和工艺 美，从而将陶艺提高到表达思 想感情的纯粹艺术。    </vt:lpstr>
      <vt:lpstr>PowerPoint 演示文稿</vt:lpstr>
      <vt:lpstr>陶艺的一般制作工序  .练泥 .制作毛胚 .凉干 .上釉 .进窑烧制 .成品 </vt:lpstr>
      <vt:lpstr>                     练     泥（揉泥）</vt:lpstr>
      <vt:lpstr>  制  作  毛  胚</vt:lpstr>
      <vt:lpstr>凉      干</vt:lpstr>
      <vt:lpstr>上    釉</vt:lpstr>
      <vt:lpstr>进  窑  烧  制</vt:lpstr>
      <vt:lpstr>成     品</vt:lpstr>
      <vt:lpstr>陶艺成型的四种方法  。 捏塑成型  。 泥条成型   。 泥片成型  。 拉胚成型</vt:lpstr>
      <vt:lpstr>    捏  塑  成  型      捏塑成型是利陶泥本身具有的可塑性、用捏、塑的手法来制作，是陶泥中最基本的方法。</vt:lpstr>
      <vt:lpstr>捏 塑 成 型</vt:lpstr>
      <vt:lpstr>捏塑成型的作品</vt:lpstr>
      <vt:lpstr>  泥 条 盘筑成 型       泥条成型法在远古时期就广泛 使用了，主要利用泥条可自由弯曲、变化的特性来制作物品。</vt:lpstr>
      <vt:lpstr>泥条成型的作品</vt:lpstr>
      <vt:lpstr>泥  片  成  型</vt:lpstr>
      <vt:lpstr>泥片成型的作品</vt:lpstr>
      <vt:lpstr>泥片成型的作品</vt:lpstr>
      <vt:lpstr>拉 胚 成 型       拉胚成型法是在陶轮上，用手来制作陶器的一种方法。当陶轮快速转动时，轮盘上的黏土由于离心力作用而向外离去，把这种力量加以控制，便是拉胚法的基本原理。</vt:lpstr>
      <vt:lpstr>  拉胚成型的作品</vt:lpstr>
      <vt:lpstr>PowerPoint 演示文稿</vt:lpstr>
      <vt:lpstr>学 生 作 品</vt:lpstr>
      <vt:lpstr>PowerPoint 演示文稿</vt:lpstr>
      <vt:lpstr>活动建议:</vt:lpstr>
      <vt:lpstr>PowerPoint 演示文稿</vt:lpstr>
      <vt:lpstr>PowerPoint 演示文稿</vt:lpstr>
      <vt:lpstr>PowerPoint 演示文稿</vt:lpstr>
      <vt:lpstr>PowerPoint 演示文稿</vt:lpstr>
      <vt:lpstr>        陶艺作品与大自然有着天然的联系，和泥、土、火、木、水不可分割的特殊关系。“柔软的泥，经过心手并用塑成作品，再入火中培烧，变成坚固不变的艺术品，给人类精神生活带来美的充实，物质生活带来促进。从自然出发，加入人的情感，再回归自然，这是一种人为化的自然或自然化的人为趋向，甚至可以认为是同宇宙相关的一种永恒运动”。 </vt:lpstr>
      <vt:lpstr>再     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古 代陶  艺</dc:title>
  <dc:creator>徐晓维</dc:creator>
  <cp:lastModifiedBy>mi</cp:lastModifiedBy>
  <cp:revision>78</cp:revision>
  <dcterms:created xsi:type="dcterms:W3CDTF">2009-10-09T10:20:00Z</dcterms:created>
  <dcterms:modified xsi:type="dcterms:W3CDTF">2019-12-11T07:06:50Z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