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2"/>
    <p:sldId id="256" r:id="rId3"/>
    <p:sldId id="273" r:id="rId4"/>
    <p:sldId id="257" r:id="rId5"/>
    <p:sldId id="285" r:id="rId6"/>
    <p:sldId id="274" r:id="rId7"/>
    <p:sldId id="288" r:id="rId8"/>
    <p:sldId id="258" r:id="rId9"/>
    <p:sldId id="286" r:id="rId10"/>
    <p:sldId id="259" r:id="rId11"/>
    <p:sldId id="287" r:id="rId12"/>
    <p:sldId id="260" r:id="rId13"/>
    <p:sldId id="261" r:id="rId14"/>
    <p:sldId id="262" r:id="rId15"/>
    <p:sldId id="279" r:id="rId16"/>
    <p:sldId id="280" r:id="rId17"/>
    <p:sldId id="281" r:id="rId18"/>
    <p:sldId id="282" r:id="rId19"/>
    <p:sldId id="283" r:id="rId20"/>
    <p:sldId id="284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2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图片 80"/>
          <p:cNvPicPr>
            <a:picLocks noChangeAspect="1"/>
          </p:cNvPicPr>
          <p:nvPr userDrawn="1"/>
        </p:nvPicPr>
        <p:blipFill rotWithShape="1">
          <a:blip r:embed="rId2" cstate="screen"/>
          <a:srcRect l="-1" r="-801"/>
          <a:stretch>
            <a:fillRect/>
          </a:stretch>
        </p:blipFill>
        <p:spPr>
          <a:xfrm>
            <a:off x="-540774" y="5527840"/>
            <a:ext cx="12965003" cy="1330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2019/12/15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6" name="Text Box 7"/>
          <p:cNvSpPr txBox="1"/>
          <p:nvPr/>
        </p:nvSpPr>
        <p:spPr>
          <a:xfrm>
            <a:off x="527382" y="452670"/>
            <a:ext cx="5764335" cy="600075"/>
          </a:xfrm>
          <a:prstGeom prst="rect">
            <a:avLst/>
          </a:prstGeom>
          <a:noFill/>
          <a:ln w="9525">
            <a:noFill/>
          </a:ln>
        </p:spPr>
        <p:txBody>
          <a:bodyPr wrap="square" lIns="108841" tIns="54421" rIns="108841" bIns="54421">
            <a:spAutoFit/>
          </a:bodyPr>
          <a:lstStyle>
            <a:lvl1pPr marL="193675" indent="-19367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7830" indent="-16065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64325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900430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115760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defTabSz="1219200" eaLnBrk="1" hangingPunct="1">
              <a:spcBef>
                <a:spcPct val="50000"/>
              </a:spcBef>
              <a:buNone/>
            </a:pPr>
            <a:r>
              <a:rPr lang="zh-CN" altLang="en-US" sz="3200" b="1" dirty="0" smtClean="0">
                <a:latin typeface="宋体" panose="02010600030101010101" pitchFamily="2" charset="-122"/>
                <a:ea typeface="华文新魏" panose="02010800040101010101" pitchFamily="2" charset="-122"/>
              </a:rPr>
              <a:t>义务教育教科书  五年级上册</a:t>
            </a:r>
            <a:endParaRPr lang="zh-CN" altLang="en-US" sz="3200" b="1" dirty="0">
              <a:latin typeface="宋体" panose="0201060003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27" name="Text Box 9"/>
          <p:cNvSpPr txBox="1"/>
          <p:nvPr/>
        </p:nvSpPr>
        <p:spPr>
          <a:xfrm>
            <a:off x="3014273" y="1940078"/>
            <a:ext cx="8349213" cy="846455"/>
          </a:xfrm>
          <a:prstGeom prst="rect">
            <a:avLst/>
          </a:prstGeom>
          <a:noFill/>
          <a:ln w="9525">
            <a:noFill/>
          </a:ln>
        </p:spPr>
        <p:txBody>
          <a:bodyPr wrap="square" lIns="108841" tIns="54421" rIns="108841" bIns="54421">
            <a:spAutoFit/>
          </a:bodyPr>
          <a:lstStyle>
            <a:lvl1pPr marL="193675" indent="-19367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7830" indent="-16065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64325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900430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115760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zh-CN" sz="48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</a:t>
            </a:r>
            <a:r>
              <a:rPr lang="en-US" altLang="zh-CN" sz="48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商的近似值的应用</a:t>
            </a:r>
          </a:p>
        </p:txBody>
      </p:sp>
      <p:sp>
        <p:nvSpPr>
          <p:cNvPr id="28" name="Rectangle 8"/>
          <p:cNvSpPr/>
          <p:nvPr/>
        </p:nvSpPr>
        <p:spPr>
          <a:xfrm>
            <a:off x="3338488" y="2740904"/>
            <a:ext cx="7098030" cy="172085"/>
          </a:xfrm>
          <a:prstGeom prst="rect">
            <a:avLst/>
          </a:prstGeom>
          <a:solidFill>
            <a:srgbClr val="E00E0E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108841" tIns="54421" rIns="108841" bIns="54421" anchor="ctr"/>
          <a:lstStyle>
            <a:lvl1pPr marL="193675" indent="-19367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7830" indent="-16065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64325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900430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115760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zh-CN" altLang="en-US" sz="2100" dirty="0"/>
          </a:p>
        </p:txBody>
      </p:sp>
      <p:sp>
        <p:nvSpPr>
          <p:cNvPr id="29" name="Text Box 10"/>
          <p:cNvSpPr txBox="1"/>
          <p:nvPr/>
        </p:nvSpPr>
        <p:spPr>
          <a:xfrm>
            <a:off x="6686844" y="3361124"/>
            <a:ext cx="4009113" cy="684424"/>
          </a:xfrm>
          <a:prstGeom prst="rect">
            <a:avLst/>
          </a:prstGeom>
          <a:noFill/>
          <a:ln w="9525">
            <a:noFill/>
          </a:ln>
        </p:spPr>
        <p:txBody>
          <a:bodyPr wrap="square" lIns="108841" tIns="54421" rIns="108841" bIns="54421">
            <a:spAutoFit/>
          </a:bodyPr>
          <a:lstStyle>
            <a:lvl1pPr marL="193675" indent="-19367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7830" indent="-16065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64325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900430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1157605" indent="-128905" algn="l" defTabSz="51435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defTabSz="1219200" eaLnBrk="1" hangingPunct="1">
              <a:spcBef>
                <a:spcPct val="50000"/>
              </a:spcBef>
              <a:buNone/>
            </a:pPr>
            <a:r>
              <a:rPr lang="en-US" altLang="zh-CN" sz="3700" b="1" dirty="0" smtClean="0">
                <a:ea typeface="楷体" panose="02010609060101010101" pitchFamily="49" charset="-122"/>
              </a:rPr>
              <a:t>——</a:t>
            </a:r>
            <a:r>
              <a:rPr lang="zh-CN" altLang="en-US" sz="3700" b="1" dirty="0" smtClean="0">
                <a:ea typeface="楷体" panose="02010609060101010101" pitchFamily="49" charset="-122"/>
              </a:rPr>
              <a:t>景苑小学</a:t>
            </a:r>
            <a:endParaRPr lang="zh-CN" altLang="en-US" sz="3700" b="1" dirty="0">
              <a:ea typeface="楷体" panose="02010609060101010101" pitchFamily="49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18661" y="4346905"/>
            <a:ext cx="2112235" cy="61555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王丽梅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178" y="506438"/>
            <a:ext cx="2380879" cy="191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文本框 99"/>
          <p:cNvSpPr txBox="1"/>
          <p:nvPr/>
        </p:nvSpPr>
        <p:spPr>
          <a:xfrm>
            <a:off x="1711461" y="911671"/>
            <a:ext cx="5941363" cy="20621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王阿姨用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25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米长的红丝带包装礼盒。每个礼盒要用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1.5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米长的丝带，这些红丝带可以包装多少个礼盒？</a:t>
            </a:r>
            <a:endParaRPr lang="zh-CN" altLang="zh-CN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4322737" y="2810510"/>
            <a:ext cx="4216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25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÷1.5=16.66 6…(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个）</a:t>
            </a:r>
          </a:p>
        </p:txBody>
      </p:sp>
      <p:sp>
        <p:nvSpPr>
          <p:cNvPr id="24" name="文本框 73"/>
          <p:cNvSpPr txBox="1"/>
          <p:nvPr/>
        </p:nvSpPr>
        <p:spPr>
          <a:xfrm>
            <a:off x="5707478" y="3450346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16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个）</a:t>
            </a:r>
          </a:p>
        </p:txBody>
      </p:sp>
      <p:sp>
        <p:nvSpPr>
          <p:cNvPr id="25" name="文本框 47"/>
          <p:cNvSpPr txBox="1"/>
          <p:nvPr/>
        </p:nvSpPr>
        <p:spPr>
          <a:xfrm>
            <a:off x="3948088" y="4514166"/>
            <a:ext cx="674624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：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这些红丝带可以包装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16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个礼盒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。</a:t>
            </a:r>
            <a:endParaRPr lang="zh-CN" altLang="en-US" sz="32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178" y="506438"/>
            <a:ext cx="2380879" cy="191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文本框 99"/>
          <p:cNvSpPr txBox="1"/>
          <p:nvPr/>
        </p:nvSpPr>
        <p:spPr>
          <a:xfrm>
            <a:off x="1711461" y="911671"/>
            <a:ext cx="5941363" cy="20621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王阿姨用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25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米长的红丝带包装礼盒。每个礼盒要用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1.5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米长的丝带，这些红丝带可以包装多少个礼盒？</a:t>
            </a:r>
            <a:endParaRPr lang="zh-CN" altLang="zh-CN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4322737" y="2810510"/>
            <a:ext cx="4216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25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÷1.5=16.66 6…(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个）</a:t>
            </a:r>
          </a:p>
        </p:txBody>
      </p:sp>
      <p:sp>
        <p:nvSpPr>
          <p:cNvPr id="24" name="文本框 73"/>
          <p:cNvSpPr txBox="1"/>
          <p:nvPr/>
        </p:nvSpPr>
        <p:spPr>
          <a:xfrm>
            <a:off x="5707478" y="3450346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16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个）</a:t>
            </a:r>
          </a:p>
        </p:txBody>
      </p:sp>
      <p:sp>
        <p:nvSpPr>
          <p:cNvPr id="25" name="文本框 47"/>
          <p:cNvSpPr txBox="1"/>
          <p:nvPr/>
        </p:nvSpPr>
        <p:spPr>
          <a:xfrm>
            <a:off x="3948088" y="4514166"/>
            <a:ext cx="674624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：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这些红丝带可以包装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16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个礼盒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。</a:t>
            </a:r>
            <a:endParaRPr lang="zh-CN" altLang="en-US" sz="32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99"/>
          <p:cNvSpPr txBox="1"/>
          <p:nvPr/>
        </p:nvSpPr>
        <p:spPr>
          <a:xfrm>
            <a:off x="1414781" y="1014730"/>
            <a:ext cx="1820788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去尾法：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82067" y="2112011"/>
            <a:ext cx="8952865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根据实际情况不管小数点后的尾数是多少，都要</a:t>
            </a:r>
            <a:endParaRPr lang="en-US" altLang="zh-CN" sz="3200" b="1" dirty="0" smtClean="0">
              <a:solidFill>
                <a:srgbClr val="0000FF"/>
              </a:solidFill>
              <a:latin typeface="+mn-ea"/>
            </a:endParaRPr>
          </a:p>
          <a:p>
            <a:pPr indent="0"/>
            <a:endParaRPr lang="en-US" altLang="zh-CN" sz="3200" b="1" dirty="0" smtClean="0">
              <a:solidFill>
                <a:srgbClr val="0000FF"/>
              </a:solidFill>
              <a:latin typeface="+mn-ea"/>
            </a:endParaRPr>
          </a:p>
          <a:p>
            <a:pPr indent="0"/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将小数点后面的尾数舍去，变成整数。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质疑再探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542649" y="982009"/>
            <a:ext cx="8572022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“进一法”、“去尾法”、“四舍五入法”都是求近似数的方法，它们有什么不同？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2" name="文本框 99"/>
          <p:cNvSpPr txBox="1"/>
          <p:nvPr/>
        </p:nvSpPr>
        <p:spPr>
          <a:xfrm>
            <a:off x="1753663" y="2473184"/>
            <a:ext cx="8403209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“四舍五入法“是求近似值的一般方法，应用比较广泛。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3" name="文本框 99"/>
          <p:cNvSpPr txBox="1"/>
          <p:nvPr/>
        </p:nvSpPr>
        <p:spPr>
          <a:xfrm>
            <a:off x="2119423" y="3640803"/>
            <a:ext cx="788270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“进一法”和“去尾法”是解决问题时根据实际生活需要求近似值。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巩固应用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82066" y="2027605"/>
            <a:ext cx="895286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1.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国庆节期间五（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）班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16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名同学到世纪之窗玩，每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3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个同学一条船，需要几条船？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1222619" y="1163760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判断题：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3619352" y="3710843"/>
            <a:ext cx="5777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16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÷3=5.333…(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条）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5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（条）</a:t>
            </a:r>
          </a:p>
          <a:p>
            <a:endParaRPr lang="zh-CN" altLang="en-US" sz="3200" b="1" dirty="0">
              <a:solidFill>
                <a:srgbClr val="FF0000"/>
              </a:solidFill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24" name="文本框 73"/>
          <p:cNvSpPr txBox="1"/>
          <p:nvPr/>
        </p:nvSpPr>
        <p:spPr>
          <a:xfrm>
            <a:off x="9125928" y="4660168"/>
            <a:ext cx="263398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      ）</a:t>
            </a:r>
            <a:endParaRPr lang="zh-CN" altLang="en-US" sz="36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34842" y="4698609"/>
            <a:ext cx="54864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zh-CN" altLang="en-US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7132321" y="3699803"/>
            <a:ext cx="2686928" cy="675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>
                <a:solidFill>
                  <a:srgbClr val="FF0000"/>
                </a:solidFill>
              </a:rPr>
              <a:t>≈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6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（条）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巩固应用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82066" y="2027605"/>
            <a:ext cx="895286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2.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张华带了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12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元钱去买钢笔，每支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2.5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元，他最多可以买几支？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1222619" y="1163760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判断题：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3619352" y="3710843"/>
            <a:ext cx="5777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12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÷2.5=4.8(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支）</a:t>
            </a:r>
            <a:r>
              <a:rPr lang="zh-CN" altLang="en-US" sz="40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40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5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（支）</a:t>
            </a:r>
          </a:p>
          <a:p>
            <a:endParaRPr lang="zh-CN" altLang="en-US" sz="3200" b="1" dirty="0">
              <a:solidFill>
                <a:srgbClr val="FF0000"/>
              </a:solidFill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24" name="文本框 73"/>
          <p:cNvSpPr txBox="1"/>
          <p:nvPr/>
        </p:nvSpPr>
        <p:spPr>
          <a:xfrm>
            <a:off x="9125928" y="4660168"/>
            <a:ext cx="263398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      ）</a:t>
            </a:r>
            <a:endParaRPr lang="zh-CN" altLang="en-US" sz="36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34842" y="4698609"/>
            <a:ext cx="54864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zh-CN" altLang="en-US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6710290" y="3727938"/>
            <a:ext cx="2686928" cy="675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>
                <a:solidFill>
                  <a:srgbClr val="FF0000"/>
                </a:solidFill>
              </a:rPr>
              <a:t>≈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（支）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巩固应用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82066" y="2027605"/>
            <a:ext cx="895286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3.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赵师家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4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个月用水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45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吨，平均每月用水多少吨？（得数保留整数）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1222619" y="1163760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判断题：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3619352" y="3710843"/>
            <a:ext cx="5777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45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÷4=11.25(</a:t>
            </a:r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吨）</a:t>
            </a:r>
            <a:r>
              <a:rPr lang="zh-CN" altLang="en-US" sz="40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40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12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（吨）</a:t>
            </a:r>
          </a:p>
          <a:p>
            <a:endParaRPr lang="zh-CN" altLang="en-US" sz="3200" b="1" dirty="0">
              <a:solidFill>
                <a:srgbClr val="FF0000"/>
              </a:solidFill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24" name="文本框 73"/>
          <p:cNvSpPr txBox="1"/>
          <p:nvPr/>
        </p:nvSpPr>
        <p:spPr>
          <a:xfrm>
            <a:off x="9125928" y="4660168"/>
            <a:ext cx="263398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      ）</a:t>
            </a:r>
            <a:endParaRPr lang="zh-CN" altLang="en-US" sz="36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34842" y="4698609"/>
            <a:ext cx="54864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zh-CN" altLang="en-US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6738425" y="3657599"/>
            <a:ext cx="2686928" cy="675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 smtClean="0">
                <a:solidFill>
                  <a:srgbClr val="FF0000"/>
                </a:solidFill>
              </a:rPr>
              <a:t>≈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>11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（吨）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巩固应用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53930" y="2477771"/>
            <a:ext cx="895286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1.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服装厂做一件男上衣用布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2.5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米，现在有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42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米布，可以做多少件男上衣？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1236687" y="1079354"/>
            <a:ext cx="9243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判断题下面各题用进一法还是去尾法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7895930" y="4076603"/>
            <a:ext cx="1754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去尾法</a:t>
            </a:r>
            <a:endParaRPr lang="zh-CN" altLang="en-US" sz="3200" b="1" dirty="0">
              <a:solidFill>
                <a:srgbClr val="FF0000"/>
              </a:solidFill>
              <a:latin typeface="+mj-ea"/>
              <a:ea typeface="+mj-ea"/>
              <a:cs typeface="+mj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巩固应用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53930" y="2477771"/>
            <a:ext cx="895286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2.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仓库有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8.6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吨的水泥，用载重</a:t>
            </a:r>
            <a:r>
              <a:rPr lang="en-US" altLang="zh-CN" sz="3200" b="1" dirty="0" smtClean="0">
                <a:solidFill>
                  <a:srgbClr val="0000FF"/>
                </a:solidFill>
                <a:latin typeface="+mn-ea"/>
              </a:rPr>
              <a:t>2.5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吨的卡车运到工地，需要多少辆卡车才能运完？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1236687" y="1079354"/>
            <a:ext cx="9243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</a:rPr>
              <a:t>判断题下面各题用进一法还是去尾法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23" name="文本框 72"/>
          <p:cNvSpPr txBox="1"/>
          <p:nvPr/>
        </p:nvSpPr>
        <p:spPr>
          <a:xfrm>
            <a:off x="7895930" y="4076603"/>
            <a:ext cx="1754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进一法</a:t>
            </a:r>
            <a:endParaRPr lang="zh-CN" altLang="en-US" sz="3200" b="1" dirty="0">
              <a:solidFill>
                <a:srgbClr val="FF0000"/>
              </a:solidFill>
              <a:latin typeface="+mj-ea"/>
              <a:ea typeface="+mj-ea"/>
              <a:cs typeface="+mj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20"/>
          <p:cNvSpPr txBox="1"/>
          <p:nvPr/>
        </p:nvSpPr>
        <p:spPr>
          <a:xfrm>
            <a:off x="394970" y="307975"/>
            <a:ext cx="2861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考考你：</a:t>
            </a:r>
            <a:endParaRPr lang="zh-CN" altLang="en-US" sz="4000" dirty="0">
              <a:solidFill>
                <a:srgbClr val="0000FF"/>
              </a:solidFill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386644" y="3265561"/>
            <a:ext cx="8952865" cy="20621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2.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蛋糕店生产一种生日蛋糕，每个需要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0.32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千克的面粉，李师傅买来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4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千克的面粉做蛋糕，他最多可以做几个生日蛋糕？</a:t>
            </a:r>
          </a:p>
          <a:p>
            <a:pPr indent="0"/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1292958" y="1290370"/>
            <a:ext cx="9243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1.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五年级共有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182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人，每辆车限做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42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人，至少需要几辆车？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13208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19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00FF"/>
                </a:solidFill>
              </a:rPr>
              <a:t>复习旧知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414780" y="1014730"/>
            <a:ext cx="895286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3200" b="1" dirty="0">
                <a:solidFill>
                  <a:srgbClr val="FF0000"/>
                </a:solidFill>
                <a:ea typeface="宋体" panose="02010600030101010101" pitchFamily="2" charset="-122"/>
              </a:rPr>
              <a:t>1、计算</a:t>
            </a:r>
            <a:r>
              <a:rPr 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3.8÷</a:t>
            </a:r>
            <a:r>
              <a:rPr lang="zh-CN" sz="3200" b="1" dirty="0">
                <a:solidFill>
                  <a:srgbClr val="FF0000"/>
                </a:solidFill>
                <a:ea typeface="宋体" panose="02010600030101010101" pitchFamily="2" charset="-122"/>
              </a:rPr>
              <a:t>8（得数精确到十分位和保</a:t>
            </a:r>
            <a:r>
              <a:rPr lang="zh-CN" sz="3200" b="1" dirty="0" smtClean="0">
                <a:solidFill>
                  <a:srgbClr val="FF0000"/>
                </a:solidFill>
                <a:ea typeface="宋体" panose="02010600030101010101" pitchFamily="2" charset="-122"/>
              </a:rPr>
              <a:t>留</a:t>
            </a:r>
            <a:r>
              <a:rPr lang="zh-CN" altLang="en-US" sz="3200" b="1" dirty="0" smtClean="0">
                <a:solidFill>
                  <a:srgbClr val="FF0000"/>
                </a:solidFill>
                <a:ea typeface="宋体" panose="02010600030101010101" pitchFamily="2" charset="-122"/>
              </a:rPr>
              <a:t>两位小数</a:t>
            </a:r>
            <a:r>
              <a:rPr lang="zh-CN" sz="3200" b="1" dirty="0" smtClean="0">
                <a:solidFill>
                  <a:srgbClr val="FF0000"/>
                </a:solidFill>
                <a:ea typeface="宋体" panose="02010600030101010101" pitchFamily="2" charset="-122"/>
              </a:rPr>
              <a:t>分</a:t>
            </a:r>
            <a:r>
              <a:rPr lang="zh-CN" sz="3200" b="1" dirty="0">
                <a:solidFill>
                  <a:srgbClr val="FF0000"/>
                </a:solidFill>
                <a:ea typeface="宋体" panose="02010600030101010101" pitchFamily="2" charset="-122"/>
              </a:rPr>
              <a:t>别是多少？）</a:t>
            </a:r>
            <a:endParaRPr lang="zh-CN" altLang="en-US" sz="32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3545205" y="2104390"/>
            <a:ext cx="1955165" cy="909955"/>
            <a:chOff x="5583" y="3314"/>
            <a:chExt cx="3079" cy="1433"/>
          </a:xfrm>
        </p:grpSpPr>
        <p:sp>
          <p:nvSpPr>
            <p:cNvPr id="21" name="文本框 20"/>
            <p:cNvSpPr txBox="1"/>
            <p:nvPr/>
          </p:nvSpPr>
          <p:spPr>
            <a:xfrm>
              <a:off x="5583" y="3571"/>
              <a:ext cx="2632" cy="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sym typeface="+mn-ea"/>
                </a:rPr>
                <a:t>3.8÷</a:t>
              </a:r>
              <a:r>
                <a:rPr lang="zh-CN" sz="3200" b="1" dirty="0">
                  <a:solidFill>
                    <a:srgbClr val="FF0000"/>
                  </a:solidFill>
                  <a:ea typeface="宋体" panose="02010600030101010101" pitchFamily="2" charset="-122"/>
                  <a:sym typeface="+mn-ea"/>
                </a:rPr>
                <a:t>8</a:t>
              </a:r>
              <a:endParaRPr lang="zh-CN" altLang="en-US" sz="3200" dirty="0"/>
            </a:p>
          </p:txBody>
        </p:sp>
        <p:sp>
          <p:nvSpPr>
            <p:cNvPr id="22" name="左大括号 21"/>
            <p:cNvSpPr/>
            <p:nvPr/>
          </p:nvSpPr>
          <p:spPr>
            <a:xfrm>
              <a:off x="8152" y="3314"/>
              <a:ext cx="510" cy="1433"/>
            </a:xfrm>
            <a:prstGeom prst="leftBrace">
              <a:avLst/>
            </a:prstGeom>
            <a:ln w="28575" cmpd="sng">
              <a:solidFill>
                <a:srgbClr val="FF0000"/>
              </a:solidFill>
              <a:prstDash val="soli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5627370" y="1837055"/>
            <a:ext cx="15570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0.5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627370" y="2758440"/>
            <a:ext cx="15570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0.46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196975" y="3403600"/>
            <a:ext cx="938847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2.老师去超市购物，买了2千克的桔子，一共花了12.05元，每千克桔子多少钱？</a:t>
            </a:r>
            <a:endParaRPr lang="zh-CN" altLang="en-US" sz="2800" b="1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813050" y="4356735"/>
            <a:ext cx="505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+mj-ea"/>
                <a:ea typeface="+mj-ea"/>
                <a:cs typeface="+mj-ea"/>
              </a:rPr>
              <a:t>12.05</a:t>
            </a:r>
            <a:r>
              <a:rPr lang="en-US" sz="3200" b="1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÷2=6.025(</a:t>
            </a:r>
            <a:r>
              <a:rPr lang="zh-CN" altLang="en-US" sz="3200" b="1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元）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178300" y="4940300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6.03</a:t>
            </a:r>
            <a:r>
              <a:rPr lang="en-US" sz="3600" b="1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(</a:t>
            </a:r>
            <a:r>
              <a:rPr lang="zh-CN" altLang="en-US" sz="3600" b="1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元）</a:t>
            </a:r>
            <a:endParaRPr lang="en-US" altLang="zh-CN" sz="3600" b="1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290445" y="5585460"/>
            <a:ext cx="67462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答：每千克桔子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6.03</a:t>
            </a:r>
            <a:r>
              <a:rPr lang="zh-CN" altLang="en-US" sz="3600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2" name="文本框 20"/>
          <p:cNvSpPr txBox="1"/>
          <p:nvPr/>
        </p:nvSpPr>
        <p:spPr>
          <a:xfrm>
            <a:off x="1307026" y="1234100"/>
            <a:ext cx="9243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通过这节课的学习，你对商的近似数又有了那些新的认识？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36431" y="3244334"/>
            <a:ext cx="104100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一般情况下采用“四舍五入“法求商的近似数。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</a:rPr>
              <a:t>但在解决问题时，要根据实际情况，</a:t>
            </a:r>
            <a:r>
              <a:rPr lang="zh-CN" altLang="en-US" sz="4000" b="1" dirty="0" smtClean="0">
                <a:solidFill>
                  <a:srgbClr val="FF0000"/>
                </a:solidFill>
                <a:latin typeface="+mn-ea"/>
              </a:rPr>
              <a:t> 用“进一法”和“去尾法”取商的近似数。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19"/>
          <p:cNvSpPr txBox="1"/>
          <p:nvPr/>
        </p:nvSpPr>
        <p:spPr>
          <a:xfrm>
            <a:off x="1266094" y="1883898"/>
            <a:ext cx="10072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一般情况下用“四</a:t>
            </a:r>
            <a:r>
              <a:rPr lang="zh-CN" altLang="en-US" sz="3600" b="1" dirty="0">
                <a:solidFill>
                  <a:srgbClr val="FF0000"/>
                </a:solidFill>
              </a:rPr>
              <a:t>舍五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入“法求商的近似数。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圆角矩形 70"/>
          <p:cNvSpPr/>
          <p:nvPr/>
        </p:nvSpPr>
        <p:spPr>
          <a:xfrm>
            <a:off x="9622790" y="2193290"/>
            <a:ext cx="2376805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0" name="圆角矩形 69"/>
          <p:cNvSpPr/>
          <p:nvPr/>
        </p:nvSpPr>
        <p:spPr>
          <a:xfrm>
            <a:off x="6868795" y="2193290"/>
            <a:ext cx="2623820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9" name="圆角矩形 68"/>
          <p:cNvSpPr/>
          <p:nvPr/>
        </p:nvSpPr>
        <p:spPr>
          <a:xfrm>
            <a:off x="3991610" y="2193290"/>
            <a:ext cx="2778125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1114425" y="2091055"/>
            <a:ext cx="2800350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00FF"/>
                </a:solidFill>
              </a:rPr>
              <a:t>探究新知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414780" y="1014730"/>
            <a:ext cx="895286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3200" b="1" dirty="0">
                <a:solidFill>
                  <a:srgbClr val="FF0000"/>
                </a:solidFill>
                <a:latin typeface="+mn-ea"/>
              </a:rPr>
              <a:t>幼儿园买了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26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个奶油蛋糕，每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8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个装一盒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，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需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要准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备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多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少个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盒子？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6185" y="2324100"/>
            <a:ext cx="482600" cy="60833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3725" y="2324100"/>
            <a:ext cx="511810" cy="64897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1990" y="3104515"/>
            <a:ext cx="511810" cy="64897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3975" y="2284095"/>
            <a:ext cx="511810" cy="64897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6915" y="2324100"/>
            <a:ext cx="511810" cy="64897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4645" y="2364105"/>
            <a:ext cx="511810" cy="64897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0430" y="2364105"/>
            <a:ext cx="511810" cy="56896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5280" y="2284095"/>
            <a:ext cx="511810" cy="64897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4580" y="2284095"/>
            <a:ext cx="511810" cy="64897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1990" y="2303780"/>
            <a:ext cx="511810" cy="64897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2284095"/>
            <a:ext cx="511810" cy="64897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4990" y="2284095"/>
            <a:ext cx="511810" cy="64897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87765" y="2284095"/>
            <a:ext cx="511810" cy="64897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87765" y="3104515"/>
            <a:ext cx="511810" cy="64897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955" y="3104515"/>
            <a:ext cx="511810" cy="64897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3104515"/>
            <a:ext cx="511810" cy="64897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1735" y="3104515"/>
            <a:ext cx="511810" cy="64897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3725" y="3197860"/>
            <a:ext cx="511810" cy="64897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55835" y="2324100"/>
            <a:ext cx="511810" cy="648970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3975" y="3197860"/>
            <a:ext cx="511810" cy="64897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6915" y="3197860"/>
            <a:ext cx="511810" cy="64897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55835" y="3104515"/>
            <a:ext cx="511810" cy="64897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29405" y="3197860"/>
            <a:ext cx="511810" cy="648970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0430" y="3197860"/>
            <a:ext cx="511810" cy="648970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99100" y="3104515"/>
            <a:ext cx="511810" cy="648970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4580" y="3104515"/>
            <a:ext cx="511810" cy="648970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8965" y="2324100"/>
            <a:ext cx="511810" cy="648970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09215" y="2284095"/>
            <a:ext cx="511810" cy="648970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2155" y="2324100"/>
            <a:ext cx="511810" cy="648970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5670" y="2364105"/>
            <a:ext cx="511810" cy="56896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0520" y="2284095"/>
            <a:ext cx="511810" cy="648970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9820" y="2284095"/>
            <a:ext cx="511810" cy="648970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9040" y="2284095"/>
            <a:ext cx="511810" cy="64897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90230" y="2284095"/>
            <a:ext cx="511810" cy="648970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6975" y="3104515"/>
            <a:ext cx="511810" cy="648970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8965" y="3197860"/>
            <a:ext cx="511810" cy="648970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09215" y="3197860"/>
            <a:ext cx="511810" cy="648970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4645" y="3197860"/>
            <a:ext cx="511810" cy="648970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5670" y="3197860"/>
            <a:ext cx="511810" cy="648970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14340" y="3104515"/>
            <a:ext cx="511810" cy="648970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9820" y="3104515"/>
            <a:ext cx="511810" cy="648970"/>
          </a:xfrm>
          <a:prstGeom prst="rect">
            <a:avLst/>
          </a:prstGeom>
        </p:spPr>
      </p:pic>
      <p:sp>
        <p:nvSpPr>
          <p:cNvPr id="73" name="文本框 72"/>
          <p:cNvSpPr txBox="1"/>
          <p:nvPr/>
        </p:nvSpPr>
        <p:spPr>
          <a:xfrm>
            <a:off x="3914775" y="4273550"/>
            <a:ext cx="3213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26</a:t>
            </a:r>
            <a:r>
              <a:rPr 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÷8=3.25(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个）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4779010" y="4857115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（个）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3300974" y="5527040"/>
            <a:ext cx="67462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答：至少要用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个盒子。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0" grpId="0" animBg="1"/>
      <p:bldP spid="69" grpId="0" animBg="1"/>
      <p:bldP spid="20" grpId="0" animBg="1"/>
      <p:bldP spid="73" grpId="0"/>
      <p:bldP spid="74" grpId="0"/>
      <p:bldP spid="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圆角矩形 70"/>
          <p:cNvSpPr/>
          <p:nvPr/>
        </p:nvSpPr>
        <p:spPr>
          <a:xfrm>
            <a:off x="9622790" y="2193290"/>
            <a:ext cx="2376805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0" name="圆角矩形 69"/>
          <p:cNvSpPr/>
          <p:nvPr/>
        </p:nvSpPr>
        <p:spPr>
          <a:xfrm>
            <a:off x="6868795" y="2193290"/>
            <a:ext cx="2623820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9" name="圆角矩形 68"/>
          <p:cNvSpPr/>
          <p:nvPr/>
        </p:nvSpPr>
        <p:spPr>
          <a:xfrm>
            <a:off x="3991610" y="2193290"/>
            <a:ext cx="2778125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1114425" y="2091055"/>
            <a:ext cx="2800350" cy="1858645"/>
          </a:xfrm>
          <a:prstGeom prst="round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文本框 20"/>
          <p:cNvSpPr txBox="1"/>
          <p:nvPr/>
        </p:nvSpPr>
        <p:spPr>
          <a:xfrm>
            <a:off x="394970" y="307975"/>
            <a:ext cx="28619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0000FF"/>
                </a:solidFill>
              </a:rPr>
              <a:t>探究新知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414780" y="1014730"/>
            <a:ext cx="895286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3200" b="1" dirty="0">
                <a:solidFill>
                  <a:srgbClr val="FF0000"/>
                </a:solidFill>
                <a:latin typeface="+mn-ea"/>
              </a:rPr>
              <a:t>幼儿园买了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26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个奶油蛋糕，每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</a:rPr>
              <a:t>8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</a:rPr>
              <a:t>个装一盒，至少要用多少个盒子？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6185" y="2324100"/>
            <a:ext cx="482600" cy="60833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3725" y="2324100"/>
            <a:ext cx="511810" cy="64897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1990" y="3104515"/>
            <a:ext cx="511810" cy="64897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3975" y="2284095"/>
            <a:ext cx="511810" cy="64897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6915" y="2324100"/>
            <a:ext cx="511810" cy="64897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4645" y="2364105"/>
            <a:ext cx="511810" cy="64897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0430" y="2364105"/>
            <a:ext cx="511810" cy="56896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5280" y="2284095"/>
            <a:ext cx="511810" cy="64897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4580" y="2284095"/>
            <a:ext cx="511810" cy="64897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1990" y="2303780"/>
            <a:ext cx="511810" cy="64897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2284095"/>
            <a:ext cx="511810" cy="64897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4990" y="2284095"/>
            <a:ext cx="511810" cy="64897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87765" y="2284095"/>
            <a:ext cx="511810" cy="64897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87765" y="3104515"/>
            <a:ext cx="511810" cy="64897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955" y="3104515"/>
            <a:ext cx="511810" cy="64897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3104515"/>
            <a:ext cx="511810" cy="64897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1735" y="3104515"/>
            <a:ext cx="511810" cy="64897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63725" y="3197860"/>
            <a:ext cx="511810" cy="64897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55835" y="2324100"/>
            <a:ext cx="511810" cy="648970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3975" y="3197860"/>
            <a:ext cx="511810" cy="64897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56915" y="3197860"/>
            <a:ext cx="511810" cy="64897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55835" y="3104515"/>
            <a:ext cx="511810" cy="64897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29405" y="3197860"/>
            <a:ext cx="511810" cy="648970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0430" y="3197860"/>
            <a:ext cx="511810" cy="648970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99100" y="3104515"/>
            <a:ext cx="511810" cy="648970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4580" y="3104515"/>
            <a:ext cx="511810" cy="648970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8965" y="2324100"/>
            <a:ext cx="511810" cy="648970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09215" y="2284095"/>
            <a:ext cx="511810" cy="648970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2155" y="2324100"/>
            <a:ext cx="511810" cy="648970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5670" y="2364105"/>
            <a:ext cx="511810" cy="56896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0520" y="2284095"/>
            <a:ext cx="511810" cy="648970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9820" y="2284095"/>
            <a:ext cx="511810" cy="648970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9040" y="2284095"/>
            <a:ext cx="511810" cy="64897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90230" y="2284095"/>
            <a:ext cx="511810" cy="648970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6975" y="3104515"/>
            <a:ext cx="511810" cy="648970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8965" y="3197860"/>
            <a:ext cx="511810" cy="648970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09215" y="3197860"/>
            <a:ext cx="511810" cy="648970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4645" y="3197860"/>
            <a:ext cx="511810" cy="648970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5670" y="3197860"/>
            <a:ext cx="511810" cy="648970"/>
          </a:xfrm>
          <a:prstGeom prst="rect">
            <a:avLst/>
          </a:prstGeom>
        </p:spPr>
      </p:pic>
      <p:pic>
        <p:nvPicPr>
          <p:cNvPr id="67" name="图片 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14340" y="3104515"/>
            <a:ext cx="511810" cy="648970"/>
          </a:xfrm>
          <a:prstGeom prst="rect">
            <a:avLst/>
          </a:prstGeom>
        </p:spPr>
      </p:pic>
      <p:pic>
        <p:nvPicPr>
          <p:cNvPr id="68" name="图片 6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9820" y="3104515"/>
            <a:ext cx="511810" cy="648970"/>
          </a:xfrm>
          <a:prstGeom prst="rect">
            <a:avLst/>
          </a:prstGeom>
        </p:spPr>
      </p:pic>
      <p:sp>
        <p:nvSpPr>
          <p:cNvPr id="73" name="文本框 72"/>
          <p:cNvSpPr txBox="1"/>
          <p:nvPr/>
        </p:nvSpPr>
        <p:spPr>
          <a:xfrm>
            <a:off x="3914775" y="4273550"/>
            <a:ext cx="3213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26</a:t>
            </a:r>
            <a:r>
              <a:rPr 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÷8=3.25(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个）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4779010" y="4857115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（个）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3300974" y="5527040"/>
            <a:ext cx="67462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答：至少要用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个盒子。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0" grpId="0" animBg="1"/>
      <p:bldP spid="69" grpId="0" animBg="1"/>
      <p:bldP spid="20" grpId="0" animBg="1"/>
      <p:bldP spid="73" grpId="0"/>
      <p:bldP spid="74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99"/>
          <p:cNvSpPr txBox="1"/>
          <p:nvPr/>
        </p:nvSpPr>
        <p:spPr>
          <a:xfrm>
            <a:off x="1414781" y="1014730"/>
            <a:ext cx="1820788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进一法：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82067" y="2112011"/>
            <a:ext cx="8952865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根据实际情况不管小数点后的尾数是多少，都要</a:t>
            </a:r>
            <a:endParaRPr lang="en-US" altLang="zh-CN" sz="3200" b="1" dirty="0" smtClean="0">
              <a:solidFill>
                <a:srgbClr val="0000FF"/>
              </a:solidFill>
              <a:latin typeface="+mn-ea"/>
            </a:endParaRPr>
          </a:p>
          <a:p>
            <a:pPr indent="0"/>
            <a:endParaRPr lang="en-US" altLang="zh-CN" sz="3200" b="1" dirty="0" smtClean="0">
              <a:solidFill>
                <a:srgbClr val="0000FF"/>
              </a:solidFill>
              <a:latin typeface="+mn-ea"/>
            </a:endParaRPr>
          </a:p>
          <a:p>
            <a:pPr indent="0"/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将小数点后面的尾数舍去，向个位进一。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" name="文本框 99"/>
          <p:cNvSpPr txBox="1"/>
          <p:nvPr/>
        </p:nvSpPr>
        <p:spPr>
          <a:xfrm>
            <a:off x="1414781" y="1014730"/>
            <a:ext cx="1820788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进一法：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文本框 99"/>
          <p:cNvSpPr txBox="1"/>
          <p:nvPr/>
        </p:nvSpPr>
        <p:spPr>
          <a:xfrm>
            <a:off x="1682067" y="2112011"/>
            <a:ext cx="8952865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根据实际情况不管小数点后的尾数是多少，都要</a:t>
            </a:r>
            <a:endParaRPr lang="en-US" altLang="zh-CN" sz="3200" b="1" dirty="0" smtClean="0">
              <a:solidFill>
                <a:srgbClr val="0000FF"/>
              </a:solidFill>
              <a:latin typeface="+mn-ea"/>
            </a:endParaRPr>
          </a:p>
          <a:p>
            <a:pPr indent="0"/>
            <a:endParaRPr lang="en-US" altLang="zh-CN" sz="3200" b="1" dirty="0" smtClean="0">
              <a:solidFill>
                <a:srgbClr val="0000FF"/>
              </a:solidFill>
              <a:latin typeface="+mn-ea"/>
            </a:endParaRPr>
          </a:p>
          <a:p>
            <a:pPr indent="0"/>
            <a:r>
              <a:rPr lang="zh-CN" altLang="en-US" sz="3200" b="1" dirty="0" smtClean="0">
                <a:solidFill>
                  <a:srgbClr val="0000FF"/>
                </a:solidFill>
                <a:latin typeface="+mn-ea"/>
              </a:rPr>
              <a:t>将小数点后面的尾数舍去，向个位进一。</a:t>
            </a:r>
            <a:endParaRPr lang="zh-CN" altLang="en-US" sz="3200" b="1" dirty="0">
              <a:solidFill>
                <a:srgbClr val="0000FF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518615"/>
            <a:ext cx="932502" cy="93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文本框 99"/>
          <p:cNvSpPr txBox="1"/>
          <p:nvPr/>
        </p:nvSpPr>
        <p:spPr>
          <a:xfrm>
            <a:off x="1542649" y="982009"/>
            <a:ext cx="5081554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小强的妈妈要将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2.5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千克的香油分装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在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一些玻璃瓶里，需要准备几个瓶？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1633" y="0"/>
            <a:ext cx="2412241" cy="264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椭圆形标注 25"/>
          <p:cNvSpPr/>
          <p:nvPr/>
        </p:nvSpPr>
        <p:spPr>
          <a:xfrm>
            <a:off x="8256897" y="208914"/>
            <a:ext cx="3671248" cy="2071616"/>
          </a:xfrm>
          <a:prstGeom prst="wedgeEllipseCallout">
            <a:avLst>
              <a:gd name="adj1" fmla="val -64160"/>
              <a:gd name="adj2" fmla="val -13188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每个瓶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子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最多只能装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0.4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千克</a:t>
            </a:r>
            <a:endParaRPr lang="zh-CN" altLang="en-US" sz="2800" dirty="0"/>
          </a:p>
        </p:txBody>
      </p:sp>
      <p:sp>
        <p:nvSpPr>
          <p:cNvPr id="28" name="文本框 72"/>
          <p:cNvSpPr txBox="1"/>
          <p:nvPr/>
        </p:nvSpPr>
        <p:spPr>
          <a:xfrm>
            <a:off x="4322738" y="2810510"/>
            <a:ext cx="3213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2.5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÷0.4=6.25</a:t>
            </a:r>
            <a:r>
              <a:rPr 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个）</a:t>
            </a:r>
          </a:p>
        </p:txBody>
      </p:sp>
      <p:sp>
        <p:nvSpPr>
          <p:cNvPr id="29" name="文本框 73"/>
          <p:cNvSpPr txBox="1"/>
          <p:nvPr/>
        </p:nvSpPr>
        <p:spPr>
          <a:xfrm>
            <a:off x="5707478" y="3450346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7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个）</a:t>
            </a:r>
          </a:p>
        </p:txBody>
      </p:sp>
      <p:sp>
        <p:nvSpPr>
          <p:cNvPr id="30" name="文本框 47"/>
          <p:cNvSpPr txBox="1"/>
          <p:nvPr/>
        </p:nvSpPr>
        <p:spPr>
          <a:xfrm>
            <a:off x="3948088" y="4514166"/>
            <a:ext cx="674624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：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需要准备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7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个瓶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。</a:t>
            </a:r>
            <a:endParaRPr lang="zh-CN" altLang="en-US" sz="32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6"/>
          <p:cNvGrpSpPr/>
          <p:nvPr/>
        </p:nvGrpSpPr>
        <p:grpSpPr>
          <a:xfrm>
            <a:off x="0" y="0"/>
            <a:ext cx="12192000" cy="6857999"/>
            <a:chOff x="1100978" y="1217239"/>
            <a:chExt cx="7719084" cy="3765182"/>
          </a:xfrm>
        </p:grpSpPr>
        <p:grpSp>
          <p:nvGrpSpPr>
            <p:cNvPr id="3" name="组合 13"/>
            <p:cNvGrpSpPr/>
            <p:nvPr/>
          </p:nvGrpSpPr>
          <p:grpSpPr>
            <a:xfrm>
              <a:off x="1100978" y="1603223"/>
              <a:ext cx="349446" cy="349446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>
            <a:xfrm>
              <a:off x="7591644" y="1217239"/>
              <a:ext cx="156292" cy="156292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6" name="同心圆 1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组合 19"/>
            <p:cNvGrpSpPr/>
            <p:nvPr/>
          </p:nvGrpSpPr>
          <p:grpSpPr>
            <a:xfrm>
              <a:off x="7747936" y="1381787"/>
              <a:ext cx="208440" cy="208440"/>
              <a:chOff x="304800" y="673100"/>
              <a:chExt cx="4000500" cy="4000500"/>
            </a:xfrm>
            <a:effectLst>
              <a:outerShdw blurRad="444500" dist="254000" dir="684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4" name="同心圆 1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sp>
          <p:nvSpPr>
            <p:cNvPr id="6" name="椭圆 5"/>
            <p:cNvSpPr/>
            <p:nvPr/>
          </p:nvSpPr>
          <p:spPr>
            <a:xfrm>
              <a:off x="7794387" y="4443264"/>
              <a:ext cx="500909" cy="5009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423304" y="3522698"/>
              <a:ext cx="274778" cy="2747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+mn-ea"/>
                <a:cs typeface="+mn-cs"/>
              </a:endParaRPr>
            </a:p>
          </p:txBody>
        </p:sp>
        <p:grpSp>
          <p:nvGrpSpPr>
            <p:cNvPr id="8" name="组合 24"/>
            <p:cNvGrpSpPr/>
            <p:nvPr/>
          </p:nvGrpSpPr>
          <p:grpSpPr>
            <a:xfrm>
              <a:off x="7183751" y="4762644"/>
              <a:ext cx="219777" cy="219777"/>
              <a:chOff x="304800" y="673100"/>
              <a:chExt cx="4000500" cy="4000500"/>
            </a:xfrm>
            <a:effectLst>
              <a:outerShdw blurRad="381000" dist="152400" dir="8100000" algn="tr" rotWithShape="0">
                <a:prstClr val="black">
                  <a:alpha val="70000"/>
                </a:prstClr>
              </a:outerShdw>
            </a:effectLst>
          </p:grpSpPr>
          <p:sp>
            <p:nvSpPr>
              <p:cNvPr id="12" name="同心圆 1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479425" y="847725"/>
                <a:ext cx="3651250" cy="3651250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组合 30"/>
            <p:cNvGrpSpPr/>
            <p:nvPr/>
          </p:nvGrpSpPr>
          <p:grpSpPr>
            <a:xfrm>
              <a:off x="8411685" y="4151249"/>
              <a:ext cx="408377" cy="408377"/>
              <a:chOff x="304800" y="673100"/>
              <a:chExt cx="4000500" cy="4000500"/>
            </a:xfrm>
            <a:effectLst>
              <a:outerShdw blurRad="317500" dist="1905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" name="同心圆 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 panose="020B0503020204020204" pitchFamily="34" charset="-122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H="1">
            <a:off x="0" y="518615"/>
            <a:ext cx="932502" cy="93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文本框 99"/>
          <p:cNvSpPr txBox="1"/>
          <p:nvPr/>
        </p:nvSpPr>
        <p:spPr>
          <a:xfrm>
            <a:off x="1542649" y="982009"/>
            <a:ext cx="5081554" cy="15696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小强的妈妈要将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2.5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千克的香油分装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在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一些玻璃瓶里，需要准备几个瓶？</a:t>
            </a:r>
            <a:endParaRPr lang="zh-CN" altLang="en-US" sz="3200" b="1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1633" y="0"/>
            <a:ext cx="2412241" cy="264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椭圆形标注 25"/>
          <p:cNvSpPr/>
          <p:nvPr/>
        </p:nvSpPr>
        <p:spPr>
          <a:xfrm>
            <a:off x="8256897" y="208914"/>
            <a:ext cx="3671248" cy="2071616"/>
          </a:xfrm>
          <a:prstGeom prst="wedgeEllipseCallout">
            <a:avLst>
              <a:gd name="adj1" fmla="val -64160"/>
              <a:gd name="adj2" fmla="val -13188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每个瓶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子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最多只能装</a:t>
            </a: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0.4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千克</a:t>
            </a:r>
            <a:endParaRPr lang="zh-CN" altLang="en-US" sz="2800" dirty="0"/>
          </a:p>
        </p:txBody>
      </p:sp>
      <p:sp>
        <p:nvSpPr>
          <p:cNvPr id="28" name="文本框 72"/>
          <p:cNvSpPr txBox="1"/>
          <p:nvPr/>
        </p:nvSpPr>
        <p:spPr>
          <a:xfrm>
            <a:off x="4322738" y="2810510"/>
            <a:ext cx="3213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</a:rPr>
              <a:t>2.5</a:t>
            </a:r>
            <a:r>
              <a:rPr lang="en-US" sz="3200" b="1" dirty="0" smtClean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÷0.4=6.25</a:t>
            </a:r>
            <a:r>
              <a:rPr 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(</a:t>
            </a:r>
            <a:r>
              <a:rPr lang="zh-CN" altLang="en-US" sz="3200" b="1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个）</a:t>
            </a:r>
          </a:p>
        </p:txBody>
      </p:sp>
      <p:sp>
        <p:nvSpPr>
          <p:cNvPr id="29" name="文本框 73"/>
          <p:cNvSpPr txBox="1"/>
          <p:nvPr/>
        </p:nvSpPr>
        <p:spPr>
          <a:xfrm>
            <a:off x="5707478" y="3450346"/>
            <a:ext cx="2633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≈ </a:t>
            </a:r>
            <a:r>
              <a:rPr lang="en-US" altLang="zh-CN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7</a:t>
            </a:r>
            <a:r>
              <a:rPr lang="zh-CN" altLang="en-US" sz="36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</a:t>
            </a:r>
            <a:r>
              <a:rPr lang="zh-CN" altLang="en-US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个）</a:t>
            </a:r>
          </a:p>
        </p:txBody>
      </p:sp>
      <p:sp>
        <p:nvSpPr>
          <p:cNvPr id="30" name="文本框 47"/>
          <p:cNvSpPr txBox="1"/>
          <p:nvPr/>
        </p:nvSpPr>
        <p:spPr>
          <a:xfrm>
            <a:off x="3948088" y="4514166"/>
            <a:ext cx="674624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答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：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需要准备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</a:rPr>
              <a:t>7</a:t>
            </a:r>
            <a:r>
              <a:rPr lang="zh-CN" altLang="zh-CN" sz="3200" b="1" dirty="0" smtClean="0">
                <a:solidFill>
                  <a:srgbClr val="FF0000"/>
                </a:solidFill>
                <a:latin typeface="+mn-ea"/>
              </a:rPr>
              <a:t>个瓶</a:t>
            </a:r>
            <a:r>
              <a:rPr lang="zh-CN" altLang="en-US" sz="3200" b="1" dirty="0" smtClean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。</a:t>
            </a:r>
            <a:endParaRPr lang="zh-CN" altLang="en-US" sz="32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1182</Words>
  <Application>Microsoft Office PowerPoint</Application>
  <PresentationFormat>自定义</PresentationFormat>
  <Paragraphs>93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Administrator</cp:lastModifiedBy>
  <cp:revision>117</cp:revision>
  <dcterms:created xsi:type="dcterms:W3CDTF">2019-09-19T06:07:00Z</dcterms:created>
  <dcterms:modified xsi:type="dcterms:W3CDTF">2019-12-15T10:05:42Z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