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75" r:id="rId3"/>
    <p:sldId id="276" r:id="rId4"/>
    <p:sldId id="265" r:id="rId5"/>
    <p:sldId id="257" r:id="rId6"/>
    <p:sldId id="266" r:id="rId7"/>
    <p:sldId id="259" r:id="rId9"/>
    <p:sldId id="267" r:id="rId10"/>
    <p:sldId id="271" r:id="rId11"/>
    <p:sldId id="272" r:id="rId12"/>
    <p:sldId id="269" r:id="rId1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1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D4BF1C-0875-473D-A389-D2EC65951A2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9BF515-58E8-4BFA-8BEA-7EA66378DBB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AF454-C1DB-447C-9EEC-A5F3AC4DF9C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082F6-F77F-487A-A20D-05E951C2AB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082F6-F77F-487A-A20D-05E951C2AB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2BA92-69AF-4C4C-9813-D9F6FD5577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FE579-A4EE-4640-B986-28B12D67D8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2BA92-69AF-4C4C-9813-D9F6FD5577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FE579-A4EE-4640-B986-28B12D67D8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2BA92-69AF-4C4C-9813-D9F6FD5577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FE579-A4EE-4640-B986-28B12D67D8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3329702" y="922816"/>
            <a:ext cx="2484599" cy="45719"/>
            <a:chOff x="1198662" y="-603448"/>
            <a:chExt cx="4188175" cy="72008"/>
          </a:xfrm>
        </p:grpSpPr>
        <p:sp>
          <p:nvSpPr>
            <p:cNvPr id="4" name="矩形 3"/>
            <p:cNvSpPr/>
            <p:nvPr/>
          </p:nvSpPr>
          <p:spPr>
            <a:xfrm>
              <a:off x="1198662" y="-603448"/>
              <a:ext cx="837635" cy="72008"/>
            </a:xfrm>
            <a:prstGeom prst="rect">
              <a:avLst/>
            </a:prstGeom>
            <a:solidFill>
              <a:srgbClr val="FFA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" name="矩形 4"/>
            <p:cNvSpPr/>
            <p:nvPr/>
          </p:nvSpPr>
          <p:spPr>
            <a:xfrm>
              <a:off x="2036297" y="-603448"/>
              <a:ext cx="837635" cy="72008"/>
            </a:xfrm>
            <a:prstGeom prst="rect">
              <a:avLst/>
            </a:prstGeom>
            <a:solidFill>
              <a:srgbClr val="DF59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6" name="矩形 5"/>
            <p:cNvSpPr/>
            <p:nvPr/>
          </p:nvSpPr>
          <p:spPr>
            <a:xfrm>
              <a:off x="2873932" y="-603448"/>
              <a:ext cx="837635" cy="72008"/>
            </a:xfrm>
            <a:prstGeom prst="rect">
              <a:avLst/>
            </a:prstGeom>
            <a:solidFill>
              <a:srgbClr val="49C2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8" name="矩形 7"/>
            <p:cNvSpPr/>
            <p:nvPr/>
          </p:nvSpPr>
          <p:spPr>
            <a:xfrm>
              <a:off x="3711567" y="-603448"/>
              <a:ext cx="837635" cy="72008"/>
            </a:xfrm>
            <a:prstGeom prst="rect">
              <a:avLst/>
            </a:prstGeom>
            <a:solidFill>
              <a:srgbClr val="3BA9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9" name="矩形 8"/>
            <p:cNvSpPr/>
            <p:nvPr/>
          </p:nvSpPr>
          <p:spPr>
            <a:xfrm>
              <a:off x="4549202" y="-603448"/>
              <a:ext cx="837635" cy="72008"/>
            </a:xfrm>
            <a:prstGeom prst="rect">
              <a:avLst/>
            </a:prstGeom>
            <a:solidFill>
              <a:srgbClr val="9DCB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2" name="矩形 1"/>
          <p:cNvSpPr/>
          <p:nvPr userDrawn="1"/>
        </p:nvSpPr>
        <p:spPr>
          <a:xfrm>
            <a:off x="0" y="1268761"/>
            <a:ext cx="9144000" cy="4968552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3329702" y="922816"/>
            <a:ext cx="2484599" cy="45719"/>
            <a:chOff x="1198662" y="-603448"/>
            <a:chExt cx="4188175" cy="72008"/>
          </a:xfrm>
        </p:grpSpPr>
        <p:sp>
          <p:nvSpPr>
            <p:cNvPr id="4" name="矩形 3"/>
            <p:cNvSpPr/>
            <p:nvPr/>
          </p:nvSpPr>
          <p:spPr>
            <a:xfrm>
              <a:off x="1198662" y="-603448"/>
              <a:ext cx="837635" cy="72008"/>
            </a:xfrm>
            <a:prstGeom prst="rect">
              <a:avLst/>
            </a:prstGeom>
            <a:solidFill>
              <a:srgbClr val="FFA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" name="矩形 4"/>
            <p:cNvSpPr/>
            <p:nvPr/>
          </p:nvSpPr>
          <p:spPr>
            <a:xfrm>
              <a:off x="2036297" y="-603448"/>
              <a:ext cx="837635" cy="72008"/>
            </a:xfrm>
            <a:prstGeom prst="rect">
              <a:avLst/>
            </a:prstGeom>
            <a:solidFill>
              <a:srgbClr val="DF59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6" name="矩形 5"/>
            <p:cNvSpPr/>
            <p:nvPr/>
          </p:nvSpPr>
          <p:spPr>
            <a:xfrm>
              <a:off x="2873932" y="-603448"/>
              <a:ext cx="837635" cy="72008"/>
            </a:xfrm>
            <a:prstGeom prst="rect">
              <a:avLst/>
            </a:prstGeom>
            <a:solidFill>
              <a:srgbClr val="49C2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8" name="矩形 7"/>
            <p:cNvSpPr/>
            <p:nvPr/>
          </p:nvSpPr>
          <p:spPr>
            <a:xfrm>
              <a:off x="3711567" y="-603448"/>
              <a:ext cx="837635" cy="72008"/>
            </a:xfrm>
            <a:prstGeom prst="rect">
              <a:avLst/>
            </a:prstGeom>
            <a:solidFill>
              <a:srgbClr val="3BA9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9" name="矩形 8"/>
            <p:cNvSpPr/>
            <p:nvPr/>
          </p:nvSpPr>
          <p:spPr>
            <a:xfrm>
              <a:off x="4549202" y="-603448"/>
              <a:ext cx="837635" cy="72008"/>
            </a:xfrm>
            <a:prstGeom prst="rect">
              <a:avLst/>
            </a:prstGeom>
            <a:solidFill>
              <a:srgbClr val="9DCB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2" name="矩形 1"/>
          <p:cNvSpPr/>
          <p:nvPr userDrawn="1"/>
        </p:nvSpPr>
        <p:spPr>
          <a:xfrm>
            <a:off x="0" y="1268761"/>
            <a:ext cx="9144000" cy="4968552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2BA92-69AF-4C4C-9813-D9F6FD5577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FE579-A4EE-4640-B986-28B12D67D8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2BA92-69AF-4C4C-9813-D9F6FD5577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FE579-A4EE-4640-B986-28B12D67D8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2BA92-69AF-4C4C-9813-D9F6FD5577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FE579-A4EE-4640-B986-28B12D67D8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2BA92-69AF-4C4C-9813-D9F6FD5577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FE579-A4EE-4640-B986-28B12D67D8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2BA92-69AF-4C4C-9813-D9F6FD5577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FE579-A4EE-4640-B986-28B12D67D8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2BA92-69AF-4C4C-9813-D9F6FD5577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FE579-A4EE-4640-B986-28B12D67D8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2BA92-69AF-4C4C-9813-D9F6FD5577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FE579-A4EE-4640-B986-28B12D67D8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2BA92-69AF-4C4C-9813-D9F6FD5577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FE579-A4EE-4640-B986-28B12D67D8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2BA92-69AF-4C4C-9813-D9F6FD5577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FE579-A4EE-4640-B986-28B12D67D83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" Target="slide4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1" descr="微信图片_2020111416575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 rot="16200000">
            <a:off x="1946910" y="-508000"/>
            <a:ext cx="4917440" cy="70040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16pic_613483_b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3517"/>
            <a:ext cx="9144000" cy="685448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1143000"/>
          </a:xfrm>
        </p:spPr>
        <p:txBody>
          <a:bodyPr/>
          <a:lstStyle/>
          <a:p>
            <a:r>
              <a:rPr lang="zh-CN" altLang="en-US" b="1" smtClean="0"/>
              <a:t>板书</a:t>
            </a:r>
            <a:endParaRPr lang="zh-CN" altLang="en-US" b="1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132856"/>
            <a:ext cx="4954481" cy="2841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16pic_613483_b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3517"/>
            <a:ext cx="9144000" cy="6854483"/>
          </a:xfrm>
          <a:prstGeom prst="rect">
            <a:avLst/>
          </a:prstGeom>
        </p:spPr>
      </p:pic>
      <p:sp>
        <p:nvSpPr>
          <p:cNvPr id="2051" name="标题 1"/>
          <p:cNvSpPr>
            <a:spLocks noGrp="1"/>
          </p:cNvSpPr>
          <p:nvPr>
            <p:ph type="ctrTitle"/>
          </p:nvPr>
        </p:nvSpPr>
        <p:spPr>
          <a:xfrm>
            <a:off x="0" y="0"/>
            <a:ext cx="7772400" cy="2205038"/>
          </a:xfrm>
        </p:spPr>
        <p:txBody>
          <a:bodyPr/>
          <a:lstStyle/>
          <a:p>
            <a:pPr algn="just"/>
            <a:r>
              <a:rPr lang="zh-CN" altLang="en-US" sz="3200" b="1" smtClean="0"/>
              <a:t>教科版小学二年级下册第一单元</a:t>
            </a:r>
            <a:r>
              <a:rPr lang="en-US" altLang="zh-CN" sz="3200" b="1" smtClean="0"/>
              <a:t>《</a:t>
            </a:r>
            <a:r>
              <a:rPr lang="zh-CN" altLang="en-US" sz="3200" b="1" smtClean="0"/>
              <a:t>磁铁</a:t>
            </a:r>
            <a:r>
              <a:rPr lang="en-US" altLang="zh-CN" sz="3200" b="1" smtClean="0"/>
              <a:t>》</a:t>
            </a:r>
            <a:br>
              <a:rPr lang="en-US" altLang="zh-CN" sz="3200" b="1" smtClean="0"/>
            </a:br>
            <a:br>
              <a:rPr lang="en-US" altLang="zh-CN" sz="3200" b="1" smtClean="0"/>
            </a:br>
            <a:endParaRPr lang="zh-CN" altLang="en-US" sz="3200" b="1" smtClean="0"/>
          </a:p>
        </p:txBody>
      </p:sp>
      <p:sp>
        <p:nvSpPr>
          <p:cNvPr id="2052" name="副标题 2"/>
          <p:cNvSpPr>
            <a:spLocks noGrp="1"/>
          </p:cNvSpPr>
          <p:nvPr>
            <p:ph type="subTitle" idx="1"/>
          </p:nvPr>
        </p:nvSpPr>
        <p:spPr>
          <a:xfrm>
            <a:off x="1116013" y="981075"/>
            <a:ext cx="6400800" cy="695325"/>
          </a:xfrm>
        </p:spPr>
        <p:txBody>
          <a:bodyPr/>
          <a:lstStyle/>
          <a:p>
            <a:r>
              <a:rPr lang="zh-CN" altLang="en-US" b="1" smtClean="0"/>
              <a:t>第</a:t>
            </a:r>
            <a:r>
              <a:rPr lang="en-US" altLang="zh-CN" b="1" smtClean="0"/>
              <a:t>1</a:t>
            </a:r>
            <a:r>
              <a:rPr lang="zh-CN" altLang="en-US" b="1" smtClean="0"/>
              <a:t>课</a:t>
            </a:r>
            <a:r>
              <a:rPr lang="en-US" altLang="zh-CN" b="1" smtClean="0"/>
              <a:t>《</a:t>
            </a:r>
            <a:r>
              <a:rPr lang="zh-CN" altLang="en-US" b="1" smtClean="0"/>
              <a:t>磁体能吸引什么</a:t>
            </a:r>
            <a:r>
              <a:rPr lang="en-US" altLang="zh-CN" b="1" smtClean="0"/>
              <a:t>》</a:t>
            </a:r>
            <a:endParaRPr lang="zh-CN" altLang="en-US" smtClean="0"/>
          </a:p>
        </p:txBody>
      </p:sp>
      <p:pic>
        <p:nvPicPr>
          <p:cNvPr id="2053" name="图片 5" descr="微信图片_2019042410465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753810">
            <a:off x="1116013" y="1989138"/>
            <a:ext cx="3065462" cy="436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图片 6" descr="微信图片_2019042308473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24491">
            <a:off x="4935538" y="2300288"/>
            <a:ext cx="3116262" cy="404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TextBox 7"/>
          <p:cNvSpPr txBox="1">
            <a:spLocks noChangeArrowheads="1"/>
          </p:cNvSpPr>
          <p:nvPr/>
        </p:nvSpPr>
        <p:spPr bwMode="auto">
          <a:xfrm>
            <a:off x="6011863" y="1628775"/>
            <a:ext cx="2808287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/>
              <a:t>周良街小学     石会军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 descr="16pic_613483_b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pPr eaLnBrk="1" hangingPunct="1"/>
            <a:r>
              <a:rPr lang="zh-CN" altLang="en-US" sz="3600" smtClean="0">
                <a:ea typeface="黑体" panose="02010609060101010101" pitchFamily="49" charset="-122"/>
              </a:rPr>
              <a:t>说课内容</a:t>
            </a:r>
            <a:endParaRPr lang="zh-CN" altLang="en-US" sz="3600" smtClean="0">
              <a:solidFill>
                <a:schemeClr val="accent1"/>
              </a:solidFill>
              <a:ea typeface="黑体" panose="02010609060101010101" pitchFamily="49" charset="-122"/>
            </a:endParaRPr>
          </a:p>
        </p:txBody>
      </p:sp>
      <p:grpSp>
        <p:nvGrpSpPr>
          <p:cNvPr id="2" name="Group 3"/>
          <p:cNvGrpSpPr/>
          <p:nvPr/>
        </p:nvGrpSpPr>
        <p:grpSpPr bwMode="auto">
          <a:xfrm>
            <a:off x="1763688" y="1124744"/>
            <a:ext cx="762000" cy="665163"/>
            <a:chOff x="0" y="0"/>
            <a:chExt cx="1549" cy="1351"/>
          </a:xfrm>
        </p:grpSpPr>
        <p:sp>
          <p:nvSpPr>
            <p:cNvPr id="5124" name="AutoShape 4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5125" name="AutoShape 5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18900000" scaled="1"/>
            </a:gradFill>
            <a:ln w="9525">
              <a:solidFill>
                <a:srgbClr val="C0C0C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5126" name="AutoShape 6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4"/>
                <a:gd name="vf" fmla="val 115470"/>
              </a:avLst>
            </a:prstGeom>
            <a:gradFill rotWithShape="1">
              <a:gsLst>
                <a:gs pos="0">
                  <a:srgbClr val="474776"/>
                </a:gs>
                <a:gs pos="100000">
                  <a:schemeClr val="hlink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</p:grpSp>
      <p:sp>
        <p:nvSpPr>
          <p:cNvPr id="5127" name="Line 11"/>
          <p:cNvSpPr>
            <a:spLocks noChangeShapeType="1"/>
          </p:cNvSpPr>
          <p:nvPr/>
        </p:nvSpPr>
        <p:spPr bwMode="auto">
          <a:xfrm>
            <a:off x="2339752" y="1772816"/>
            <a:ext cx="432048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tailEnd type="oval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28" name="Text Box 1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203848" y="1412776"/>
            <a:ext cx="200025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b="1">
                <a:ea typeface="黑体" panose="02010609060101010101" pitchFamily="49" charset="-122"/>
              </a:rPr>
              <a:t>教材分析</a:t>
            </a:r>
            <a:endParaRPr lang="zh-CN" altLang="en-US" b="1">
              <a:ea typeface="黑体" panose="02010609060101010101" pitchFamily="49" charset="-122"/>
            </a:endParaRPr>
          </a:p>
        </p:txBody>
      </p:sp>
      <p:sp>
        <p:nvSpPr>
          <p:cNvPr id="5129" name="Text Box 13"/>
          <p:cNvSpPr txBox="1">
            <a:spLocks noChangeArrowheads="1"/>
          </p:cNvSpPr>
          <p:nvPr/>
        </p:nvSpPr>
        <p:spPr bwMode="auto">
          <a:xfrm>
            <a:off x="1979712" y="1268760"/>
            <a:ext cx="354012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ea typeface="宋体" panose="02010600030101010101" pitchFamily="2" charset="-122"/>
              </a:rPr>
              <a:t>1</a:t>
            </a:r>
            <a:endParaRPr lang="en-US" altLang="zh-CN" sz="2400" b="1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grpSp>
        <p:nvGrpSpPr>
          <p:cNvPr id="3" name="Group 10"/>
          <p:cNvGrpSpPr/>
          <p:nvPr/>
        </p:nvGrpSpPr>
        <p:grpSpPr bwMode="auto">
          <a:xfrm>
            <a:off x="1763688" y="1988840"/>
            <a:ext cx="762000" cy="665163"/>
            <a:chOff x="0" y="0"/>
            <a:chExt cx="1549" cy="1351"/>
          </a:xfrm>
        </p:grpSpPr>
        <p:sp>
          <p:nvSpPr>
            <p:cNvPr id="5131" name="AutoShape 8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5132" name="AutoShape 9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18900000" scaled="1"/>
            </a:gradFill>
            <a:ln w="9525">
              <a:solidFill>
                <a:srgbClr val="C0C0C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5133" name="AutoShape 10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4"/>
                <a:gd name="vf" fmla="val 115470"/>
              </a:avLst>
            </a:prstGeom>
            <a:gradFill rotWithShape="1">
              <a:gsLst>
                <a:gs pos="0">
                  <a:srgbClr val="244D6C"/>
                </a:gs>
                <a:gs pos="100000">
                  <a:schemeClr val="accent1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</p:grpSp>
      <p:sp>
        <p:nvSpPr>
          <p:cNvPr id="5134" name="Line 14"/>
          <p:cNvSpPr>
            <a:spLocks noChangeShapeType="1"/>
          </p:cNvSpPr>
          <p:nvPr/>
        </p:nvSpPr>
        <p:spPr bwMode="auto">
          <a:xfrm>
            <a:off x="2267744" y="2636912"/>
            <a:ext cx="4392488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tailEnd type="oval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3203848" y="2204864"/>
            <a:ext cx="2144712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b="1" smtClean="0">
                <a:ea typeface="黑体" panose="02010609060101010101" pitchFamily="49" charset="-122"/>
              </a:rPr>
              <a:t>实验教学目标</a:t>
            </a:r>
            <a:endParaRPr lang="zh-CN" altLang="en-US" b="1">
              <a:ea typeface="黑体" panose="02010609060101010101" pitchFamily="49" charset="-122"/>
            </a:endParaRP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1979712" y="2132856"/>
            <a:ext cx="354012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ea typeface="宋体" panose="02010600030101010101" pitchFamily="2" charset="-122"/>
              </a:rPr>
              <a:t>2</a:t>
            </a:r>
            <a:endParaRPr lang="en-US" altLang="zh-CN" sz="2400" b="1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grpSp>
        <p:nvGrpSpPr>
          <p:cNvPr id="4" name="Group 17"/>
          <p:cNvGrpSpPr/>
          <p:nvPr/>
        </p:nvGrpSpPr>
        <p:grpSpPr bwMode="auto">
          <a:xfrm>
            <a:off x="1763688" y="2924944"/>
            <a:ext cx="762000" cy="665163"/>
            <a:chOff x="0" y="0"/>
            <a:chExt cx="1549" cy="1351"/>
          </a:xfrm>
        </p:grpSpPr>
        <p:sp>
          <p:nvSpPr>
            <p:cNvPr id="5138" name="AutoShape 18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5139" name="AutoShape 19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18900000" scaled="1"/>
            </a:gradFill>
            <a:ln w="9525">
              <a:solidFill>
                <a:srgbClr val="C0C0C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5140" name="AutoShape 20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4"/>
                <a:gd name="vf" fmla="val 115470"/>
              </a:avLst>
            </a:prstGeom>
            <a:gradFill rotWithShape="1">
              <a:gsLst>
                <a:gs pos="0">
                  <a:srgbClr val="474776"/>
                </a:gs>
                <a:gs pos="100000">
                  <a:schemeClr val="hlink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</p:grpSp>
      <p:sp>
        <p:nvSpPr>
          <p:cNvPr id="5141" name="Line 25"/>
          <p:cNvSpPr>
            <a:spLocks noChangeShapeType="1"/>
          </p:cNvSpPr>
          <p:nvPr/>
        </p:nvSpPr>
        <p:spPr bwMode="auto">
          <a:xfrm>
            <a:off x="2267744" y="3573016"/>
            <a:ext cx="4392488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tailEnd type="oval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42" name="Text Box 26"/>
          <p:cNvSpPr txBox="1">
            <a:spLocks noChangeArrowheads="1"/>
          </p:cNvSpPr>
          <p:nvPr/>
        </p:nvSpPr>
        <p:spPr bwMode="auto">
          <a:xfrm>
            <a:off x="3275856" y="3068960"/>
            <a:ext cx="200025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b="1" smtClean="0">
                <a:ea typeface="黑体" panose="02010609060101010101" pitchFamily="49" charset="-122"/>
              </a:rPr>
              <a:t>实验教学过程</a:t>
            </a:r>
            <a:endParaRPr lang="zh-CN" altLang="en-US" b="1">
              <a:ea typeface="黑体" panose="02010609060101010101" pitchFamily="49" charset="-122"/>
            </a:endParaRPr>
          </a:p>
        </p:txBody>
      </p:sp>
      <p:sp>
        <p:nvSpPr>
          <p:cNvPr id="5143" name="Text Box 27"/>
          <p:cNvSpPr txBox="1">
            <a:spLocks noChangeArrowheads="1"/>
          </p:cNvSpPr>
          <p:nvPr/>
        </p:nvSpPr>
        <p:spPr bwMode="auto">
          <a:xfrm>
            <a:off x="1979712" y="3068960"/>
            <a:ext cx="354012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ea typeface="宋体" panose="02010600030101010101" pitchFamily="2" charset="-122"/>
              </a:rPr>
              <a:t>3</a:t>
            </a:r>
            <a:endParaRPr lang="en-US" altLang="zh-CN" sz="2400" b="1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grpSp>
        <p:nvGrpSpPr>
          <p:cNvPr id="5" name="Group 24"/>
          <p:cNvGrpSpPr/>
          <p:nvPr/>
        </p:nvGrpSpPr>
        <p:grpSpPr bwMode="auto">
          <a:xfrm>
            <a:off x="1763688" y="3789040"/>
            <a:ext cx="762000" cy="665163"/>
            <a:chOff x="0" y="0"/>
            <a:chExt cx="1549" cy="1351"/>
          </a:xfrm>
        </p:grpSpPr>
        <p:sp>
          <p:nvSpPr>
            <p:cNvPr id="5145" name="AutoShape 22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5146" name="AutoShape 23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18900000" scaled="1"/>
            </a:gradFill>
            <a:ln w="9525">
              <a:solidFill>
                <a:srgbClr val="C0C0C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5147" name="AutoShape 24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4"/>
                <a:gd name="vf" fmla="val 115470"/>
              </a:avLst>
            </a:prstGeom>
            <a:gradFill rotWithShape="1">
              <a:gsLst>
                <a:gs pos="0">
                  <a:srgbClr val="244D6C"/>
                </a:gs>
                <a:gs pos="100000">
                  <a:schemeClr val="accent1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</p:grpSp>
      <p:sp>
        <p:nvSpPr>
          <p:cNvPr id="5148" name="Line 28"/>
          <p:cNvSpPr>
            <a:spLocks noChangeShapeType="1"/>
          </p:cNvSpPr>
          <p:nvPr/>
        </p:nvSpPr>
        <p:spPr bwMode="auto">
          <a:xfrm>
            <a:off x="2339752" y="4437112"/>
            <a:ext cx="4392488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tailEnd type="oval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49" name="Text Box 29"/>
          <p:cNvSpPr txBox="1">
            <a:spLocks noChangeArrowheads="1"/>
          </p:cNvSpPr>
          <p:nvPr/>
        </p:nvSpPr>
        <p:spPr bwMode="auto">
          <a:xfrm>
            <a:off x="3419872" y="5661248"/>
            <a:ext cx="2071687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b="1" smtClean="0">
                <a:ea typeface="宋体" panose="02010600030101010101" pitchFamily="2" charset="-122"/>
              </a:rPr>
              <a:t>板书设计</a:t>
            </a:r>
            <a:endParaRPr lang="zh-CN" altLang="en-US" b="1">
              <a:ea typeface="宋体" panose="02010600030101010101" pitchFamily="2" charset="-122"/>
            </a:endParaRPr>
          </a:p>
        </p:txBody>
      </p:sp>
      <p:sp>
        <p:nvSpPr>
          <p:cNvPr id="5150" name="Text Box 30"/>
          <p:cNvSpPr txBox="1">
            <a:spLocks noChangeArrowheads="1"/>
          </p:cNvSpPr>
          <p:nvPr/>
        </p:nvSpPr>
        <p:spPr bwMode="auto">
          <a:xfrm>
            <a:off x="1979712" y="3933056"/>
            <a:ext cx="354012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ea typeface="宋体" panose="02010600030101010101" pitchFamily="2" charset="-122"/>
              </a:rPr>
              <a:t>4</a:t>
            </a:r>
            <a:endParaRPr lang="en-US" altLang="zh-CN" sz="2400" b="1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5151" name="Text Box 3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zh-CN" altLang="en-US" sz="1800">
              <a:ea typeface="宋体" panose="02010600030101010101" pitchFamily="2" charset="-122"/>
            </a:endParaRPr>
          </a:p>
        </p:txBody>
      </p:sp>
      <p:grpSp>
        <p:nvGrpSpPr>
          <p:cNvPr id="6" name="Group 32"/>
          <p:cNvGrpSpPr/>
          <p:nvPr/>
        </p:nvGrpSpPr>
        <p:grpSpPr bwMode="auto">
          <a:xfrm>
            <a:off x="1763688" y="4653136"/>
            <a:ext cx="762000" cy="665163"/>
            <a:chOff x="0" y="0"/>
            <a:chExt cx="1549" cy="1351"/>
          </a:xfrm>
        </p:grpSpPr>
        <p:sp>
          <p:nvSpPr>
            <p:cNvPr id="5153" name="AutoShape 43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5154" name="AutoShape 44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18900000" scaled="1"/>
            </a:gradFill>
            <a:ln w="9525">
              <a:solidFill>
                <a:srgbClr val="C0C0C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5155" name="AutoShape 45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4"/>
                <a:gd name="vf" fmla="val 115470"/>
              </a:avLst>
            </a:prstGeom>
            <a:gradFill rotWithShape="1">
              <a:gsLst>
                <a:gs pos="0">
                  <a:srgbClr val="474776"/>
                </a:gs>
                <a:gs pos="100000">
                  <a:schemeClr val="hlink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</p:grpSp>
      <p:sp>
        <p:nvSpPr>
          <p:cNvPr id="5156" name="Line 46"/>
          <p:cNvSpPr>
            <a:spLocks noChangeShapeType="1"/>
          </p:cNvSpPr>
          <p:nvPr/>
        </p:nvSpPr>
        <p:spPr bwMode="auto">
          <a:xfrm>
            <a:off x="2339752" y="5301208"/>
            <a:ext cx="4464496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tailEnd type="oval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57" name="Text Box 47"/>
          <p:cNvSpPr txBox="1">
            <a:spLocks noChangeArrowheads="1"/>
          </p:cNvSpPr>
          <p:nvPr/>
        </p:nvSpPr>
        <p:spPr bwMode="auto">
          <a:xfrm>
            <a:off x="3275856" y="4797152"/>
            <a:ext cx="2857922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b="1" smtClean="0">
                <a:ea typeface="宋体" panose="02010600030101010101" pitchFamily="2" charset="-122"/>
              </a:rPr>
              <a:t>实验效果评价与改进要点</a:t>
            </a:r>
            <a:endParaRPr lang="zh-CN" altLang="en-US" b="1">
              <a:ea typeface="宋体" panose="02010600030101010101" pitchFamily="2" charset="-122"/>
            </a:endParaRPr>
          </a:p>
        </p:txBody>
      </p:sp>
      <p:sp>
        <p:nvSpPr>
          <p:cNvPr id="5158" name="Text Box 48"/>
          <p:cNvSpPr txBox="1">
            <a:spLocks noChangeArrowheads="1"/>
          </p:cNvSpPr>
          <p:nvPr/>
        </p:nvSpPr>
        <p:spPr bwMode="auto">
          <a:xfrm>
            <a:off x="1979712" y="4797152"/>
            <a:ext cx="354012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ea typeface="宋体" panose="02010600030101010101" pitchFamily="2" charset="-122"/>
              </a:rPr>
              <a:t>5</a:t>
            </a:r>
            <a:endParaRPr lang="en-US" altLang="zh-CN" sz="2400" b="1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grpSp>
        <p:nvGrpSpPr>
          <p:cNvPr id="40" name="Group 24"/>
          <p:cNvGrpSpPr/>
          <p:nvPr/>
        </p:nvGrpSpPr>
        <p:grpSpPr bwMode="auto">
          <a:xfrm>
            <a:off x="1763688" y="5517232"/>
            <a:ext cx="762000" cy="665163"/>
            <a:chOff x="0" y="0"/>
            <a:chExt cx="1549" cy="1351"/>
          </a:xfrm>
        </p:grpSpPr>
        <p:sp>
          <p:nvSpPr>
            <p:cNvPr id="41" name="AutoShape 22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42" name="AutoShape 23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18900000" scaled="1"/>
            </a:gradFill>
            <a:ln w="9525">
              <a:solidFill>
                <a:srgbClr val="C0C0C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43" name="AutoShape 24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4"/>
                <a:gd name="vf" fmla="val 115470"/>
              </a:avLst>
            </a:prstGeom>
            <a:gradFill rotWithShape="1">
              <a:gsLst>
                <a:gs pos="0">
                  <a:srgbClr val="244D6C"/>
                </a:gs>
                <a:gs pos="100000">
                  <a:schemeClr val="accent1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</p:grpSp>
      <p:sp>
        <p:nvSpPr>
          <p:cNvPr id="44" name="Text Box 48"/>
          <p:cNvSpPr txBox="1">
            <a:spLocks noChangeArrowheads="1"/>
          </p:cNvSpPr>
          <p:nvPr/>
        </p:nvSpPr>
        <p:spPr bwMode="auto">
          <a:xfrm>
            <a:off x="1986639" y="5661248"/>
            <a:ext cx="34015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smtClean="0">
                <a:solidFill>
                  <a:schemeClr val="bg1"/>
                </a:solidFill>
                <a:ea typeface="宋体" panose="02010600030101010101" pitchFamily="2" charset="-122"/>
              </a:rPr>
              <a:t>6</a:t>
            </a:r>
            <a:endParaRPr lang="en-US" altLang="zh-CN" sz="2400" b="1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45" name="Line 46"/>
          <p:cNvSpPr>
            <a:spLocks noChangeShapeType="1"/>
          </p:cNvSpPr>
          <p:nvPr/>
        </p:nvSpPr>
        <p:spPr bwMode="auto">
          <a:xfrm>
            <a:off x="2339752" y="6165304"/>
            <a:ext cx="4464496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tailEnd type="oval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6" name="Text Box 29"/>
          <p:cNvSpPr txBox="1">
            <a:spLocks noChangeArrowheads="1"/>
          </p:cNvSpPr>
          <p:nvPr/>
        </p:nvSpPr>
        <p:spPr bwMode="auto">
          <a:xfrm>
            <a:off x="3275856" y="3933056"/>
            <a:ext cx="2071687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b="1" smtClean="0">
                <a:ea typeface="宋体" panose="02010600030101010101" pitchFamily="2" charset="-122"/>
              </a:rPr>
              <a:t>实验器材</a:t>
            </a:r>
            <a:endParaRPr lang="zh-CN" altLang="en-US" b="1">
              <a:ea typeface="宋体" panose="02010600030101010101" pitchFamily="2" charset="-122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683568" y="836712"/>
            <a:ext cx="7776864" cy="5544616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16pic_613483_b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3517"/>
            <a:ext cx="9144000" cy="685448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3568" y="0"/>
            <a:ext cx="4151312" cy="1143000"/>
          </a:xfrm>
        </p:spPr>
        <p:txBody>
          <a:bodyPr/>
          <a:lstStyle/>
          <a:p>
            <a:r>
              <a:rPr lang="zh-CN" altLang="en-US" b="1" smtClean="0"/>
              <a:t>教材内容</a:t>
            </a:r>
            <a:endParaRPr lang="zh-CN" altLang="en-US" b="1"/>
          </a:p>
        </p:txBody>
      </p:sp>
      <p:grpSp>
        <p:nvGrpSpPr>
          <p:cNvPr id="8" name="组合 7"/>
          <p:cNvGrpSpPr/>
          <p:nvPr/>
        </p:nvGrpSpPr>
        <p:grpSpPr>
          <a:xfrm>
            <a:off x="4211960" y="620688"/>
            <a:ext cx="3868470" cy="2664296"/>
            <a:chOff x="4355976" y="1484784"/>
            <a:chExt cx="3868470" cy="266429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55976" y="1484784"/>
              <a:ext cx="1990614" cy="2654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411988">
              <a:off x="6228184" y="1484784"/>
              <a:ext cx="1996262" cy="2664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259632" y="1052736"/>
            <a:ext cx="2107916" cy="2514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3645024"/>
            <a:ext cx="2419747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3645024"/>
            <a:ext cx="2988857" cy="284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 descr="16pic_613483_b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>
            <a:off x="395536" y="2060848"/>
            <a:ext cx="1940868" cy="2808312"/>
          </a:xfrm>
          <a:prstGeom prst="ellipse">
            <a:avLst/>
          </a:prstGeom>
          <a:noFill/>
          <a:ln w="9525">
            <a:gradFill>
              <a:gsLst>
                <a:gs pos="100000">
                  <a:srgbClr val="138F81"/>
                </a:gs>
                <a:gs pos="0">
                  <a:srgbClr val="19BAA9"/>
                </a:gs>
              </a:gsLst>
              <a:lin ang="27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-540568" y="5061685"/>
            <a:ext cx="2007046" cy="2676887"/>
          </a:xfrm>
          <a:prstGeom prst="ellipse">
            <a:avLst/>
          </a:prstGeom>
          <a:noFill/>
          <a:ln w="9525">
            <a:gradFill>
              <a:gsLst>
                <a:gs pos="100000">
                  <a:srgbClr val="89A13D"/>
                </a:gs>
                <a:gs pos="0">
                  <a:srgbClr val="B2D138"/>
                </a:gs>
              </a:gsLst>
              <a:lin ang="27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3" name="椭圆 2"/>
          <p:cNvSpPr/>
          <p:nvPr/>
        </p:nvSpPr>
        <p:spPr>
          <a:xfrm>
            <a:off x="7812360" y="4653136"/>
            <a:ext cx="802258" cy="1070007"/>
          </a:xfrm>
          <a:prstGeom prst="ellipse">
            <a:avLst/>
          </a:prstGeom>
          <a:noFill/>
          <a:ln w="9525">
            <a:gradFill>
              <a:gsLst>
                <a:gs pos="100000">
                  <a:srgbClr val="E33F24"/>
                </a:gs>
                <a:gs pos="0">
                  <a:srgbClr val="F26434"/>
                </a:gs>
              </a:gsLst>
              <a:lin ang="27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2132856"/>
            <a:ext cx="11684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smtClean="0"/>
              <a:t>实</a:t>
            </a:r>
            <a:endParaRPr lang="en-US" altLang="zh-CN" sz="2800" b="1" smtClean="0"/>
          </a:p>
          <a:p>
            <a:pPr algn="ctr"/>
            <a:r>
              <a:rPr lang="zh-CN" altLang="en-US" sz="2800" b="1" smtClean="0"/>
              <a:t>验</a:t>
            </a:r>
            <a:endParaRPr lang="en-US" altLang="zh-CN" sz="2800" b="1" smtClean="0"/>
          </a:p>
          <a:p>
            <a:pPr algn="ctr"/>
            <a:r>
              <a:rPr lang="zh-CN" altLang="en-US" sz="2800" b="1" smtClean="0"/>
              <a:t>教</a:t>
            </a:r>
            <a:endParaRPr lang="en-US" altLang="zh-CN" sz="2800" b="1" smtClean="0"/>
          </a:p>
          <a:p>
            <a:pPr algn="ctr"/>
            <a:r>
              <a:rPr lang="zh-CN" altLang="en-US" sz="2800" b="1" smtClean="0"/>
              <a:t>学</a:t>
            </a:r>
            <a:endParaRPr lang="en-US" altLang="zh-CN" sz="2800" b="1" smtClean="0"/>
          </a:p>
          <a:p>
            <a:pPr algn="ctr"/>
            <a:r>
              <a:rPr lang="zh-CN" altLang="en-US" sz="2800" b="1" smtClean="0"/>
              <a:t>目</a:t>
            </a:r>
            <a:endParaRPr lang="en-US" altLang="zh-CN" sz="2800" b="1" smtClean="0"/>
          </a:p>
          <a:p>
            <a:pPr algn="ctr"/>
            <a:r>
              <a:rPr lang="zh-CN" altLang="en-US" sz="2800" b="1" smtClean="0"/>
              <a:t>标</a:t>
            </a:r>
            <a:endParaRPr lang="en-US" altLang="zh-CN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267744" y="980728"/>
            <a:ext cx="565516" cy="754254"/>
          </a:xfrm>
          <a:prstGeom prst="ellipse">
            <a:avLst/>
          </a:prstGeom>
          <a:gradFill flip="none" rotWithShape="1">
            <a:gsLst>
              <a:gs pos="90000">
                <a:srgbClr val="138F81"/>
              </a:gs>
              <a:gs pos="30000">
                <a:srgbClr val="19BAA9"/>
              </a:gs>
            </a:gsLst>
            <a:lin ang="2700000" scaled="1"/>
            <a:tileRect/>
          </a:gradFill>
          <a:ln w="25400">
            <a:gradFill>
              <a:gsLst>
                <a:gs pos="0">
                  <a:srgbClr val="138F81"/>
                </a:gs>
                <a:gs pos="100000">
                  <a:srgbClr val="19BAA9"/>
                </a:gs>
              </a:gsLst>
              <a:lin ang="5400000" scaled="0"/>
            </a:gradFill>
          </a:ln>
          <a:effectLst>
            <a:outerShdw blurRad="254000" dist="190500" dir="3540000" sx="105000" sy="105000" algn="tl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83768" y="1124744"/>
            <a:ext cx="215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chemeClr val="bg1"/>
                </a:solidFill>
                <a:latin typeface="Impact" panose="020B0806030902050204" pitchFamily="34" charset="0"/>
              </a:rPr>
              <a:t>1</a:t>
            </a:r>
            <a:endParaRPr lang="zh-CN" altLang="en-US" sz="2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2339752" y="2204864"/>
            <a:ext cx="565516" cy="754254"/>
          </a:xfrm>
          <a:prstGeom prst="ellipse">
            <a:avLst/>
          </a:prstGeom>
          <a:gradFill flip="none" rotWithShape="1">
            <a:gsLst>
              <a:gs pos="90000">
                <a:srgbClr val="E33F24"/>
              </a:gs>
              <a:gs pos="30000">
                <a:srgbClr val="F26434"/>
              </a:gs>
            </a:gsLst>
            <a:lin ang="2700000" scaled="1"/>
            <a:tileRect/>
          </a:gradFill>
          <a:ln w="25400">
            <a:gradFill>
              <a:gsLst>
                <a:gs pos="0">
                  <a:srgbClr val="E33F24"/>
                </a:gs>
                <a:gs pos="100000">
                  <a:srgbClr val="F26434"/>
                </a:gs>
              </a:gsLst>
              <a:lin ang="5400000" scaled="0"/>
            </a:gradFill>
          </a:ln>
          <a:effectLst>
            <a:outerShdw blurRad="254000" dist="190500" dir="3540000" sx="105000" sy="105000" algn="tl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55776" y="2348880"/>
            <a:ext cx="215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chemeClr val="bg1"/>
                </a:solidFill>
                <a:latin typeface="Impact" panose="020B0806030902050204" pitchFamily="34" charset="0"/>
              </a:rPr>
              <a:t>2</a:t>
            </a:r>
            <a:endParaRPr lang="zh-CN" altLang="en-US" sz="2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2411760" y="4077072"/>
            <a:ext cx="565516" cy="754254"/>
          </a:xfrm>
          <a:prstGeom prst="ellipse">
            <a:avLst/>
          </a:prstGeom>
          <a:gradFill flip="none" rotWithShape="1">
            <a:gsLst>
              <a:gs pos="90000">
                <a:srgbClr val="89A13D"/>
              </a:gs>
              <a:gs pos="30000">
                <a:srgbClr val="B2D138"/>
              </a:gs>
            </a:gsLst>
            <a:lin ang="2700000" scaled="1"/>
            <a:tileRect/>
          </a:gradFill>
          <a:ln w="25400">
            <a:gradFill>
              <a:gsLst>
                <a:gs pos="0">
                  <a:srgbClr val="89A13D"/>
                </a:gs>
                <a:gs pos="100000">
                  <a:srgbClr val="B2D138"/>
                </a:gs>
              </a:gsLst>
              <a:lin ang="5400000" scaled="0"/>
            </a:gradFill>
          </a:ln>
          <a:effectLst>
            <a:outerShdw blurRad="254000" dist="190500" dir="3540000" sx="105000" sy="105000" algn="tl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55776" y="4221088"/>
            <a:ext cx="215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chemeClr val="bg1"/>
                </a:solidFill>
                <a:latin typeface="Impact" panose="020B0806030902050204" pitchFamily="34" charset="0"/>
              </a:rPr>
              <a:t>3</a:t>
            </a:r>
            <a:endParaRPr lang="zh-CN" altLang="en-US" sz="2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1331541" y="5993638"/>
            <a:ext cx="1296144" cy="1728725"/>
          </a:xfrm>
          <a:prstGeom prst="ellipse">
            <a:avLst/>
          </a:prstGeom>
          <a:noFill/>
          <a:ln w="9525">
            <a:gradFill>
              <a:gsLst>
                <a:gs pos="100000">
                  <a:srgbClr val="108692"/>
                </a:gs>
                <a:gs pos="0">
                  <a:srgbClr val="16B2C1"/>
                </a:gs>
              </a:gsLst>
              <a:lin ang="27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2936826" y="5665948"/>
            <a:ext cx="347246" cy="463138"/>
          </a:xfrm>
          <a:prstGeom prst="ellipse">
            <a:avLst/>
          </a:prstGeom>
          <a:noFill/>
          <a:ln w="9525">
            <a:gradFill>
              <a:gsLst>
                <a:gs pos="100000">
                  <a:srgbClr val="E33F24"/>
                </a:gs>
                <a:gs pos="0">
                  <a:srgbClr val="F26434"/>
                </a:gs>
              </a:gsLst>
              <a:lin ang="27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8557902" y="6076295"/>
            <a:ext cx="1172196" cy="1563410"/>
          </a:xfrm>
          <a:prstGeom prst="ellipse">
            <a:avLst/>
          </a:prstGeom>
          <a:noFill/>
          <a:ln w="9525">
            <a:gradFill>
              <a:gsLst>
                <a:gs pos="100000">
                  <a:srgbClr val="E33F24"/>
                </a:gs>
                <a:gs pos="0">
                  <a:srgbClr val="F26434"/>
                </a:gs>
              </a:gsLst>
              <a:lin ang="27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059832" y="11967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zh-CN" altLang="zh-CN" b="1" smtClean="0"/>
              <a:t>科学概念目标</a:t>
            </a:r>
            <a:r>
              <a:rPr lang="zh-CN" altLang="zh-CN" smtClean="0"/>
              <a:t>：</a:t>
            </a:r>
            <a:endParaRPr lang="zh-CN" altLang="zh-CN" smtClean="0"/>
          </a:p>
          <a:p>
            <a:pPr>
              <a:buNone/>
            </a:pPr>
            <a:r>
              <a:rPr lang="en-US" altLang="zh-CN" smtClean="0"/>
              <a:t> </a:t>
            </a:r>
            <a:r>
              <a:rPr lang="zh-CN" altLang="zh-CN" smtClean="0"/>
              <a:t>磁铁能够吸引铁一类的物体。</a:t>
            </a:r>
            <a:endParaRPr lang="zh-CN" altLang="zh-CN" smtClean="0"/>
          </a:p>
        </p:txBody>
      </p:sp>
      <p:sp>
        <p:nvSpPr>
          <p:cNvPr id="36" name="矩形 35"/>
          <p:cNvSpPr/>
          <p:nvPr/>
        </p:nvSpPr>
        <p:spPr>
          <a:xfrm>
            <a:off x="3059832" y="2348880"/>
            <a:ext cx="50405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zh-CN" b="1" smtClean="0"/>
              <a:t>科学探究目标</a:t>
            </a:r>
            <a:r>
              <a:rPr lang="zh-CN" altLang="zh-CN" smtClean="0"/>
              <a:t>：</a:t>
            </a:r>
            <a:endParaRPr lang="zh-CN" altLang="zh-CN" smtClean="0"/>
          </a:p>
          <a:p>
            <a:pPr>
              <a:buNone/>
            </a:pPr>
            <a:r>
              <a:rPr lang="en-US" altLang="zh-CN" smtClean="0"/>
              <a:t>       1.</a:t>
            </a:r>
            <a:r>
              <a:rPr lang="zh-CN" altLang="zh-CN" smtClean="0"/>
              <a:t>根据已有的经验，对“磁铁能吸引什么”做出猜想和预测</a:t>
            </a:r>
            <a:r>
              <a:rPr lang="zh-CN" altLang="en-US" smtClean="0"/>
              <a:t>。</a:t>
            </a:r>
            <a:endParaRPr lang="en-US" altLang="zh-CN" smtClean="0"/>
          </a:p>
          <a:p>
            <a:r>
              <a:rPr lang="en-US" altLang="zh-CN" smtClean="0"/>
              <a:t>       2.</a:t>
            </a:r>
            <a:r>
              <a:rPr lang="zh-CN" altLang="zh-CN" smtClean="0"/>
              <a:t>用证据来检验自己的猜测，与同学交流探究的过程与结论。</a:t>
            </a:r>
            <a:endParaRPr lang="zh-CN" altLang="zh-CN" smtClean="0"/>
          </a:p>
        </p:txBody>
      </p:sp>
      <p:sp>
        <p:nvSpPr>
          <p:cNvPr id="37" name="矩形 36"/>
          <p:cNvSpPr/>
          <p:nvPr/>
        </p:nvSpPr>
        <p:spPr>
          <a:xfrm>
            <a:off x="3131840" y="414908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zh-CN" b="1" smtClean="0"/>
              <a:t>科学态度目标</a:t>
            </a:r>
            <a:r>
              <a:rPr lang="zh-CN" altLang="zh-CN" smtClean="0"/>
              <a:t>：</a:t>
            </a:r>
            <a:endParaRPr lang="zh-CN" altLang="zh-CN" smtClean="0"/>
          </a:p>
          <a:p>
            <a:pPr>
              <a:buNone/>
            </a:pPr>
            <a:r>
              <a:rPr lang="en-US" altLang="zh-CN" smtClean="0"/>
              <a:t>     1.</a:t>
            </a:r>
            <a:r>
              <a:rPr lang="zh-CN" altLang="zh-CN" smtClean="0"/>
              <a:t>感受对磁铁进行科学探究的乐趣。</a:t>
            </a:r>
            <a:endParaRPr lang="zh-CN" altLang="zh-CN" smtClean="0"/>
          </a:p>
          <a:p>
            <a:pPr>
              <a:buNone/>
            </a:pPr>
            <a:r>
              <a:rPr lang="en-US" altLang="zh-CN" smtClean="0"/>
              <a:t>     2.</a:t>
            </a:r>
            <a:r>
              <a:rPr lang="zh-CN" altLang="zh-CN" smtClean="0"/>
              <a:t>能够在获取证据后，如实地讲述事实。</a:t>
            </a:r>
            <a:endParaRPr lang="zh-CN" altLang="zh-CN" smtClean="0"/>
          </a:p>
          <a:p>
            <a:pPr>
              <a:buNone/>
            </a:pPr>
            <a:r>
              <a:rPr lang="en-US" altLang="zh-CN" smtClean="0"/>
              <a:t>     3.</a:t>
            </a:r>
            <a:r>
              <a:rPr lang="zh-CN" altLang="zh-CN" smtClean="0"/>
              <a:t>通过多次的检测活动，养成认真仔细的实验态度。</a:t>
            </a:r>
            <a:endParaRPr lang="zh-CN" altLang="zh-CN" smtClean="0"/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339752" y="188640"/>
            <a:ext cx="3017493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35750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实验教学目标</a:t>
            </a:r>
            <a:endParaRPr kumimoji="0" lang="zh-CN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6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16pic_613483_b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3517"/>
            <a:ext cx="9144000" cy="685448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smtClean="0"/>
              <a:t>实验器材</a:t>
            </a:r>
            <a:endParaRPr lang="zh-CN" altLang="en-US" b="1"/>
          </a:p>
        </p:txBody>
      </p:sp>
      <p:pic>
        <p:nvPicPr>
          <p:cNvPr id="7" name="内容占位符 3" descr="微信图片_201904230847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265592"/>
            <a:ext cx="7488832" cy="4860571"/>
          </a:xfrm>
        </p:spPr>
      </p:pic>
      <p:pic>
        <p:nvPicPr>
          <p:cNvPr id="11" name="Picture 2" descr="b7113973a2253d4a6034c79997d62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96752"/>
            <a:ext cx="2694762" cy="799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16pic_613483_b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3517"/>
            <a:ext cx="9144000" cy="685448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smtClean="0"/>
              <a:t>实验记录表</a:t>
            </a:r>
            <a:endParaRPr lang="zh-CN" altLang="en-US" b="1"/>
          </a:p>
        </p:txBody>
      </p:sp>
      <p:pic>
        <p:nvPicPr>
          <p:cNvPr id="1126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1903" y="1600200"/>
            <a:ext cx="296019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 descr="16pic_613483_b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3517"/>
            <a:ext cx="9144000" cy="6854483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2843808" y="692696"/>
            <a:ext cx="2666114" cy="5538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000" spc="225" smtClean="0">
                <a:latin typeface="签名连笔字" pitchFamily="65" charset="-122"/>
                <a:ea typeface="签名连笔字" pitchFamily="65" charset="-122"/>
                <a:cs typeface="签名连笔字" pitchFamily="65" charset="-122"/>
              </a:rPr>
              <a:t>实验教学过程</a:t>
            </a:r>
            <a:endParaRPr lang="zh-CN" altLang="en-US" sz="3000" spc="225" dirty="0">
              <a:latin typeface="签名连笔字" pitchFamily="65" charset="-122"/>
              <a:ea typeface="签名连笔字" pitchFamily="65" charset="-122"/>
              <a:cs typeface="签名连笔字" pitchFamily="65" charset="-122"/>
            </a:endParaRPr>
          </a:p>
        </p:txBody>
      </p:sp>
      <p:sp>
        <p:nvSpPr>
          <p:cNvPr id="3" name="燕尾形 2"/>
          <p:cNvSpPr/>
          <p:nvPr/>
        </p:nvSpPr>
        <p:spPr>
          <a:xfrm>
            <a:off x="1332640" y="1844825"/>
            <a:ext cx="1702700" cy="792088"/>
          </a:xfrm>
          <a:prstGeom prst="chevron">
            <a:avLst/>
          </a:prstGeom>
          <a:solidFill>
            <a:srgbClr val="49C2DD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59" tIns="34279" rIns="68559" bIns="34279" numCol="1" spcCol="0" rtlCol="0" fromWordArt="0" anchor="ctr" anchorCtr="0" forceAA="0" compatLnSpc="1">
            <a:noAutofit/>
          </a:bodyPr>
          <a:lstStyle/>
          <a:p>
            <a:r>
              <a:rPr lang="zh-CN" altLang="en-US" sz="2400" smtClean="0">
                <a:solidFill>
                  <a:schemeClr val="tx1"/>
                </a:solidFill>
                <a:latin typeface="Avant GardeBook" pitchFamily="50" charset="0"/>
                <a:ea typeface="微软雅黑" panose="020B0503020204020204" pitchFamily="34" charset="-122"/>
              </a:rPr>
              <a:t>一、</a:t>
            </a:r>
            <a:endParaRPr lang="zh-CN" altLang="en-US" sz="2400" dirty="0">
              <a:solidFill>
                <a:schemeClr val="tx1"/>
              </a:solidFill>
              <a:latin typeface="Avant GardeBook" pitchFamily="50" charset="0"/>
              <a:ea typeface="微软雅黑" panose="020B0503020204020204" pitchFamily="34" charset="-122"/>
            </a:endParaRPr>
          </a:p>
        </p:txBody>
      </p:sp>
      <p:sp>
        <p:nvSpPr>
          <p:cNvPr id="4" name="燕尾形 3"/>
          <p:cNvSpPr/>
          <p:nvPr/>
        </p:nvSpPr>
        <p:spPr>
          <a:xfrm>
            <a:off x="1332640" y="2876939"/>
            <a:ext cx="1702700" cy="792088"/>
          </a:xfrm>
          <a:prstGeom prst="chevron">
            <a:avLst/>
          </a:prstGeom>
          <a:solidFill>
            <a:srgbClr val="FFAC6A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59" tIns="34279" rIns="68559" bIns="34279" numCol="1" spcCol="0" rtlCol="0" fromWordArt="0" anchor="ctr" anchorCtr="0" forceAA="0" compatLnSpc="1">
            <a:noAutofit/>
          </a:bodyPr>
          <a:lstStyle/>
          <a:p>
            <a:r>
              <a:rPr lang="zh-CN" altLang="en-US" sz="2400" smtClean="0">
                <a:solidFill>
                  <a:schemeClr val="tx1"/>
                </a:solidFill>
                <a:latin typeface="Avant GardeBook" pitchFamily="50" charset="0"/>
                <a:ea typeface="微软雅黑" panose="020B0503020204020204" pitchFamily="34" charset="-122"/>
              </a:rPr>
              <a:t>二、</a:t>
            </a:r>
            <a:endParaRPr lang="zh-CN" altLang="en-US" sz="2400" dirty="0">
              <a:solidFill>
                <a:schemeClr val="tx1"/>
              </a:solidFill>
              <a:latin typeface="Avant GardeBook" pitchFamily="50" charset="0"/>
              <a:ea typeface="微软雅黑" panose="020B0503020204020204" pitchFamily="34" charset="-122"/>
            </a:endParaRPr>
          </a:p>
        </p:txBody>
      </p:sp>
      <p:sp>
        <p:nvSpPr>
          <p:cNvPr id="5" name="燕尾形 4"/>
          <p:cNvSpPr/>
          <p:nvPr/>
        </p:nvSpPr>
        <p:spPr>
          <a:xfrm>
            <a:off x="1332640" y="3909054"/>
            <a:ext cx="1702700" cy="792088"/>
          </a:xfrm>
          <a:prstGeom prst="chevron">
            <a:avLst/>
          </a:prstGeom>
          <a:solidFill>
            <a:srgbClr val="9DCB43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59" tIns="34279" rIns="68559" bIns="34279" numCol="1" spcCol="0" rtlCol="0" fromWordArt="0" anchor="ctr" anchorCtr="0" forceAA="0" compatLnSpc="1">
            <a:noAutofit/>
          </a:bodyPr>
          <a:lstStyle/>
          <a:p>
            <a:r>
              <a:rPr lang="zh-CN" altLang="en-US" sz="2400" smtClean="0">
                <a:solidFill>
                  <a:schemeClr val="tx1"/>
                </a:solidFill>
                <a:latin typeface="Avant GardeBook" pitchFamily="50" charset="0"/>
                <a:ea typeface="微软雅黑" panose="020B0503020204020204" pitchFamily="34" charset="-122"/>
              </a:rPr>
              <a:t>三、</a:t>
            </a:r>
            <a:endParaRPr lang="zh-CN" altLang="en-US" sz="2400" dirty="0">
              <a:solidFill>
                <a:schemeClr val="tx1"/>
              </a:solidFill>
              <a:latin typeface="Avant GardeBook" pitchFamily="50" charset="0"/>
              <a:ea typeface="微软雅黑" panose="020B0503020204020204" pitchFamily="34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114288" y="1904366"/>
            <a:ext cx="4805051" cy="450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2000" smtClean="0"/>
              <a:t>游戏：如何将长尾夹从水杯中取出来。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114288" y="2936480"/>
            <a:ext cx="48050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smtClean="0"/>
              <a:t>实验：</a:t>
            </a:r>
            <a:r>
              <a:rPr lang="zh-CN" altLang="zh-CN" sz="2000" smtClean="0"/>
              <a:t>这些物体能被磁铁吸引吗？</a:t>
            </a:r>
            <a:endParaRPr lang="en-US" altLang="zh-CN" sz="2000" smtClean="0"/>
          </a:p>
          <a:p>
            <a:r>
              <a:rPr lang="en-US" altLang="zh-CN" sz="2000" smtClean="0"/>
              <a:t>           1.</a:t>
            </a:r>
            <a:r>
              <a:rPr lang="zh-CN" altLang="en-US" sz="2000" smtClean="0"/>
              <a:t>预测。</a:t>
            </a:r>
            <a:endParaRPr lang="en-US" altLang="zh-CN" sz="2000" smtClean="0"/>
          </a:p>
          <a:p>
            <a:r>
              <a:rPr lang="en-US" altLang="zh-CN" sz="2000" smtClean="0"/>
              <a:t>           2.</a:t>
            </a:r>
            <a:r>
              <a:rPr lang="zh-CN" altLang="en-US" sz="2000" smtClean="0"/>
              <a:t>实验。</a:t>
            </a:r>
            <a:endParaRPr lang="en-US" altLang="zh-CN" sz="2000" smtClean="0"/>
          </a:p>
          <a:p>
            <a:endParaRPr lang="zh-CN" altLang="zh-CN" sz="2000"/>
          </a:p>
        </p:txBody>
      </p:sp>
      <p:sp>
        <p:nvSpPr>
          <p:cNvPr id="38" name="TextBox 37"/>
          <p:cNvSpPr txBox="1"/>
          <p:nvPr/>
        </p:nvSpPr>
        <p:spPr>
          <a:xfrm>
            <a:off x="3059832" y="4077072"/>
            <a:ext cx="55621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2000" smtClean="0"/>
              <a:t>交流</a:t>
            </a:r>
            <a:r>
              <a:rPr lang="zh-CN" altLang="en-US" sz="2000" smtClean="0"/>
              <a:t>、总结</a:t>
            </a:r>
            <a:r>
              <a:rPr lang="zh-CN" altLang="zh-CN" sz="2000" smtClean="0"/>
              <a:t>实验现象</a:t>
            </a:r>
            <a:r>
              <a:rPr lang="zh-CN" altLang="en-US" sz="2000" smtClean="0"/>
              <a:t>：磁铁能吸引铁一类的物体。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16pic_613483_b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4694" y="0"/>
            <a:ext cx="9148694" cy="68580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3275856" y="476672"/>
            <a:ext cx="2666114" cy="5538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000" spc="225" smtClean="0">
                <a:latin typeface="签名连笔字" pitchFamily="65" charset="-122"/>
                <a:ea typeface="签名连笔字" pitchFamily="65" charset="-122"/>
                <a:cs typeface="签名连笔字" pitchFamily="65" charset="-122"/>
              </a:rPr>
              <a:t>实验改进要点</a:t>
            </a:r>
            <a:endParaRPr lang="zh-CN" altLang="en-US" sz="3000" spc="225" dirty="0">
              <a:latin typeface="签名连笔字" pitchFamily="65" charset="-122"/>
              <a:ea typeface="签名连笔字" pitchFamily="65" charset="-122"/>
              <a:cs typeface="签名连笔字" pitchFamily="65" charset="-122"/>
            </a:endParaRPr>
          </a:p>
        </p:txBody>
      </p:sp>
      <p:sp>
        <p:nvSpPr>
          <p:cNvPr id="3" name="等腰三角形 2"/>
          <p:cNvSpPr/>
          <p:nvPr/>
        </p:nvSpPr>
        <p:spPr>
          <a:xfrm>
            <a:off x="3353524" y="2276872"/>
            <a:ext cx="2436952" cy="2801958"/>
          </a:xfrm>
          <a:prstGeom prst="triangle">
            <a:avLst/>
          </a:prstGeom>
          <a:solidFill>
            <a:schemeClr val="bg1">
              <a:lumMod val="8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59" tIns="35089" rIns="68559" bIns="32390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35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3491880" y="1268760"/>
            <a:ext cx="2088233" cy="2016223"/>
          </a:xfrm>
          <a:prstGeom prst="ellipse">
            <a:avLst/>
          </a:prstGeom>
          <a:solidFill>
            <a:srgbClr val="DF5947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59" tIns="34279" rIns="68559" bIns="34279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0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课前调查物体组成材料</a:t>
            </a:r>
            <a:endParaRPr lang="zh-CN" altLang="en-US" sz="2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2267744" y="4070718"/>
            <a:ext cx="2016225" cy="2016223"/>
          </a:xfrm>
          <a:prstGeom prst="ellipse">
            <a:avLst/>
          </a:prstGeom>
          <a:solidFill>
            <a:srgbClr val="49C2DD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59" tIns="34279" rIns="68559" bIns="34279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0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增加实验方法的讨论</a:t>
            </a:r>
            <a:endParaRPr lang="zh-CN" altLang="en-US" sz="2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5034626" y="4070718"/>
            <a:ext cx="2057654" cy="2016223"/>
          </a:xfrm>
          <a:prstGeom prst="ellipse">
            <a:avLst/>
          </a:prstGeom>
          <a:solidFill>
            <a:srgbClr val="9DCB43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59" tIns="34279" rIns="68559" bIns="34279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0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培养良好的实验习惯</a:t>
            </a:r>
            <a:endParaRPr lang="zh-CN" altLang="en-US" sz="2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Freeform 6"/>
          <p:cNvSpPr>
            <a:spLocks noEditPoints="1"/>
          </p:cNvSpPr>
          <p:nvPr/>
        </p:nvSpPr>
        <p:spPr bwMode="auto">
          <a:xfrm>
            <a:off x="3219273" y="2560065"/>
            <a:ext cx="2693552" cy="3282950"/>
          </a:xfrm>
          <a:custGeom>
            <a:avLst/>
            <a:gdLst>
              <a:gd name="T0" fmla="*/ 1146 w 1469"/>
              <a:gd name="T1" fmla="*/ 0 h 1342"/>
              <a:gd name="T2" fmla="*/ 1469 w 1469"/>
              <a:gd name="T3" fmla="*/ 604 h 1342"/>
              <a:gd name="T4" fmla="*/ 1047 w 1469"/>
              <a:gd name="T5" fmla="*/ 1272 h 1342"/>
              <a:gd name="T6" fmla="*/ 734 w 1469"/>
              <a:gd name="T7" fmla="*/ 1342 h 1342"/>
              <a:gd name="T8" fmla="*/ 422 w 1469"/>
              <a:gd name="T9" fmla="*/ 1272 h 1342"/>
              <a:gd name="T10" fmla="*/ 0 w 1469"/>
              <a:gd name="T11" fmla="*/ 604 h 1342"/>
              <a:gd name="T12" fmla="*/ 322 w 1469"/>
              <a:gd name="T13" fmla="*/ 0 h 1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69" h="1342">
                <a:moveTo>
                  <a:pt x="1146" y="0"/>
                </a:moveTo>
                <a:cubicBezTo>
                  <a:pt x="1340" y="131"/>
                  <a:pt x="1468" y="353"/>
                  <a:pt x="1469" y="604"/>
                </a:cubicBezTo>
                <a:moveTo>
                  <a:pt x="1047" y="1272"/>
                </a:moveTo>
                <a:cubicBezTo>
                  <a:pt x="952" y="1317"/>
                  <a:pt x="846" y="1342"/>
                  <a:pt x="734" y="1342"/>
                </a:cubicBezTo>
                <a:cubicBezTo>
                  <a:pt x="623" y="1342"/>
                  <a:pt x="517" y="1317"/>
                  <a:pt x="422" y="1272"/>
                </a:cubicBezTo>
                <a:moveTo>
                  <a:pt x="0" y="604"/>
                </a:moveTo>
                <a:cubicBezTo>
                  <a:pt x="1" y="353"/>
                  <a:pt x="129" y="131"/>
                  <a:pt x="322" y="0"/>
                </a:cubicBezTo>
              </a:path>
            </a:pathLst>
          </a:custGeom>
          <a:noFill/>
          <a:ln w="19050" cap="flat">
            <a:solidFill>
              <a:schemeClr val="bg1">
                <a:lumMod val="65000"/>
              </a:schemeClr>
            </a:solidFill>
            <a:prstDash val="dash"/>
            <a:miter lim="800000"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59" tIns="34279" rIns="68559" bIns="34279" numCol="1" anchor="t" anchorCtr="0" compatLnSpc="1"/>
          <a:lstStyle/>
          <a:p>
            <a:endParaRPr lang="zh-CN" alt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5796136" y="306896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实验过程随意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23928" y="5877272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实验方法不正确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3608" y="3140968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不知道物体组成材料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19473">
            <a:off x="1115616" y="1196752"/>
            <a:ext cx="2297202" cy="1326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3429000"/>
            <a:ext cx="2339752" cy="1313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458</Words>
  <Application>WPS 演示</Application>
  <PresentationFormat>全屏显示(4:3)</PresentationFormat>
  <Paragraphs>100</Paragraphs>
  <Slides>10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3" baseType="lpstr">
      <vt:lpstr>Arial</vt:lpstr>
      <vt:lpstr>宋体</vt:lpstr>
      <vt:lpstr>Wingdings</vt:lpstr>
      <vt:lpstr>黑体</vt:lpstr>
      <vt:lpstr>微软雅黑</vt:lpstr>
      <vt:lpstr>Impact</vt:lpstr>
      <vt:lpstr>Times New Roman</vt:lpstr>
      <vt:lpstr>签名连笔字</vt:lpstr>
      <vt:lpstr>Avant GardeBook</vt:lpstr>
      <vt:lpstr>Calibri</vt:lpstr>
      <vt:lpstr>Arial Unicode MS</vt:lpstr>
      <vt:lpstr>Segoe Print</vt:lpstr>
      <vt:lpstr>Office 主题</vt:lpstr>
      <vt:lpstr>PowerPoint 演示文稿</vt:lpstr>
      <vt:lpstr>教科版小学二年级下册第一单元《磁铁》  </vt:lpstr>
      <vt:lpstr>说课内容</vt:lpstr>
      <vt:lpstr>教材内容</vt:lpstr>
      <vt:lpstr>PowerPoint 演示文稿</vt:lpstr>
      <vt:lpstr>实验器材</vt:lpstr>
      <vt:lpstr>实验记录表</vt:lpstr>
      <vt:lpstr>PowerPoint 演示文稿</vt:lpstr>
      <vt:lpstr>PowerPoint 演示文稿</vt:lpstr>
      <vt:lpstr>板书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教科版小学二年级下册第一单元《磁铁》  </dc:title>
  <dc:creator>dreamsummit</dc:creator>
  <cp:lastModifiedBy>木木</cp:lastModifiedBy>
  <cp:revision>15</cp:revision>
  <dcterms:created xsi:type="dcterms:W3CDTF">2019-04-24T02:39:00Z</dcterms:created>
  <dcterms:modified xsi:type="dcterms:W3CDTF">2020-11-14T11:33:22Z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