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1" r:id="rId3"/>
    <p:sldMasterId id="2147483728" r:id="rId4"/>
    <p:sldMasterId id="2147483733" r:id="rId5"/>
    <p:sldMasterId id="2147483745" r:id="rId6"/>
  </p:sldMasterIdLst>
  <p:notesMasterIdLst>
    <p:notesMasterId r:id="rId44"/>
  </p:notesMasterIdLst>
  <p:sldIdLst>
    <p:sldId id="256" r:id="rId7"/>
    <p:sldId id="343" r:id="rId8"/>
    <p:sldId id="344" r:id="rId9"/>
    <p:sldId id="311" r:id="rId10"/>
    <p:sldId id="262" r:id="rId11"/>
    <p:sldId id="301" r:id="rId12"/>
    <p:sldId id="305" r:id="rId13"/>
    <p:sldId id="323" r:id="rId14"/>
    <p:sldId id="302" r:id="rId15"/>
    <p:sldId id="355" r:id="rId16"/>
    <p:sldId id="369" r:id="rId17"/>
    <p:sldId id="303" r:id="rId18"/>
    <p:sldId id="306" r:id="rId19"/>
    <p:sldId id="319" r:id="rId20"/>
    <p:sldId id="339" r:id="rId21"/>
    <p:sldId id="353" r:id="rId22"/>
    <p:sldId id="304" r:id="rId23"/>
    <p:sldId id="357" r:id="rId24"/>
    <p:sldId id="327" r:id="rId25"/>
    <p:sldId id="356" r:id="rId26"/>
    <p:sldId id="365" r:id="rId27"/>
    <p:sldId id="354" r:id="rId28"/>
    <p:sldId id="312" r:id="rId29"/>
    <p:sldId id="358" r:id="rId30"/>
    <p:sldId id="359" r:id="rId31"/>
    <p:sldId id="313" r:id="rId32"/>
    <p:sldId id="360" r:id="rId33"/>
    <p:sldId id="316" r:id="rId34"/>
    <p:sldId id="361" r:id="rId35"/>
    <p:sldId id="362" r:id="rId36"/>
    <p:sldId id="368" r:id="rId37"/>
    <p:sldId id="364" r:id="rId38"/>
    <p:sldId id="363" r:id="rId39"/>
    <p:sldId id="366" r:id="rId40"/>
    <p:sldId id="367" r:id="rId41"/>
    <p:sldId id="314" r:id="rId42"/>
    <p:sldId id="310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929"/>
    <a:srgbClr val="2F5597"/>
    <a:srgbClr val="234983"/>
    <a:srgbClr val="FE2D2D"/>
    <a:srgbClr val="244A8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451" autoAdjust="0"/>
  </p:normalViewPr>
  <p:slideViewPr>
    <p:cSldViewPr snapToGrid="0" showGuides="1">
      <p:cViewPr varScale="1">
        <p:scale>
          <a:sx n="71" d="100"/>
          <a:sy n="71" d="100"/>
        </p:scale>
        <p:origin x="-654" y="-96"/>
      </p:cViewPr>
      <p:guideLst>
        <p:guide orient="horz" pos="2183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D484B-2C55-4E29-9818-8787119BB390}" type="datetimeFigureOut">
              <a:rPr lang="zh-CN" altLang="en-US" smtClean="0"/>
              <a:t>2020-03-19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FD827-D4C4-40CD-BEA5-34EC6E742C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62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01061C5-B015-4A91-BFAD-CD15A84F966A}"/>
              </a:ext>
            </a:extLst>
          </p:cNvPr>
          <p:cNvSpPr/>
          <p:nvPr userDrawn="1"/>
        </p:nvSpPr>
        <p:spPr>
          <a:xfrm>
            <a:off x="0" y="6748353"/>
            <a:ext cx="577851" cy="109648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A4C3CEE-6825-4157-B01B-21DA23DF51DE}"/>
              </a:ext>
            </a:extLst>
          </p:cNvPr>
          <p:cNvSpPr/>
          <p:nvPr userDrawn="1"/>
        </p:nvSpPr>
        <p:spPr>
          <a:xfrm>
            <a:off x="622372" y="6748352"/>
            <a:ext cx="577851" cy="109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9E755039-158D-4606-885A-D4F29A724123}"/>
              </a:ext>
            </a:extLst>
          </p:cNvPr>
          <p:cNvSpPr/>
          <p:nvPr userDrawn="1"/>
        </p:nvSpPr>
        <p:spPr>
          <a:xfrm>
            <a:off x="1244744" y="6748352"/>
            <a:ext cx="577851" cy="109648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C7868F3-9926-4126-993C-346ADB8313BD}"/>
              </a:ext>
            </a:extLst>
          </p:cNvPr>
          <p:cNvSpPr/>
          <p:nvPr userDrawn="1"/>
        </p:nvSpPr>
        <p:spPr>
          <a:xfrm>
            <a:off x="1867116" y="6748352"/>
            <a:ext cx="577851" cy="109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320312ED-8C88-4952-9F6D-E8AB8AB914D0}"/>
              </a:ext>
            </a:extLst>
          </p:cNvPr>
          <p:cNvSpPr/>
          <p:nvPr userDrawn="1"/>
        </p:nvSpPr>
        <p:spPr>
          <a:xfrm>
            <a:off x="2489488" y="6748352"/>
            <a:ext cx="9702512" cy="109648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973236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C59790-621D-423C-A311-49628E50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E94AA06-2760-4858-BF0E-0032C91B3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3C134F8-DE9C-481C-88A0-B432D981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/>
              <a:t>2020-03-19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D0BB3B2-0DBE-47B0-9CDD-C03C8494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2193353-1A02-4121-A448-E49A29AC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256865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C662DF34-25D3-4D62-B10A-90B960D06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B2EC42D-41E7-4F14-825B-C3E7CDFAD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8F3B45A-F30C-45FE-9F64-680165D6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/>
              <a:t>2020-03-19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CEE60CF-AE8B-4472-BD23-51331A15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FBB9FC0-0C97-4957-97E4-67B378C2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545886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4901" y="2292096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4899" y="4511786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392AAC-879E-4B39-8824-AF6B730A809E}" type="datetime1">
              <a:rPr lang="zh-CN" alt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2020-03-19</a:t>
            </a:fld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en-US" altLang="zh-CN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图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4446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包含图片的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/>
        </p:nvGrpSpPr>
        <p:grpSpPr>
          <a:xfrm rot="10800000">
            <a:off x="0" y="5645512"/>
            <a:ext cx="12192000" cy="63125"/>
            <a:chOff x="507492" y="1501519"/>
            <a:chExt cx="8129016" cy="63125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 13"/>
          <p:cNvGrpSpPr/>
          <p:nvPr/>
        </p:nvGrpSpPr>
        <p:grpSpPr>
          <a:xfrm>
            <a:off x="0" y="1143002"/>
            <a:ext cx="12192000" cy="63125"/>
            <a:chOff x="507492" y="1501519"/>
            <a:chExt cx="8129016" cy="63125"/>
          </a:xfrm>
        </p:grpSpPr>
        <p:cxnSp>
          <p:nvCxnSpPr>
            <p:cNvPr id="15" name="直接连接符​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1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  <p:pic>
        <p:nvPicPr>
          <p:cNvPr id="10" name="图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981065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9" name="说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zh-CN" altLang="en-US" sz="1200" b="1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注意：</a:t>
            </a:r>
          </a:p>
          <a:p>
            <a:r>
              <a:rPr lang="zh-CN" altLang="en-US" sz="12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若要更改此幻灯片上的图像，请选择该图片，并将其删除。然后单击占位符中的图片图标以插入自己的图像。</a:t>
            </a:r>
          </a:p>
        </p:txBody>
      </p:sp>
    </p:spTree>
    <p:extLst>
      <p:ext uri="{BB962C8B-B14F-4D97-AF65-F5344CB8AC3E}">
        <p14:creationId xmlns:p14="http://schemas.microsoft.com/office/powerpoint/2010/main" val="20570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0" y="2514602"/>
            <a:ext cx="12192000" cy="3194035"/>
            <a:chOff x="647402" y="2514600"/>
            <a:chExt cx="10838688" cy="3194035"/>
          </a:xfrm>
        </p:grpSpPr>
        <p:grpSp>
          <p:nvGrpSpPr>
            <p:cNvPr id="9" name="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​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接连接符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900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5F6A19-70BF-4380-9A40-68C9536408C6}" type="datetime1">
              <a:rPr lang="zh-CN" alt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2020-03-19</a:t>
            </a:fld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图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1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04901" y="1600201"/>
            <a:ext cx="4914900" cy="4571999"/>
          </a:xfr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600201"/>
            <a:ext cx="4914900" cy="4571999"/>
          </a:xfr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fld id="{6017EB90-196C-4C15-BD31-13E0E0436C73}" type="datetime1">
              <a:rPr lang="zh-CN" altLang="en-US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2020-03-19</a:t>
            </a:fld>
            <a:r>
              <a:rPr lang="zh-CN" altLang="en-US" dirty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929641" y="1355725"/>
            <a:ext cx="10319385" cy="550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01061C5-B015-4A91-BFAD-CD15A84F966A}"/>
              </a:ext>
            </a:extLst>
          </p:cNvPr>
          <p:cNvSpPr/>
          <p:nvPr userDrawn="1"/>
        </p:nvSpPr>
        <p:spPr>
          <a:xfrm>
            <a:off x="0" y="6748353"/>
            <a:ext cx="577851" cy="109648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A4C3CEE-6825-4157-B01B-21DA23DF51DE}"/>
              </a:ext>
            </a:extLst>
          </p:cNvPr>
          <p:cNvSpPr/>
          <p:nvPr userDrawn="1"/>
        </p:nvSpPr>
        <p:spPr>
          <a:xfrm>
            <a:off x="622372" y="6748352"/>
            <a:ext cx="577851" cy="109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9E755039-158D-4606-885A-D4F29A724123}"/>
              </a:ext>
            </a:extLst>
          </p:cNvPr>
          <p:cNvSpPr/>
          <p:nvPr userDrawn="1"/>
        </p:nvSpPr>
        <p:spPr>
          <a:xfrm>
            <a:off x="1244744" y="6748352"/>
            <a:ext cx="577851" cy="109648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C7868F3-9926-4126-993C-346ADB8313BD}"/>
              </a:ext>
            </a:extLst>
          </p:cNvPr>
          <p:cNvSpPr/>
          <p:nvPr userDrawn="1"/>
        </p:nvSpPr>
        <p:spPr>
          <a:xfrm>
            <a:off x="1867116" y="6748352"/>
            <a:ext cx="577851" cy="109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320312ED-8C88-4952-9F6D-E8AB8AB914D0}"/>
              </a:ext>
            </a:extLst>
          </p:cNvPr>
          <p:cNvSpPr/>
          <p:nvPr userDrawn="1"/>
        </p:nvSpPr>
        <p:spPr>
          <a:xfrm>
            <a:off x="2489488" y="6748352"/>
            <a:ext cx="9702512" cy="109648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31222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09F8717-C6A7-497B-842F-C9475510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151601-FC27-40F4-BC7F-70AFC4385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935CB64-16BF-40A2-8276-44837B3F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B4B4C24-725F-4EA4-A0CB-78FE4846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54B10E7-37D2-4220-B8AF-FC7C7EA5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99790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DD9D823-B688-4CFD-B91C-2F718E65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DDFB707-C6DA-4E71-83C9-0AAD28F94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43341F0-78D7-48F5-959A-E6844043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D68539F-D079-44BB-ABFB-74F465F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2F60F94-0C22-4A6C-AE25-6D472F7A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3813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6AAC5C-EEBC-47E2-A606-35E7DC16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5A7D4C7-8354-48E9-A07C-B3E1ED11B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3729B69-2ED1-4B6E-B9B1-4426AD272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611A10D-2795-4516-A081-61127D25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650BD79-08C5-4A27-BD0D-8C2DE011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687E02C-39BE-4DDF-88FD-E0B9FBEC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2059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09F8717-C6A7-497B-842F-C9475510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151601-FC27-40F4-BC7F-70AFC4385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935CB64-16BF-40A2-8276-44837B3F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/>
              <a:t>2020-03-19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B4B4C24-725F-4EA4-A0CB-78FE4846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54B10E7-37D2-4220-B8AF-FC7C7EA5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76008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FFB022F-7DAE-4BA6-B616-4C92C56C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F831518-4F24-4A8A-A61F-511431B07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635AE84-3576-4778-A730-2669F1165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38D7AB9-BEC8-464D-8661-26AAAF697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567D651-1508-4A48-A897-F522A4930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66B3E7A-0B4E-4C98-B334-2C469491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EA169D5-BFC0-458C-9BC8-9B00796C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7C9F8F7-8E83-4B05-B088-6C93DF9F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10702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83A531-CF52-48EE-8949-C69BBF24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4A347476-0E88-4F7C-B18B-DBEC127D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C24FAC6-258D-470F-966D-C2C67268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2273D91-557E-4E74-8BEB-7D34F320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9630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C7B7861-F362-4F05-81DE-A85265C2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5CF336C-EF9E-4046-843B-7D21B33A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319BA73-B8A3-49A2-BB42-3F54D805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11682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0FE789-8A6F-4F7B-BCEF-7F071A0C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33B0441-3E27-4CF9-99B1-1FDC65D4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881A6EC-25FC-436B-B188-A8CBB84E1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495BFF3-E836-40C0-8CA7-69C34E57C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147F9D5-8009-46FC-9108-96EB008A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B672726-AF2E-4586-9277-99EC972C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15009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C8A35E2-EBE2-4D7C-9DD3-9AAEA496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7D9FA05-2AF5-4311-B30D-9071D9B07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BD38673-E6E7-431A-9942-E7E2595BA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1EAD6BA-5332-4E1F-9327-1B281E75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65556C2-3752-4FB5-9D1A-EE035451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E0F7CE2-4149-406D-869F-C2DC33E5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86465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C59790-621D-423C-A311-49628E50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E94AA06-2760-4858-BF0E-0032C91B3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3C134F8-DE9C-481C-88A0-B432D981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D0BB3B2-0DBE-47B0-9CDD-C03C8494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2193353-1A02-4121-A448-E49A29AC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90473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C662DF34-25D3-4D62-B10A-90B960D06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B2EC42D-41E7-4F14-825B-C3E7CDFAD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8F3B45A-F30C-45FE-9F64-680165D6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CEE60CF-AE8B-4472-BD23-51331A15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FBB9FC0-0C97-4957-97E4-67B378C2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12519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392AAC-879E-4B39-8824-AF6B730A809E}" type="datetime1">
              <a:rPr lang="zh-CN" alt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2020-03-19</a:t>
            </a:fld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en-US" altLang="zh-CN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图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包含图片的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接连接符​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  <p:pic>
        <p:nvPicPr>
          <p:cNvPr id="10" name="图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9" name="说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zh-CN" altLang="en-US" sz="1200" b="1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注意：</a:t>
            </a:r>
          </a:p>
          <a:p>
            <a:r>
              <a:rPr lang="zh-CN" altLang="en-US" sz="12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若要更改此幻灯片上的图像，请选择该图片，并将其删除。然后单击占位符中的图片图标以插入自己的图像。</a:t>
            </a:r>
          </a:p>
        </p:txBody>
      </p:sp>
    </p:spTree>
    <p:extLst>
      <p:ext uri="{BB962C8B-B14F-4D97-AF65-F5344CB8AC3E}">
        <p14:creationId xmlns:p14="http://schemas.microsoft.com/office/powerpoint/2010/main" val="265936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​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接连接符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5F6A19-70BF-4380-9A40-68C9536408C6}" type="datetime1">
              <a:rPr lang="zh-CN" alt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2020-03-19</a:t>
            </a:fld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图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DD9D823-B688-4CFD-B91C-2F718E65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DDFB707-C6DA-4E71-83C9-0AAD28F94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43341F0-78D7-48F5-959A-E6844043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/>
              <a:t>2020-03-19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D68539F-D079-44BB-ABFB-74F465F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2F60F94-0C22-4A6C-AE25-6D472F7A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48323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fld id="{6017EB90-196C-4C15-BD31-13E0E0436C73}" type="datetime1">
              <a:rPr lang="zh-CN" altLang="en-US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2020-03-19</a:t>
            </a:fld>
            <a:r>
              <a:rPr lang="zh-CN" altLang="en-US" dirty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929640" y="1355725"/>
            <a:ext cx="10319385" cy="550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0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01061C5-B015-4A91-BFAD-CD15A84F966A}"/>
              </a:ext>
            </a:extLst>
          </p:cNvPr>
          <p:cNvSpPr/>
          <p:nvPr userDrawn="1"/>
        </p:nvSpPr>
        <p:spPr>
          <a:xfrm>
            <a:off x="0" y="6748353"/>
            <a:ext cx="577851" cy="109648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A4C3CEE-6825-4157-B01B-21DA23DF51DE}"/>
              </a:ext>
            </a:extLst>
          </p:cNvPr>
          <p:cNvSpPr/>
          <p:nvPr userDrawn="1"/>
        </p:nvSpPr>
        <p:spPr>
          <a:xfrm>
            <a:off x="622372" y="6748352"/>
            <a:ext cx="577851" cy="109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9E755039-158D-4606-885A-D4F29A724123}"/>
              </a:ext>
            </a:extLst>
          </p:cNvPr>
          <p:cNvSpPr/>
          <p:nvPr userDrawn="1"/>
        </p:nvSpPr>
        <p:spPr>
          <a:xfrm>
            <a:off x="1244744" y="6748352"/>
            <a:ext cx="577851" cy="109648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C7868F3-9926-4126-993C-346ADB8313BD}"/>
              </a:ext>
            </a:extLst>
          </p:cNvPr>
          <p:cNvSpPr/>
          <p:nvPr userDrawn="1"/>
        </p:nvSpPr>
        <p:spPr>
          <a:xfrm>
            <a:off x="1867116" y="6748352"/>
            <a:ext cx="577851" cy="109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320312ED-8C88-4952-9F6D-E8AB8AB914D0}"/>
              </a:ext>
            </a:extLst>
          </p:cNvPr>
          <p:cNvSpPr/>
          <p:nvPr userDrawn="1"/>
        </p:nvSpPr>
        <p:spPr>
          <a:xfrm>
            <a:off x="2489488" y="6748352"/>
            <a:ext cx="9702512" cy="109648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24479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09F8717-C6A7-497B-842F-C9475510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151601-FC27-40F4-BC7F-70AFC4385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935CB64-16BF-40A2-8276-44837B3F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B4B4C24-725F-4EA4-A0CB-78FE4846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54B10E7-37D2-4220-B8AF-FC7C7EA5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52461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DD9D823-B688-4CFD-B91C-2F718E65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DDFB707-C6DA-4E71-83C9-0AAD28F94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43341F0-78D7-48F5-959A-E6844043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D68539F-D079-44BB-ABFB-74F465F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2F60F94-0C22-4A6C-AE25-6D472F7A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38062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6AAC5C-EEBC-47E2-A606-35E7DC16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5A7D4C7-8354-48E9-A07C-B3E1ED11B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3729B69-2ED1-4B6E-B9B1-4426AD272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611A10D-2795-4516-A081-61127D25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650BD79-08C5-4A27-BD0D-8C2DE011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687E02C-39BE-4DDF-88FD-E0B9FBEC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55551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FFB022F-7DAE-4BA6-B616-4C92C56C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F831518-4F24-4A8A-A61F-511431B07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635AE84-3576-4778-A730-2669F1165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38D7AB9-BEC8-464D-8661-26AAAF697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567D651-1508-4A48-A897-F522A4930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66B3E7A-0B4E-4C98-B334-2C469491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EA169D5-BFC0-458C-9BC8-9B00796C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7C9F8F7-8E83-4B05-B088-6C93DF9F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23773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83A531-CF52-48EE-8949-C69BBF24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4A347476-0E88-4F7C-B18B-DBEC127D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C24FAC6-258D-470F-966D-C2C67268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2273D91-557E-4E74-8BEB-7D34F320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30389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C7B7861-F362-4F05-81DE-A85265C2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5CF336C-EF9E-4046-843B-7D21B33A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319BA73-B8A3-49A2-BB42-3F54D805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4575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0FE789-8A6F-4F7B-BCEF-7F071A0C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33B0441-3E27-4CF9-99B1-1FDC65D4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881A6EC-25FC-436B-B188-A8CBB84E1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495BFF3-E836-40C0-8CA7-69C34E57C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147F9D5-8009-46FC-9108-96EB008A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B672726-AF2E-4586-9277-99EC972C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03532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C8A35E2-EBE2-4D7C-9DD3-9AAEA496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7D9FA05-2AF5-4311-B30D-9071D9B07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BD38673-E6E7-431A-9942-E7E2595BA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1EAD6BA-5332-4E1F-9327-1B281E75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65556C2-3752-4FB5-9D1A-EE035451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E0F7CE2-4149-406D-869F-C2DC33E5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3370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6AAC5C-EEBC-47E2-A606-35E7DC16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5A7D4C7-8354-48E9-A07C-B3E1ED11B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3729B69-2ED1-4B6E-B9B1-4426AD272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611A10D-2795-4516-A081-61127D25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/>
              <a:t>2020-03-19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650BD79-08C5-4A27-BD0D-8C2DE011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687E02C-39BE-4DDF-88FD-E0B9FBEC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93252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C59790-621D-423C-A311-49628E50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E94AA06-2760-4858-BF0E-0032C91B3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3C134F8-DE9C-481C-88A0-B432D981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D0BB3B2-0DBE-47B0-9CDD-C03C8494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2193353-1A02-4121-A448-E49A29AC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28072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C662DF34-25D3-4D62-B10A-90B960D06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B2EC42D-41E7-4F14-825B-C3E7CDFAD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8F3B45A-F30C-45FE-9F64-680165D6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CEE60CF-AE8B-4472-BD23-51331A15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FBB9FC0-0C97-4957-97E4-67B378C2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82276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41E4584-8591-4D90-BCFF-09B40753F644}" type="datetimeFigureOut">
              <a:rPr lang="zh-CN" altLang="en-US"/>
              <a:pPr>
                <a:defRPr/>
              </a:pPr>
              <a:t>2020-03-19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9B712690-F33B-4978-8EE8-9646FA609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089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DBABA2C-B233-4769-A074-7E8B2B5FB902}" type="datetimeFigureOut">
              <a:rPr lang="zh-CN" altLang="en-US"/>
              <a:pPr>
                <a:defRPr/>
              </a:pPr>
              <a:t>2020-03-19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99548239-85A3-40ED-999C-EA35DCB49D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906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CC26824-8C32-4226-8C33-380D1D02F77E}" type="datetimeFigureOut">
              <a:rPr lang="zh-CN" altLang="en-US"/>
              <a:pPr>
                <a:defRPr/>
              </a:pPr>
              <a:t>2020-03-19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15DC4CD-20F9-410F-8A17-2F7706613A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473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CFA1DD6-9FF3-4DC5-BD4E-E66B1070D4A9}" type="datetimeFigureOut">
              <a:rPr lang="zh-CN" altLang="en-US"/>
              <a:pPr>
                <a:defRPr/>
              </a:pPr>
              <a:t>2020-03-19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B44CAC9-D14A-48BB-A479-8093B21B43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125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81D2259-34A2-453B-9C00-53DB17821123}" type="datetimeFigureOut">
              <a:rPr lang="zh-CN" altLang="en-US"/>
              <a:pPr>
                <a:defRPr/>
              </a:pPr>
              <a:t>2020-03-19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592AC12-A7E3-4206-990C-6BA742F6CB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934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BFCBEED-995A-4E51-8178-E91FCC53DBA8}" type="datetimeFigureOut">
              <a:rPr lang="zh-CN" altLang="en-US"/>
              <a:pPr>
                <a:defRPr/>
              </a:pPr>
              <a:t>2020-03-19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5FBDE11-8B8A-4249-ACBA-B4D693CA61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578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7DD9A29-DD11-411C-9B3D-53733DC5BBD4}" type="datetimeFigureOut">
              <a:rPr lang="zh-CN" altLang="en-US"/>
              <a:pPr>
                <a:defRPr/>
              </a:pPr>
              <a:t>2020-03-19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D963F7D-45DD-4C2C-9AFD-B6081FBA72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8588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0F1AAE8-6693-489E-9F7A-1E1B2AB0AB58}" type="datetimeFigureOut">
              <a:rPr lang="zh-CN" altLang="en-US"/>
              <a:pPr>
                <a:defRPr/>
              </a:pPr>
              <a:t>2020-03-19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CAF88F09-B6DE-4E59-934A-0D535BCE4B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31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FFB022F-7DAE-4BA6-B616-4C92C56C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F831518-4F24-4A8A-A61F-511431B07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635AE84-3576-4778-A730-2669F1165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38D7AB9-BEC8-464D-8661-26AAAF697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567D651-1508-4A48-A897-F522A4930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66B3E7A-0B4E-4C98-B334-2C469491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/>
              <a:t>2020-03-19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EA169D5-BFC0-458C-9BC8-9B00796C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7C9F8F7-8E83-4B05-B088-6C93DF9F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858078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291F7AC-15DF-4ECC-AB58-C061062287B9}" type="datetimeFigureOut">
              <a:rPr lang="zh-CN" altLang="en-US"/>
              <a:pPr>
                <a:defRPr/>
              </a:pPr>
              <a:t>2020-03-19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C9527B1-AEDF-4239-85D8-DF5B22DAA3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485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25928ED-B5E8-4396-AE85-06C13C1B1C48}" type="datetimeFigureOut">
              <a:rPr lang="zh-CN" altLang="en-US"/>
              <a:pPr>
                <a:defRPr/>
              </a:pPr>
              <a:t>2020-03-19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0284469-E792-4430-9CCE-02103EC5D5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588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1AA7E1B-E67B-4897-82A8-699EE1E70D0C}" type="datetimeFigureOut">
              <a:rPr lang="zh-CN" altLang="en-US"/>
              <a:pPr>
                <a:defRPr/>
              </a:pPr>
              <a:t>2020-03-19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E648293-FA2D-47F1-94D2-D588E9F7A5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4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83A531-CF52-48EE-8949-C69BBF24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4A347476-0E88-4F7C-B18B-DBEC127D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/>
              <a:t>2020-03-19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C24FAC6-258D-470F-966D-C2C67268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2273D91-557E-4E74-8BEB-7D34F320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31001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C7B7861-F362-4F05-81DE-A85265C2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/>
              <a:t>2020-03-19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5CF336C-EF9E-4046-843B-7D21B33A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319BA73-B8A3-49A2-BB42-3F54D805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34334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0FE789-8A6F-4F7B-BCEF-7F071A0C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33B0441-3E27-4CF9-99B1-1FDC65D4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881A6EC-25FC-436B-B188-A8CBB84E1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495BFF3-E836-40C0-8CA7-69C34E57C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/>
              <a:t>2020-03-19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147F9D5-8009-46FC-9108-96EB008A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B672726-AF2E-4586-9277-99EC972C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75981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C8A35E2-EBE2-4D7C-9DD3-9AAEA496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7D9FA05-2AF5-4311-B30D-9071D9B07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BD38673-E6E7-431A-9942-E7E2595BA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1EAD6BA-5332-4E1F-9327-1B281E75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524-C3D1-4AF7-80BB-C6CA723328A8}" type="datetimeFigureOut">
              <a:rPr lang="zh-CN" altLang="en-US" smtClean="0"/>
              <a:t>2020-03-19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65556C2-3752-4FB5-9D1A-EE035451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E0F7CE2-4149-406D-869F-C2DC33E5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480-A0B9-4F2A-8853-D28A35DD3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00463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8B91970-87E3-4B87-90C4-F80053B0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6CCF81-A1A9-4B0E-BF22-C84B517C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13FE84F-4EBF-4E78-8E11-C34274CFC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7524-C3D1-4AF7-80BB-C6CA723328A8}" type="datetimeFigureOut">
              <a:rPr lang="zh-CN" altLang="en-US" smtClean="0"/>
              <a:t>2020-03-19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983B4B0-CB09-4F87-B32C-7F4C54BED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0023E9-CB8C-4438-A26B-D9D2F6094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5480-A0B9-4F2A-8853-D28A35DD3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29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  <a:p>
            <a:pPr lvl="5" rtl="0"/>
            <a:r>
              <a:rPr lang="zh-CN" altLang="en-US" noProof="0" dirty="0"/>
              <a:t>第六级</a:t>
            </a:r>
          </a:p>
          <a:p>
            <a:pPr lvl="6" rtl="0"/>
            <a:r>
              <a:rPr lang="zh-CN" altLang="en-US" noProof="0" dirty="0"/>
              <a:t>第七级</a:t>
            </a:r>
          </a:p>
          <a:p>
            <a:pPr lvl="7" rtl="0"/>
            <a:r>
              <a:rPr lang="zh-CN" altLang="en-US" noProof="0" dirty="0"/>
              <a:t>第八级</a:t>
            </a:r>
          </a:p>
          <a:p>
            <a:pPr lvl="8" rtl="0"/>
            <a:r>
              <a:rPr lang="zh-CN" altLang="en-US" noProof="0" dirty="0"/>
              <a:t>第九级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04901" y="6356353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fld id="{660B6A15-7713-4A08-BBFD-F297CCC2B976}" type="datetime1">
              <a:rPr lang="zh-CN" altLang="en-US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2020-03-19</a:t>
            </a:fld>
            <a:r>
              <a:rPr lang="zh-CN" altLang="en-US" dirty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56783" y="6356353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0FF54DE5-C571-48E8-A5BC-B369434E2F44}" type="slidenum">
              <a:rPr lang="en-US" altLang="zh-CN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 algn="r"/>
              <a:t>‹#›</a:t>
            </a:fld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5" name="组 14"/>
          <p:cNvGrpSpPr/>
          <p:nvPr/>
        </p:nvGrpSpPr>
        <p:grpSpPr>
          <a:xfrm>
            <a:off x="1103376" y="1219203"/>
            <a:ext cx="9985248" cy="84403"/>
            <a:chOff x="1073150" y="1219201"/>
            <a:chExt cx="10058400" cy="63125"/>
          </a:xfrm>
        </p:grpSpPr>
        <p:cxnSp>
          <p:nvCxnSpPr>
            <p:cNvPr id="13" name="直接连接符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05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8B91970-87E3-4B87-90C4-F80053B0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6CCF81-A1A9-4B0E-BF22-C84B517C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13FE84F-4EBF-4E78-8E11-C34274CFC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983B4B0-CB09-4F87-B32C-7F4C54BED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0023E9-CB8C-4438-A26B-D9D2F6094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1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  <a:p>
            <a:pPr lvl="5" rtl="0"/>
            <a:r>
              <a:rPr lang="zh-CN" altLang="en-US" noProof="0" dirty="0"/>
              <a:t>第六级</a:t>
            </a:r>
          </a:p>
          <a:p>
            <a:pPr lvl="6" rtl="0"/>
            <a:r>
              <a:rPr lang="zh-CN" altLang="en-US" noProof="0" dirty="0"/>
              <a:t>第七级</a:t>
            </a:r>
          </a:p>
          <a:p>
            <a:pPr lvl="7" rtl="0"/>
            <a:r>
              <a:rPr lang="zh-CN" altLang="en-US" noProof="0" dirty="0"/>
              <a:t>第八级</a:t>
            </a:r>
          </a:p>
          <a:p>
            <a:pPr lvl="8" rtl="0"/>
            <a:r>
              <a:rPr lang="zh-CN" altLang="en-US" noProof="0" dirty="0"/>
              <a:t>第九级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fld id="{660B6A15-7713-4A08-BBFD-F297CCC2B976}" type="datetime1">
              <a:rPr lang="zh-CN" altLang="en-US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2020-03-19</a:t>
            </a:fld>
            <a:r>
              <a:rPr lang="zh-CN" altLang="en-US" dirty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0FF54DE5-C571-48E8-A5BC-B369434E2F44}" type="slidenum">
              <a:rPr lang="en-US" altLang="zh-CN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 algn="r"/>
              <a:t>‹#›</a:t>
            </a:fld>
            <a:endParaRPr lang="zh-CN" alt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5" name="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接连接符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02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8B91970-87E3-4B87-90C4-F80053B0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6CCF81-A1A9-4B0E-BF22-C84B517C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13FE84F-4EBF-4E78-8E11-C34274CFC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7524-C3D1-4AF7-80BB-C6CA723328A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983B4B0-CB09-4F87-B32C-7F4C54BED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0023E9-CB8C-4438-A26B-D9D2F6094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5480-A0B9-4F2A-8853-D28A35DD3AF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5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5B4144BC-9984-46ED-A0B6-46B3BC8781EC}" type="datetimeFigureOut">
              <a:rPr lang="zh-CN" altLang="en-US"/>
              <a:pPr>
                <a:defRPr/>
              </a:pPr>
              <a:t>2020-03-19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5DD9ED43-F861-41D0-8198-3E9D72ECF8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36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2.png"/><Relationship Id="rId5" Type="http://schemas.openxmlformats.org/officeDocument/2006/relationships/image" Target="../media/image38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.jpeg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2.emf"/><Relationship Id="rId4" Type="http://schemas.openxmlformats.org/officeDocument/2006/relationships/oleObject" Target="../embeddings/Microsoft_Word_97_-_2003___1.doc"/><Relationship Id="rId9" Type="http://schemas.openxmlformats.org/officeDocument/2006/relationships/image" Target="../media/image5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Word_97_-_2003___3.doc"/><Relationship Id="rId5" Type="http://schemas.openxmlformats.org/officeDocument/2006/relationships/image" Target="../media/image57.emf"/><Relationship Id="rId4" Type="http://schemas.openxmlformats.org/officeDocument/2006/relationships/oleObject" Target="../embeddings/Microsoft_Word_97_-_2003___2.doc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AF27AA6-5B19-4EA1-A75A-B32A88B90586}"/>
              </a:ext>
            </a:extLst>
          </p:cNvPr>
          <p:cNvSpPr txBox="1"/>
          <p:nvPr/>
        </p:nvSpPr>
        <p:spPr>
          <a:xfrm>
            <a:off x="577851" y="425600"/>
            <a:ext cx="792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 教  版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中   数  学 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复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》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94677" y="2422039"/>
            <a:ext cx="8225088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gradFill>
                  <a:gsLst>
                    <a:gs pos="0">
                      <a:srgbClr val="1B2C45"/>
                    </a:gs>
                    <a:gs pos="100000">
                      <a:srgbClr val="254E8C"/>
                    </a:gs>
                  </a:gsLst>
                  <a:lin ang="192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中考数学试题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分析</a:t>
            </a:r>
            <a:r>
              <a:rPr lang="zh-CN" altLang="en-US" sz="4400" b="1" dirty="0" smtClean="0">
                <a:gradFill>
                  <a:gsLst>
                    <a:gs pos="0">
                      <a:srgbClr val="1B2C45"/>
                    </a:gs>
                    <a:gs pos="100000">
                      <a:srgbClr val="254E8C"/>
                    </a:gs>
                  </a:gsLst>
                  <a:lin ang="192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和解题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技巧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 flipV="1">
            <a:off x="2067287" y="3208596"/>
            <a:ext cx="8038383" cy="4330"/>
          </a:xfrm>
          <a:prstGeom prst="line">
            <a:avLst/>
          </a:prstGeom>
          <a:ln w="28575">
            <a:solidFill>
              <a:srgbClr val="1E38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131999" y="377926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授课教师：郝方方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F4357B6F-319C-4F61-816C-84F6EBC78B83}"/>
              </a:ext>
            </a:extLst>
          </p:cNvPr>
          <p:cNvSpPr/>
          <p:nvPr/>
        </p:nvSpPr>
        <p:spPr>
          <a:xfrm>
            <a:off x="4132000" y="4513218"/>
            <a:ext cx="4031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        校：天津市第 二中学 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069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1104901" y="490857"/>
            <a:ext cx="4406900" cy="65341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20</a:t>
            </a:r>
            <a:r>
              <a:rPr lang="zh-CN" altLang="en-US" b="1" dirty="0" smtClean="0">
                <a:cs typeface="李旭科书法 v1.4" panose="02000603000000000000" charset="-122"/>
                <a:sym typeface="+mn-ea"/>
              </a:rPr>
              <a:t>题</a:t>
            </a:r>
            <a:endParaRPr lang="zh-CN" altLang="en-US" b="1" dirty="0">
              <a:cs typeface="李旭科书法 v1.4" panose="02000603000000000000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70583" y="635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知识储备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李旭科书法 v1.4" panose="02000603000000000000" charset="-122"/>
            </a:endParaRPr>
          </a:p>
        </p:txBody>
      </p:sp>
      <p:pic>
        <p:nvPicPr>
          <p:cNvPr id="16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413" y="6384375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65"/>
          <p:cNvSpPr>
            <a:spLocks noEditPoints="1" noChangeArrowheads="1"/>
          </p:cNvSpPr>
          <p:nvPr/>
        </p:nvSpPr>
        <p:spPr bwMode="auto">
          <a:xfrm>
            <a:off x="6678417" y="5680637"/>
            <a:ext cx="101515" cy="305411"/>
          </a:xfrm>
          <a:custGeom>
            <a:avLst/>
            <a:gdLst>
              <a:gd name="T0" fmla="*/ 2147483647 w 31"/>
              <a:gd name="T1" fmla="*/ 0 h 78"/>
              <a:gd name="T2" fmla="*/ 2147483647 w 31"/>
              <a:gd name="T3" fmla="*/ 2147483647 h 78"/>
              <a:gd name="T4" fmla="*/ 2147483647 w 31"/>
              <a:gd name="T5" fmla="*/ 2147483647 h 78"/>
              <a:gd name="T6" fmla="*/ 2147483647 w 31"/>
              <a:gd name="T7" fmla="*/ 2147483647 h 78"/>
              <a:gd name="T8" fmla="*/ 2147483647 w 31"/>
              <a:gd name="T9" fmla="*/ 2147483647 h 78"/>
              <a:gd name="T10" fmla="*/ 2147483647 w 31"/>
              <a:gd name="T11" fmla="*/ 2147483647 h 78"/>
              <a:gd name="T12" fmla="*/ 2147483647 w 31"/>
              <a:gd name="T13" fmla="*/ 2147483647 h 78"/>
              <a:gd name="T14" fmla="*/ 0 w 31"/>
              <a:gd name="T15" fmla="*/ 2147483647 h 78"/>
              <a:gd name="T16" fmla="*/ 0 w 31"/>
              <a:gd name="T17" fmla="*/ 2147483647 h 78"/>
              <a:gd name="T18" fmla="*/ 2147483647 w 31"/>
              <a:gd name="T19" fmla="*/ 2147483647 h 78"/>
              <a:gd name="T20" fmla="*/ 2147483647 w 31"/>
              <a:gd name="T21" fmla="*/ 0 h 78"/>
              <a:gd name="T22" fmla="*/ 2147483647 w 31"/>
              <a:gd name="T23" fmla="*/ 2147483647 h 78"/>
              <a:gd name="T24" fmla="*/ 2147483647 w 31"/>
              <a:gd name="T25" fmla="*/ 2147483647 h 78"/>
              <a:gd name="T26" fmla="*/ 2147483647 w 31"/>
              <a:gd name="T27" fmla="*/ 2147483647 h 78"/>
              <a:gd name="T28" fmla="*/ 2147483647 w 31"/>
              <a:gd name="T29" fmla="*/ 2147483647 h 78"/>
              <a:gd name="T30" fmla="*/ 2147483647 w 31"/>
              <a:gd name="T31" fmla="*/ 2147483647 h 78"/>
              <a:gd name="T32" fmla="*/ 2147483647 w 31"/>
              <a:gd name="T33" fmla="*/ 2147483647 h 78"/>
              <a:gd name="T34" fmla="*/ 2147483647 w 31"/>
              <a:gd name="T35" fmla="*/ 2147483647 h 78"/>
              <a:gd name="T36" fmla="*/ 2147483647 w 31"/>
              <a:gd name="T37" fmla="*/ 2147483647 h 78"/>
              <a:gd name="T38" fmla="*/ 2147483647 w 31"/>
              <a:gd name="T39" fmla="*/ 2147483647 h 78"/>
              <a:gd name="T40" fmla="*/ 2147483647 w 31"/>
              <a:gd name="T41" fmla="*/ 2147483647 h 78"/>
              <a:gd name="T42" fmla="*/ 2147483647 w 31"/>
              <a:gd name="T43" fmla="*/ 2147483647 h 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78">
                <a:moveTo>
                  <a:pt x="17" y="0"/>
                </a:moveTo>
                <a:cubicBezTo>
                  <a:pt x="22" y="0"/>
                  <a:pt x="26" y="2"/>
                  <a:pt x="29" y="5"/>
                </a:cubicBezTo>
                <a:cubicBezTo>
                  <a:pt x="31" y="8"/>
                  <a:pt x="31" y="12"/>
                  <a:pt x="31" y="18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67"/>
                  <a:pt x="30" y="71"/>
                  <a:pt x="27" y="74"/>
                </a:cubicBezTo>
                <a:cubicBezTo>
                  <a:pt x="25" y="76"/>
                  <a:pt x="21" y="78"/>
                  <a:pt x="16" y="78"/>
                </a:cubicBezTo>
                <a:cubicBezTo>
                  <a:pt x="10" y="78"/>
                  <a:pt x="5" y="76"/>
                  <a:pt x="3" y="72"/>
                </a:cubicBezTo>
                <a:cubicBezTo>
                  <a:pt x="1" y="69"/>
                  <a:pt x="0" y="64"/>
                  <a:pt x="0" y="57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4"/>
                  <a:pt x="1" y="9"/>
                  <a:pt x="3" y="6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3" y="67"/>
                  <a:pt x="23" y="60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1"/>
                  <a:pt x="20" y="7"/>
                  <a:pt x="16" y="7"/>
                </a:cubicBezTo>
                <a:cubicBezTo>
                  <a:pt x="12" y="7"/>
                  <a:pt x="9" y="11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7"/>
                  <a:pt x="12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0" y="3981160"/>
            <a:ext cx="7847786" cy="170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189" y="5776629"/>
            <a:ext cx="7100150" cy="55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66"/>
          <p:cNvSpPr txBox="1">
            <a:spLocks noChangeArrowheads="1"/>
          </p:cNvSpPr>
          <p:nvPr/>
        </p:nvSpPr>
        <p:spPr bwMode="auto">
          <a:xfrm>
            <a:off x="1147883" y="2234681"/>
            <a:ext cx="2250279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加权平均数的定义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66"/>
          <p:cNvSpPr txBox="1">
            <a:spLocks noChangeArrowheads="1"/>
          </p:cNvSpPr>
          <p:nvPr/>
        </p:nvSpPr>
        <p:spPr bwMode="auto">
          <a:xfrm>
            <a:off x="1199227" y="4735015"/>
            <a:ext cx="1786020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中位数的定义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1172331" y="5843864"/>
            <a:ext cx="1624657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众数的定义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157" y="1545002"/>
            <a:ext cx="6176771" cy="21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9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1104901" y="490857"/>
            <a:ext cx="4406900" cy="65341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20</a:t>
            </a:r>
            <a:r>
              <a:rPr lang="zh-CN" altLang="en-US" b="1" dirty="0" smtClean="0">
                <a:cs typeface="李旭科书法 v1.4" panose="02000603000000000000" charset="-122"/>
                <a:sym typeface="+mn-ea"/>
              </a:rPr>
              <a:t>题</a:t>
            </a:r>
            <a:endParaRPr lang="zh-CN" altLang="en-US" b="1" dirty="0">
              <a:cs typeface="李旭科书法 v1.4" panose="02000603000000000000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570583" y="635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知识储备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李旭科书法 v1.4" panose="02000603000000000000" charset="-122"/>
            </a:endParaRPr>
          </a:p>
        </p:txBody>
      </p:sp>
      <p:pic>
        <p:nvPicPr>
          <p:cNvPr id="29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413" y="6384375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45" y="1455531"/>
            <a:ext cx="6363821" cy="516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1223683" y="1428637"/>
            <a:ext cx="911034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标答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 rot="20034944">
            <a:off x="7515040" y="3506198"/>
            <a:ext cx="2612452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熟记解题步骤呦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59956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kumimoji="0" lang="zh-CN" altLang="en-US" sz="2800" b="1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、解答题分析及其解题技巧</a:t>
            </a:r>
            <a:endParaRPr kumimoji="0" lang="zh-CN" altLang="zh-CN" sz="2000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Text Box 66"/>
          <p:cNvSpPr txBox="1">
            <a:spLocks noChangeArrowheads="1"/>
          </p:cNvSpPr>
          <p:nvPr/>
        </p:nvSpPr>
        <p:spPr bwMode="auto">
          <a:xfrm>
            <a:off x="779935" y="2232592"/>
            <a:ext cx="411801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失分点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9933" y="2766265"/>
            <a:ext cx="4236123" cy="961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样本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求和错误，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导致第二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平均     </a:t>
            </a:r>
            <a:endParaRPr lang="en-US" altLang="zh-CN" sz="20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求错，第三问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百分比求错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801656" y="3904507"/>
            <a:ext cx="5053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众数和频数混淆，写成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Text Box 66"/>
          <p:cNvSpPr txBox="1">
            <a:spLocks noChangeArrowheads="1"/>
          </p:cNvSpPr>
          <p:nvPr/>
        </p:nvSpPr>
        <p:spPr bwMode="auto">
          <a:xfrm>
            <a:off x="801897" y="4470608"/>
            <a:ext cx="4214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第一问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带百分号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Text Box 66"/>
          <p:cNvSpPr txBox="1">
            <a:spLocks noChangeArrowheads="1"/>
          </p:cNvSpPr>
          <p:nvPr/>
        </p:nvSpPr>
        <p:spPr bwMode="auto">
          <a:xfrm>
            <a:off x="788448" y="5067565"/>
            <a:ext cx="7435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加权平均数与数学平均数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混淆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5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841245" y="2005814"/>
            <a:ext cx="7025008" cy="3807595"/>
            <a:chOff x="4841245" y="1965473"/>
            <a:chExt cx="7025008" cy="3807595"/>
          </a:xfrm>
        </p:grpSpPr>
        <p:pic>
          <p:nvPicPr>
            <p:cNvPr id="16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674659" y="1965473"/>
              <a:ext cx="5120256" cy="2055195"/>
            </a:xfrm>
            <a:prstGeom prst="rect">
              <a:avLst/>
            </a:prstGeom>
          </p:spPr>
        </p:pic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245" y="4362062"/>
              <a:ext cx="7025008" cy="1411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椭圆 2"/>
          <p:cNvSpPr/>
          <p:nvPr/>
        </p:nvSpPr>
        <p:spPr>
          <a:xfrm>
            <a:off x="8996082" y="3674256"/>
            <a:ext cx="322729" cy="20005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996082" y="2253350"/>
            <a:ext cx="322729" cy="20005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405282" y="3382985"/>
            <a:ext cx="322729" cy="20005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6690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59956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kumimoji="0" lang="zh-CN" altLang="en-US" sz="2800" b="1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、解答题分析及其解题技巧</a:t>
            </a:r>
            <a:endParaRPr kumimoji="0" lang="zh-CN" altLang="zh-CN" sz="2000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1"/>
          <p:cNvSpPr txBox="1"/>
          <p:nvPr/>
        </p:nvSpPr>
        <p:spPr>
          <a:xfrm>
            <a:off x="753040" y="1785351"/>
            <a:ext cx="683110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21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圆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 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一般考查两问，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求角的大小或者求线段的长度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43620" y="2401687"/>
            <a:ext cx="7564704" cy="4218326"/>
            <a:chOff x="843620" y="2401687"/>
            <a:chExt cx="7564704" cy="4218326"/>
          </a:xfrm>
        </p:grpSpPr>
        <p:grpSp>
          <p:nvGrpSpPr>
            <p:cNvPr id="3" name="组合 2"/>
            <p:cNvGrpSpPr/>
            <p:nvPr/>
          </p:nvGrpSpPr>
          <p:grpSpPr>
            <a:xfrm>
              <a:off x="843620" y="2401687"/>
              <a:ext cx="7564704" cy="2270887"/>
              <a:chOff x="843620" y="2401687"/>
              <a:chExt cx="7564704" cy="2270887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843620" y="2401687"/>
                <a:ext cx="32399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2019</a:t>
                </a:r>
                <a:r>
                  <a:rPr lang="zh-CN" altLang="en-US" sz="20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年</a:t>
                </a:r>
                <a:r>
                  <a:rPr lang="en-US" altLang="zh-CN" sz="20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)21.</a:t>
                </a:r>
                <a:r>
                  <a:rPr lang="zh-CN" altLang="zh-CN" sz="20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zh-CN" altLang="en-US" sz="20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本小题</a:t>
                </a:r>
                <a:r>
                  <a:rPr lang="en-US" altLang="zh-CN" sz="20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0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分</a:t>
                </a:r>
                <a:r>
                  <a:rPr lang="zh-CN" altLang="zh-CN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endParaRPr lang="zh-CN" altLang="en-US" sz="20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972186" y="2974838"/>
                <a:ext cx="7436138" cy="1697736"/>
                <a:chOff x="1291004" y="3030070"/>
                <a:chExt cx="6122872" cy="1141042"/>
              </a:xfrm>
            </p:grpSpPr>
            <p:pic>
              <p:nvPicPr>
                <p:cNvPr id="4474" name="Picture 37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1004" y="3030070"/>
                  <a:ext cx="5686425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75" name="Picture 37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5026" y="3628187"/>
                  <a:ext cx="6038850" cy="542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4476" name="Picture 3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479" y="4893889"/>
              <a:ext cx="2054910" cy="1726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77" name="Picture 3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302" y="4795556"/>
              <a:ext cx="1880767" cy="1824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" name="Text Box 66"/>
          <p:cNvSpPr txBox="1">
            <a:spLocks noChangeArrowheads="1"/>
          </p:cNvSpPr>
          <p:nvPr/>
        </p:nvSpPr>
        <p:spPr bwMode="auto">
          <a:xfrm>
            <a:off x="8408325" y="1940023"/>
            <a:ext cx="4451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解题技巧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78234" y="1995748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猜、量、连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8680685" y="2712510"/>
            <a:ext cx="411801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得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分点：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938940" y="2777759"/>
            <a:ext cx="1966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连辅助线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9960660" y="3339820"/>
            <a:ext cx="1945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写出角度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9" name="Picture 2" descr="C:\Users\Administrator\Desktop\图片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178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4" grpId="0"/>
      <p:bldP spid="7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1104901" y="490857"/>
            <a:ext cx="4406900" cy="65341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21</a:t>
            </a:r>
            <a:r>
              <a:rPr lang="zh-CN" altLang="en-US" b="1" dirty="0" smtClean="0">
                <a:cs typeface="李旭科书法 v1.4" panose="02000603000000000000" charset="-122"/>
                <a:sym typeface="+mn-ea"/>
              </a:rPr>
              <a:t>题</a:t>
            </a:r>
            <a:endParaRPr lang="zh-CN" altLang="en-US" b="1" dirty="0">
              <a:cs typeface="李旭科书法 v1.4" panose="02000603000000000000" charset="-122"/>
              <a:sym typeface="+mn-ea"/>
            </a:endParaRPr>
          </a:p>
        </p:txBody>
      </p:sp>
      <p:pic>
        <p:nvPicPr>
          <p:cNvPr id="14" name="图片 14" descr="5d65648a5b0a8b514c897d5c6574c1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62" y="1336675"/>
            <a:ext cx="9381491" cy="54292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560437" y="1482770"/>
            <a:ext cx="2236510" cy="4001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垂径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定理及其推论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09468" y="2840033"/>
            <a:ext cx="1467068" cy="4001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圆周角定理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86671" y="2186497"/>
            <a:ext cx="2492990" cy="4001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圆内接四边形的性质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86108" y="3516866"/>
            <a:ext cx="646331" cy="369332"/>
          </a:xfrm>
          <a:prstGeom prst="rect">
            <a:avLst/>
          </a:prstGeom>
          <a:ln w="25400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外心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700661" y="3969728"/>
            <a:ext cx="2266777" cy="1505435"/>
            <a:chOff x="9862025" y="3969728"/>
            <a:chExt cx="2266777" cy="1505435"/>
          </a:xfrm>
        </p:grpSpPr>
        <p:sp>
          <p:nvSpPr>
            <p:cNvPr id="9" name="矩形 8"/>
            <p:cNvSpPr/>
            <p:nvPr/>
          </p:nvSpPr>
          <p:spPr>
            <a:xfrm>
              <a:off x="9862025" y="3969728"/>
              <a:ext cx="1980029" cy="40011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切线的判定定理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889477" y="4505938"/>
              <a:ext cx="1980029" cy="40011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切线的性质定理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892292" y="5075053"/>
              <a:ext cx="2236510" cy="40011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切线长概念和定理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9570583" y="635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知识储备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李旭科书法 v1.4" panose="02000603000000000000" charset="-122"/>
            </a:endParaRPr>
          </a:p>
        </p:txBody>
      </p:sp>
      <p:pic>
        <p:nvPicPr>
          <p:cNvPr id="29" name="Picture 2" descr="C:\Users\Administrator\Desktop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413" y="6384375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871" y="2110890"/>
            <a:ext cx="6083935" cy="442214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8943136" y="2681755"/>
            <a:ext cx="1074420" cy="536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9346361" y="3389780"/>
            <a:ext cx="444500" cy="536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263811" y="4040655"/>
            <a:ext cx="444500" cy="536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596936" y="4674385"/>
            <a:ext cx="1346200" cy="6680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167926" y="5496075"/>
            <a:ext cx="283845" cy="3340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96936" y="5887235"/>
            <a:ext cx="606425" cy="536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55785" y="1546414"/>
            <a:ext cx="3502767" cy="549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正多边形的相关概念</a:t>
            </a:r>
          </a:p>
        </p:txBody>
      </p:sp>
      <p:pic>
        <p:nvPicPr>
          <p:cNvPr id="14" name="Picture 2" descr="C:\Users\Administrator\Desktop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85" y="2420610"/>
            <a:ext cx="2789899" cy="24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5149575" y="1538272"/>
            <a:ext cx="4789203" cy="549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与正多边形有关的计算公式</a:t>
            </a:r>
          </a:p>
        </p:txBody>
      </p:sp>
      <p:sp>
        <p:nvSpPr>
          <p:cNvPr id="18" name="矩形 17"/>
          <p:cNvSpPr/>
          <p:nvPr/>
        </p:nvSpPr>
        <p:spPr>
          <a:xfrm>
            <a:off x="9570583" y="635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知识储备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李旭科书法 v1.4" panose="02000603000000000000" charset="-122"/>
            </a:endParaRPr>
          </a:p>
        </p:txBody>
      </p:sp>
      <p:pic>
        <p:nvPicPr>
          <p:cNvPr id="32" name="Picture 2" descr="C:\Users\Administrator\Desktop\图片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" y="6384375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标题 23"/>
          <p:cNvSpPr>
            <a:spLocks noGrp="1"/>
          </p:cNvSpPr>
          <p:nvPr>
            <p:ph type="title"/>
          </p:nvPr>
        </p:nvSpPr>
        <p:spPr>
          <a:xfrm>
            <a:off x="1104901" y="490857"/>
            <a:ext cx="4406900" cy="65341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21</a:t>
            </a:r>
            <a:r>
              <a:rPr lang="zh-CN" altLang="en-US" b="1" dirty="0" smtClean="0">
                <a:cs typeface="李旭科书法 v1.4" panose="02000603000000000000" charset="-122"/>
                <a:sym typeface="+mn-ea"/>
              </a:rPr>
              <a:t>题</a:t>
            </a:r>
            <a:endParaRPr lang="zh-CN" altLang="en-US" b="1" dirty="0">
              <a:cs typeface="李旭科书法 v1.4" panose="02000603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3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4" descr="5d65648a5b0a8b514c897d5c6574c1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62" y="1336675"/>
            <a:ext cx="9381491" cy="54292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560437" y="1482770"/>
            <a:ext cx="2236510" cy="4001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垂径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定理及其推论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09468" y="2840033"/>
            <a:ext cx="1467068" cy="4001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圆周角定理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86671" y="2186497"/>
            <a:ext cx="2492990" cy="4001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圆内接四边形的性质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86108" y="3516866"/>
            <a:ext cx="646331" cy="369332"/>
          </a:xfrm>
          <a:prstGeom prst="rect">
            <a:avLst/>
          </a:prstGeom>
          <a:ln w="25400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外心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700661" y="3969728"/>
            <a:ext cx="2266777" cy="1505435"/>
            <a:chOff x="9862025" y="3969728"/>
            <a:chExt cx="2266777" cy="1505435"/>
          </a:xfrm>
        </p:grpSpPr>
        <p:sp>
          <p:nvSpPr>
            <p:cNvPr id="9" name="矩形 8"/>
            <p:cNvSpPr/>
            <p:nvPr/>
          </p:nvSpPr>
          <p:spPr>
            <a:xfrm>
              <a:off x="9862025" y="3969728"/>
              <a:ext cx="1980029" cy="40011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切线的判定定理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889477" y="4505938"/>
              <a:ext cx="1980029" cy="40011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切线的性质定理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892292" y="5075053"/>
              <a:ext cx="2236510" cy="40011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切线长概念和定理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525851" y="5812522"/>
            <a:ext cx="1074420" cy="536575"/>
            <a:chOff x="8525851" y="5812522"/>
            <a:chExt cx="1074420" cy="536575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5079" y="5862917"/>
              <a:ext cx="855964" cy="441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圆角矩形 17"/>
            <p:cNvSpPr/>
            <p:nvPr/>
          </p:nvSpPr>
          <p:spPr>
            <a:xfrm>
              <a:off x="8525851" y="5812522"/>
              <a:ext cx="1074420" cy="53657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037015" y="5799521"/>
            <a:ext cx="1539481" cy="551973"/>
            <a:chOff x="10037015" y="5799521"/>
            <a:chExt cx="1539481" cy="551973"/>
          </a:xfrm>
        </p:grpSpPr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170" y="5799521"/>
              <a:ext cx="1474694" cy="523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圆角矩形 19"/>
            <p:cNvSpPr/>
            <p:nvPr/>
          </p:nvSpPr>
          <p:spPr>
            <a:xfrm>
              <a:off x="10037015" y="5814919"/>
              <a:ext cx="1539481" cy="53657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32399" y="4914605"/>
            <a:ext cx="1286412" cy="670601"/>
            <a:chOff x="8032399" y="4914605"/>
            <a:chExt cx="1286412" cy="670601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6187" y="4914605"/>
              <a:ext cx="1151685" cy="670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圆角矩形 21"/>
            <p:cNvSpPr/>
            <p:nvPr/>
          </p:nvSpPr>
          <p:spPr>
            <a:xfrm>
              <a:off x="8032399" y="4914605"/>
              <a:ext cx="1286412" cy="67060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39212" y="4914605"/>
            <a:ext cx="1267657" cy="670601"/>
            <a:chOff x="6639212" y="4914605"/>
            <a:chExt cx="1267657" cy="670601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4564" y="4957414"/>
              <a:ext cx="1109350" cy="600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圆角矩形 24"/>
            <p:cNvSpPr/>
            <p:nvPr/>
          </p:nvSpPr>
          <p:spPr>
            <a:xfrm>
              <a:off x="6639212" y="4914605"/>
              <a:ext cx="1267657" cy="67060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72952" y="4914605"/>
            <a:ext cx="1062318" cy="600899"/>
            <a:chOff x="5472952" y="4914605"/>
            <a:chExt cx="1062318" cy="600899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578" y="4943967"/>
              <a:ext cx="765911" cy="531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圆角矩形 25"/>
            <p:cNvSpPr/>
            <p:nvPr/>
          </p:nvSpPr>
          <p:spPr>
            <a:xfrm>
              <a:off x="5472952" y="4914605"/>
              <a:ext cx="1062318" cy="60089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9570583" y="635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知识储备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李旭科书法 v1.4" panose="02000603000000000000" charset="-122"/>
            </a:endParaRPr>
          </a:p>
        </p:txBody>
      </p:sp>
      <p:pic>
        <p:nvPicPr>
          <p:cNvPr id="30" name="Picture 2" descr="C:\Users\Administrator\Desktop\图片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" y="6384375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标题 23"/>
          <p:cNvSpPr txBox="1">
            <a:spLocks/>
          </p:cNvSpPr>
          <p:nvPr/>
        </p:nvSpPr>
        <p:spPr>
          <a:xfrm>
            <a:off x="1104901" y="490857"/>
            <a:ext cx="4406900" cy="6534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b="1" smtClean="0">
                <a:latin typeface="Times New Roman" pitchFamily="18" charset="0"/>
                <a:cs typeface="Times New Roman" pitchFamily="18" charset="0"/>
                <a:sym typeface="+mn-ea"/>
              </a:rPr>
              <a:t>21</a:t>
            </a:r>
            <a:r>
              <a:rPr lang="zh-CN" altLang="en-US" b="1" smtClean="0">
                <a:cs typeface="李旭科书法 v1.4" panose="02000603000000000000" charset="-122"/>
                <a:sym typeface="+mn-ea"/>
              </a:rPr>
              <a:t>题</a:t>
            </a:r>
            <a:endParaRPr lang="zh-CN" altLang="en-US" b="1" dirty="0">
              <a:cs typeface="李旭科书法 v1.4" panose="02000603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54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59956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kumimoji="0" lang="zh-CN" altLang="en-US" sz="2800" b="1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、解答题分析及其解题技巧</a:t>
            </a:r>
            <a:endParaRPr kumimoji="0" lang="zh-CN" altLang="zh-CN" sz="2000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1"/>
          <p:cNvSpPr txBox="1"/>
          <p:nvPr/>
        </p:nvSpPr>
        <p:spPr>
          <a:xfrm>
            <a:off x="753040" y="1785351"/>
            <a:ext cx="1131189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解直角三角形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 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一般考查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求线段的长度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0" name="矩形 6"/>
          <p:cNvSpPr>
            <a:spLocks noChangeArrowheads="1"/>
          </p:cNvSpPr>
          <p:nvPr/>
        </p:nvSpPr>
        <p:spPr bwMode="auto">
          <a:xfrm>
            <a:off x="1050363" y="2521691"/>
            <a:ext cx="14029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解题技巧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1721348" y="2175900"/>
            <a:ext cx="9829677" cy="1245872"/>
            <a:chOff x="1721347" y="2175898"/>
            <a:chExt cx="9829677" cy="1245872"/>
          </a:xfrm>
        </p:grpSpPr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721347" y="3018019"/>
              <a:ext cx="2118783" cy="4001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实际问题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5824069" y="3021660"/>
              <a:ext cx="2112433" cy="4001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数学问题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矩形 5"/>
            <p:cNvSpPr>
              <a:spLocks noChangeArrowheads="1"/>
            </p:cNvSpPr>
            <p:nvPr/>
          </p:nvSpPr>
          <p:spPr bwMode="auto">
            <a:xfrm>
              <a:off x="9114976" y="3016805"/>
              <a:ext cx="2436048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锐角三角函数</a:t>
              </a:r>
            </a:p>
          </p:txBody>
        </p:sp>
        <p:cxnSp>
          <p:nvCxnSpPr>
            <p:cNvPr id="51" name="直接箭头连接符 50"/>
            <p:cNvCxnSpPr/>
            <p:nvPr/>
          </p:nvCxnSpPr>
          <p:spPr>
            <a:xfrm flipV="1">
              <a:off x="3840130" y="3245515"/>
              <a:ext cx="1967838" cy="129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9"/>
            <p:cNvSpPr>
              <a:spLocks noChangeArrowheads="1"/>
            </p:cNvSpPr>
            <p:nvPr/>
          </p:nvSpPr>
          <p:spPr bwMode="auto">
            <a:xfrm>
              <a:off x="4514847" y="2824997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转化</a:t>
              </a:r>
            </a:p>
          </p:txBody>
        </p:sp>
        <p:grpSp>
          <p:nvGrpSpPr>
            <p:cNvPr id="54" name="组合 85"/>
            <p:cNvGrpSpPr>
              <a:grpSpLocks/>
            </p:cNvGrpSpPr>
            <p:nvPr/>
          </p:nvGrpSpPr>
          <p:grpSpPr bwMode="auto">
            <a:xfrm>
              <a:off x="5479673" y="2175898"/>
              <a:ext cx="3277097" cy="665222"/>
              <a:chOff x="3773951" y="1213520"/>
              <a:chExt cx="1584684" cy="612720"/>
            </a:xfrm>
          </p:grpSpPr>
          <p:sp>
            <p:nvSpPr>
              <p:cNvPr id="55" name="椭圆形标注 54"/>
              <p:cNvSpPr/>
              <p:nvPr/>
            </p:nvSpPr>
            <p:spPr>
              <a:xfrm>
                <a:off x="3773951" y="1213520"/>
                <a:ext cx="1584684" cy="612720"/>
              </a:xfrm>
              <a:prstGeom prst="wedgeEllipseCallout">
                <a:avLst>
                  <a:gd name="adj1" fmla="val -62216"/>
                  <a:gd name="adj2" fmla="val 530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6" name="矩形 10"/>
              <p:cNvSpPr>
                <a:spLocks noChangeArrowheads="1"/>
              </p:cNvSpPr>
              <p:nvPr/>
            </p:nvSpPr>
            <p:spPr bwMode="auto">
              <a:xfrm>
                <a:off x="3899986" y="1331281"/>
                <a:ext cx="1396716" cy="36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图形的转化和数的转化</a:t>
                </a:r>
              </a:p>
            </p:txBody>
          </p:sp>
        </p:grpSp>
        <p:cxnSp>
          <p:nvCxnSpPr>
            <p:cNvPr id="59" name="直接箭头连接符 58"/>
            <p:cNvCxnSpPr>
              <a:stCxn id="48" idx="3"/>
              <a:endCxn id="49" idx="1"/>
            </p:cNvCxnSpPr>
            <p:nvPr/>
          </p:nvCxnSpPr>
          <p:spPr>
            <a:xfrm flipV="1">
              <a:off x="7936502" y="3216860"/>
              <a:ext cx="1178474" cy="48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98"/>
          <p:cNvGrpSpPr/>
          <p:nvPr/>
        </p:nvGrpSpPr>
        <p:grpSpPr>
          <a:xfrm>
            <a:off x="953341" y="3555900"/>
            <a:ext cx="10889336" cy="2741101"/>
            <a:chOff x="953341" y="3555898"/>
            <a:chExt cx="10889336" cy="2741101"/>
          </a:xfrm>
        </p:grpSpPr>
        <p:pic>
          <p:nvPicPr>
            <p:cNvPr id="68" name="Picture 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594" y="3658807"/>
              <a:ext cx="2533147" cy="219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" descr="C:\Users\Administrator\Desktop\图片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4054" y="3555898"/>
              <a:ext cx="2808623" cy="2321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3" descr="C:\Users\Administrator\Desktop\图片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341" y="3609686"/>
              <a:ext cx="3511083" cy="232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矩形 6"/>
            <p:cNvSpPr>
              <a:spLocks noChangeArrowheads="1"/>
            </p:cNvSpPr>
            <p:nvPr/>
          </p:nvSpPr>
          <p:spPr bwMode="auto">
            <a:xfrm>
              <a:off x="1654862" y="5896889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背靠背型</a:t>
              </a:r>
            </a:p>
          </p:txBody>
        </p:sp>
        <p:sp>
          <p:nvSpPr>
            <p:cNvPr id="72" name="矩形 71"/>
            <p:cNvSpPr>
              <a:spLocks noChangeArrowheads="1"/>
            </p:cNvSpPr>
            <p:nvPr/>
          </p:nvSpPr>
          <p:spPr bwMode="auto">
            <a:xfrm>
              <a:off x="5728364" y="5869995"/>
              <a:ext cx="9541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母子型</a:t>
              </a:r>
            </a:p>
          </p:txBody>
        </p:sp>
        <p:sp>
          <p:nvSpPr>
            <p:cNvPr id="73" name="矩形 72"/>
            <p:cNvSpPr>
              <a:spLocks noChangeArrowheads="1"/>
            </p:cNvSpPr>
            <p:nvPr/>
          </p:nvSpPr>
          <p:spPr bwMode="auto">
            <a:xfrm>
              <a:off x="9424017" y="5871109"/>
              <a:ext cx="14670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四边形模型</a:t>
              </a:r>
            </a:p>
          </p:txBody>
        </p:sp>
      </p:grpSp>
      <p:sp>
        <p:nvSpPr>
          <p:cNvPr id="76" name="矩形 75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Picture 2" descr="C:\Users\Administrator\Desktop\图片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497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59956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kumimoji="0" lang="zh-CN" altLang="en-US" sz="2800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、解答题分析及其解题技巧</a:t>
            </a:r>
            <a:endParaRPr kumimoji="0" lang="zh-CN" altLang="zh-CN" sz="2000" dirty="0">
              <a:solidFill>
                <a:srgbClr val="44546A">
                  <a:lumMod val="75000"/>
                </a:srgb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标题 23"/>
          <p:cNvSpPr txBox="1">
            <a:spLocks/>
          </p:cNvSpPr>
          <p:nvPr/>
        </p:nvSpPr>
        <p:spPr>
          <a:xfrm>
            <a:off x="4021532" y="2233480"/>
            <a:ext cx="4406900" cy="6534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中考题归类</a:t>
            </a:r>
            <a:endParaRPr lang="zh-CN" altLang="en-US" sz="2800" b="1" dirty="0">
              <a:solidFill>
                <a:srgbClr val="44546A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040465" y="4036539"/>
            <a:ext cx="7806688" cy="499432"/>
            <a:chOff x="1690843" y="2638051"/>
            <a:chExt cx="7806688" cy="499432"/>
          </a:xfrm>
        </p:grpSpPr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1690843" y="2727513"/>
              <a:ext cx="10390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母子型</a:t>
              </a:r>
              <a:r>
                <a:rPr lang="en-US" altLang="zh-CN" sz="20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:</a:t>
              </a:r>
              <a:endParaRPr lang="zh-CN" altLang="en-US" sz="2000" b="1" dirty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矩形 1"/>
            <p:cNvSpPr>
              <a:spLocks noChangeArrowheads="1"/>
            </p:cNvSpPr>
            <p:nvPr/>
          </p:nvSpPr>
          <p:spPr bwMode="auto">
            <a:xfrm>
              <a:off x="3216483" y="2638051"/>
              <a:ext cx="6281048" cy="499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2010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年，</a:t>
              </a:r>
              <a:r>
                <a: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2011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年， </a:t>
              </a:r>
              <a:r>
                <a: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2013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年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2014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年，</a:t>
              </a:r>
              <a:r>
                <a: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2019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年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786796" y="5214187"/>
            <a:ext cx="3735737" cy="405681"/>
            <a:chOff x="1437174" y="3573653"/>
            <a:chExt cx="3735737" cy="405681"/>
          </a:xfrm>
        </p:grpSpPr>
        <p:sp>
          <p:nvSpPr>
            <p:cNvPr id="32" name="矩形 31"/>
            <p:cNvSpPr>
              <a:spLocks noChangeArrowheads="1"/>
            </p:cNvSpPr>
            <p:nvPr/>
          </p:nvSpPr>
          <p:spPr bwMode="auto">
            <a:xfrm>
              <a:off x="1437174" y="3579224"/>
              <a:ext cx="15520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四边形模型</a:t>
              </a:r>
              <a:r>
                <a:rPr lang="en-US" altLang="zh-CN" sz="20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:</a:t>
              </a:r>
              <a:endParaRPr lang="zh-CN" altLang="en-US" sz="2000" b="1" dirty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8"/>
            <p:cNvSpPr>
              <a:spLocks noChangeArrowheads="1"/>
            </p:cNvSpPr>
            <p:nvPr/>
          </p:nvSpPr>
          <p:spPr bwMode="auto">
            <a:xfrm>
              <a:off x="3192882" y="3573653"/>
              <a:ext cx="19800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2015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年，</a:t>
              </a:r>
              <a:r>
                <a: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2018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年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041959" y="3073020"/>
            <a:ext cx="4662771" cy="407206"/>
            <a:chOff x="1665443" y="1728320"/>
            <a:chExt cx="4662771" cy="407206"/>
          </a:xfrm>
        </p:grpSpPr>
        <p:sp>
          <p:nvSpPr>
            <p:cNvPr id="35" name="矩形 6"/>
            <p:cNvSpPr>
              <a:spLocks noChangeArrowheads="1"/>
            </p:cNvSpPr>
            <p:nvPr/>
          </p:nvSpPr>
          <p:spPr bwMode="auto">
            <a:xfrm>
              <a:off x="1665443" y="1728320"/>
              <a:ext cx="1295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背靠背型</a:t>
              </a:r>
              <a:r>
                <a:rPr lang="en-US" altLang="zh-CN" sz="20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:</a:t>
              </a:r>
              <a:endParaRPr lang="zh-CN" altLang="en-US" sz="2000" b="1" dirty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矩形 9"/>
            <p:cNvSpPr>
              <a:spLocks noChangeArrowheads="1"/>
            </p:cNvSpPr>
            <p:nvPr/>
          </p:nvSpPr>
          <p:spPr bwMode="auto">
            <a:xfrm>
              <a:off x="3194023" y="1735416"/>
              <a:ext cx="31341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2012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年，</a:t>
              </a:r>
              <a:r>
                <a: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2016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年，</a:t>
              </a:r>
              <a:r>
                <a: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2017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2305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59956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kumimoji="0" lang="zh-CN" altLang="en-US" sz="2800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、解答题分析及其解题技巧</a:t>
            </a:r>
            <a:endParaRPr kumimoji="0" lang="zh-CN" altLang="zh-CN" sz="2000" dirty="0">
              <a:solidFill>
                <a:srgbClr val="44546A">
                  <a:lumMod val="75000"/>
                </a:srgb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Administrator\Desktop\图片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25" y="4268914"/>
            <a:ext cx="3159772" cy="2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6"/>
          <p:cNvSpPr>
            <a:spLocks noChangeArrowheads="1"/>
          </p:cNvSpPr>
          <p:nvPr/>
        </p:nvSpPr>
        <p:spPr bwMode="auto">
          <a:xfrm>
            <a:off x="4467266" y="4940033"/>
            <a:ext cx="16594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解题步骤：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36160" y="4953480"/>
            <a:ext cx="4835311" cy="904896"/>
            <a:chOff x="7106057" y="2277527"/>
            <a:chExt cx="3396020" cy="904896"/>
          </a:xfrm>
        </p:grpSpPr>
        <p:sp>
          <p:nvSpPr>
            <p:cNvPr id="2" name="矩形 1"/>
            <p:cNvSpPr/>
            <p:nvPr/>
          </p:nvSpPr>
          <p:spPr>
            <a:xfrm>
              <a:off x="7106057" y="2277527"/>
              <a:ext cx="909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写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辅助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线</a:t>
              </a:r>
              <a:r>
                <a:rPr lang="en-US" altLang="zh-CN" sz="2000" b="1" dirty="0" smtClean="0"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;</a:t>
              </a:r>
              <a:endParaRPr lang="en-US" altLang="zh-CN" sz="2000" b="1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文本框 187"/>
            <p:cNvSpPr txBox="1">
              <a:spLocks noChangeArrowheads="1"/>
            </p:cNvSpPr>
            <p:nvPr/>
          </p:nvSpPr>
          <p:spPr bwMode="auto">
            <a:xfrm>
              <a:off x="8006409" y="2296553"/>
              <a:ext cx="1397676" cy="38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写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已知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条件</a:t>
              </a:r>
              <a:r>
                <a:rPr lang="en-US" altLang="zh-CN" sz="2000" b="1" dirty="0"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;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4" name="文本框 188"/>
            <p:cNvSpPr txBox="1">
              <a:spLocks noChangeArrowheads="1"/>
            </p:cNvSpPr>
            <p:nvPr/>
          </p:nvSpPr>
          <p:spPr bwMode="auto">
            <a:xfrm>
              <a:off x="9590528" y="2800705"/>
              <a:ext cx="911549" cy="38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写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答话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5" name="文本框 188"/>
            <p:cNvSpPr txBox="1">
              <a:spLocks noChangeArrowheads="1"/>
            </p:cNvSpPr>
            <p:nvPr/>
          </p:nvSpPr>
          <p:spPr bwMode="auto">
            <a:xfrm>
              <a:off x="7125045" y="2801338"/>
              <a:ext cx="2777162" cy="38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写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直角三角形和锐角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三角函数</a:t>
              </a:r>
              <a:r>
                <a:rPr lang="en-US" altLang="zh-CN" sz="2000" b="1" dirty="0"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;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03147" y="5979399"/>
            <a:ext cx="3849522" cy="400110"/>
            <a:chOff x="7244751" y="4575593"/>
            <a:chExt cx="3849522" cy="400110"/>
          </a:xfrm>
        </p:grpSpPr>
        <p:sp>
          <p:nvSpPr>
            <p:cNvPr id="4" name="矩形 3"/>
            <p:cNvSpPr/>
            <p:nvPr/>
          </p:nvSpPr>
          <p:spPr>
            <a:xfrm>
              <a:off x="7244751" y="4575593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注意：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088321" y="4575593"/>
              <a:ext cx="30059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图上标字母，语言要规范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3" y="1805268"/>
            <a:ext cx="5034344" cy="227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5946717" y="810447"/>
            <a:ext cx="5942453" cy="3994540"/>
            <a:chOff x="5946717" y="810447"/>
            <a:chExt cx="5942453" cy="3994540"/>
          </a:xfrm>
        </p:grpSpPr>
        <p:grpSp>
          <p:nvGrpSpPr>
            <p:cNvPr id="8" name="组合 7"/>
            <p:cNvGrpSpPr/>
            <p:nvPr/>
          </p:nvGrpSpPr>
          <p:grpSpPr>
            <a:xfrm>
              <a:off x="5946717" y="810447"/>
              <a:ext cx="5942453" cy="3994540"/>
              <a:chOff x="5946717" y="810447"/>
              <a:chExt cx="5942453" cy="3994540"/>
            </a:xfrm>
          </p:grpSpPr>
          <p:pic>
            <p:nvPicPr>
              <p:cNvPr id="29698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7048" y="810447"/>
                <a:ext cx="5932122" cy="3994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矩形 6"/>
              <p:cNvSpPr/>
              <p:nvPr/>
            </p:nvSpPr>
            <p:spPr>
              <a:xfrm>
                <a:off x="5946717" y="4295808"/>
                <a:ext cx="333059" cy="249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6275292" y="4404241"/>
              <a:ext cx="582708" cy="140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6275292" y="704618"/>
            <a:ext cx="2841814" cy="43497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6180152" y="1370293"/>
            <a:ext cx="5709018" cy="43497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6254099" y="2101177"/>
            <a:ext cx="2698570" cy="43497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6272029" y="2912480"/>
            <a:ext cx="2698570" cy="43497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5949300" y="4418544"/>
            <a:ext cx="4912849" cy="43497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758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2624506" y="2452030"/>
            <a:ext cx="6738937" cy="4156075"/>
            <a:chOff x="3254082" y="1011401"/>
            <a:chExt cx="6739890" cy="4156075"/>
          </a:xfrm>
        </p:grpSpPr>
        <p:grpSp>
          <p:nvGrpSpPr>
            <p:cNvPr id="11" name="组合 7"/>
            <p:cNvGrpSpPr>
              <a:grpSpLocks/>
            </p:cNvGrpSpPr>
            <p:nvPr/>
          </p:nvGrpSpPr>
          <p:grpSpPr bwMode="auto">
            <a:xfrm>
              <a:off x="3254082" y="1011401"/>
              <a:ext cx="6739890" cy="735330"/>
              <a:chOff x="3913" y="870"/>
              <a:chExt cx="10614" cy="1158"/>
            </a:xfrm>
          </p:grpSpPr>
          <p:grpSp>
            <p:nvGrpSpPr>
              <p:cNvPr id="48" name="组合 62"/>
              <p:cNvGrpSpPr>
                <a:grpSpLocks/>
              </p:cNvGrpSpPr>
              <p:nvPr/>
            </p:nvGrpSpPr>
            <p:grpSpPr bwMode="auto">
              <a:xfrm>
                <a:off x="3913" y="870"/>
                <a:ext cx="10614" cy="1158"/>
                <a:chOff x="2484661" y="983099"/>
                <a:chExt cx="6739842" cy="735092"/>
              </a:xfrm>
            </p:grpSpPr>
            <p:grpSp>
              <p:nvGrpSpPr>
                <p:cNvPr id="50" name="组合 76"/>
                <p:cNvGrpSpPr>
                  <a:grpSpLocks/>
                </p:cNvGrpSpPr>
                <p:nvPr/>
              </p:nvGrpSpPr>
              <p:grpSpPr bwMode="auto">
                <a:xfrm>
                  <a:off x="2484661" y="983099"/>
                  <a:ext cx="6739842" cy="735092"/>
                  <a:chOff x="3300347" y="1368497"/>
                  <a:chExt cx="12837837" cy="1417865"/>
                </a:xfrm>
              </p:grpSpPr>
              <p:grpSp>
                <p:nvGrpSpPr>
                  <p:cNvPr id="55" name="组合 77"/>
                  <p:cNvGrpSpPr>
                    <a:grpSpLocks/>
                  </p:cNvGrpSpPr>
                  <p:nvPr/>
                </p:nvGrpSpPr>
                <p:grpSpPr bwMode="auto">
                  <a:xfrm>
                    <a:off x="4631859" y="1393831"/>
                    <a:ext cx="11506325" cy="1392531"/>
                    <a:chOff x="1986534" y="4135265"/>
                    <a:chExt cx="11506325" cy="1392531"/>
                  </a:xfrm>
                </p:grpSpPr>
                <p:sp>
                  <p:nvSpPr>
                    <p:cNvPr id="59" name="Freeform 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86534" y="4135265"/>
                      <a:ext cx="9432000" cy="1392531"/>
                    </a:xfrm>
                    <a:custGeom>
                      <a:avLst/>
                      <a:gdLst>
                        <a:gd name="T0" fmla="*/ 2940 w 3107"/>
                        <a:gd name="T1" fmla="*/ 0 h 459"/>
                        <a:gd name="T2" fmla="*/ 167 w 3107"/>
                        <a:gd name="T3" fmla="*/ 0 h 459"/>
                        <a:gd name="T4" fmla="*/ 102 w 3107"/>
                        <a:gd name="T5" fmla="*/ 38 h 459"/>
                        <a:gd name="T6" fmla="*/ 13 w 3107"/>
                        <a:gd name="T7" fmla="*/ 191 h 459"/>
                        <a:gd name="T8" fmla="*/ 13 w 3107"/>
                        <a:gd name="T9" fmla="*/ 267 h 459"/>
                        <a:gd name="T10" fmla="*/ 102 w 3107"/>
                        <a:gd name="T11" fmla="*/ 420 h 459"/>
                        <a:gd name="T12" fmla="*/ 167 w 3107"/>
                        <a:gd name="T13" fmla="*/ 459 h 459"/>
                        <a:gd name="T14" fmla="*/ 2940 w 3107"/>
                        <a:gd name="T15" fmla="*/ 459 h 459"/>
                        <a:gd name="T16" fmla="*/ 3006 w 3107"/>
                        <a:gd name="T17" fmla="*/ 420 h 459"/>
                        <a:gd name="T18" fmla="*/ 3095 w 3107"/>
                        <a:gd name="T19" fmla="*/ 267 h 459"/>
                        <a:gd name="T20" fmla="*/ 3095 w 3107"/>
                        <a:gd name="T21" fmla="*/ 191 h 459"/>
                        <a:gd name="T22" fmla="*/ 3006 w 3107"/>
                        <a:gd name="T23" fmla="*/ 38 h 459"/>
                        <a:gd name="T24" fmla="*/ 2940 w 3107"/>
                        <a:gd name="T25" fmla="*/ 0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3107" h="459">
                          <a:moveTo>
                            <a:pt x="2940" y="0"/>
                          </a:moveTo>
                          <a:cubicBezTo>
                            <a:pt x="167" y="0"/>
                            <a:pt x="167" y="0"/>
                            <a:pt x="167" y="0"/>
                          </a:cubicBezTo>
                          <a:cubicBezTo>
                            <a:pt x="142" y="0"/>
                            <a:pt x="114" y="16"/>
                            <a:pt x="102" y="38"/>
                          </a:cubicBezTo>
                          <a:cubicBezTo>
                            <a:pt x="13" y="191"/>
                            <a:pt x="13" y="191"/>
                            <a:pt x="13" y="191"/>
                          </a:cubicBezTo>
                          <a:cubicBezTo>
                            <a:pt x="0" y="213"/>
                            <a:pt x="0" y="245"/>
                            <a:pt x="13" y="267"/>
                          </a:cubicBezTo>
                          <a:cubicBezTo>
                            <a:pt x="102" y="420"/>
                            <a:pt x="102" y="420"/>
                            <a:pt x="102" y="420"/>
                          </a:cubicBezTo>
                          <a:cubicBezTo>
                            <a:pt x="114" y="443"/>
                            <a:pt x="142" y="459"/>
                            <a:pt x="167" y="459"/>
                          </a:cubicBezTo>
                          <a:cubicBezTo>
                            <a:pt x="2940" y="459"/>
                            <a:pt x="2940" y="459"/>
                            <a:pt x="2940" y="459"/>
                          </a:cubicBezTo>
                          <a:cubicBezTo>
                            <a:pt x="2966" y="459"/>
                            <a:pt x="2993" y="443"/>
                            <a:pt x="3006" y="420"/>
                          </a:cubicBezTo>
                          <a:cubicBezTo>
                            <a:pt x="3095" y="267"/>
                            <a:pt x="3095" y="267"/>
                            <a:pt x="3095" y="267"/>
                          </a:cubicBezTo>
                          <a:cubicBezTo>
                            <a:pt x="3107" y="245"/>
                            <a:pt x="3107" y="213"/>
                            <a:pt x="3095" y="191"/>
                          </a:cubicBezTo>
                          <a:cubicBezTo>
                            <a:pt x="3006" y="38"/>
                            <a:pt x="3006" y="38"/>
                            <a:pt x="3006" y="38"/>
                          </a:cubicBezTo>
                          <a:cubicBezTo>
                            <a:pt x="2993" y="16"/>
                            <a:pt x="2966" y="0"/>
                            <a:pt x="2940" y="0"/>
                          </a:cubicBezTo>
                          <a:close/>
                        </a:path>
                      </a:pathLst>
                    </a:custGeom>
                    <a:solidFill>
                      <a:srgbClr val="EFEFEF"/>
                    </a:solidFill>
                    <a:ln w="76200" cap="flat" cmpd="thickThin" algn="ctr">
                      <a:gradFill>
                        <a:gsLst>
                          <a:gs pos="0">
                            <a:sysClr val="window" lastClr="FFFFFF"/>
                          </a:gs>
                          <a:gs pos="100000">
                            <a:srgbClr val="EBEBEB"/>
                          </a:gs>
                        </a:gsLst>
                        <a:lin ang="5400000" scaled="1"/>
                      </a:gradFill>
                      <a:prstDash val="solid"/>
                    </a:ln>
                    <a:effectLst>
                      <a:outerShdw blurRad="266700" dist="127000" dir="5400000" sx="102000" sy="102000" algn="t" rotWithShape="0">
                        <a:prstClr val="black">
                          <a:alpha val="28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  <a:cs typeface="+mn-cs"/>
                      </a:endParaRPr>
                    </a:p>
                  </p:txBody>
                </p:sp>
                <p:sp>
                  <p:nvSpPr>
                    <p:cNvPr id="60" name="Freeform 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86534" y="4135265"/>
                      <a:ext cx="11506325" cy="1392531"/>
                    </a:xfrm>
                    <a:custGeom>
                      <a:avLst/>
                      <a:gdLst>
                        <a:gd name="T0" fmla="*/ 2940 w 3107"/>
                        <a:gd name="T1" fmla="*/ 0 h 459"/>
                        <a:gd name="T2" fmla="*/ 167 w 3107"/>
                        <a:gd name="T3" fmla="*/ 0 h 459"/>
                        <a:gd name="T4" fmla="*/ 102 w 3107"/>
                        <a:gd name="T5" fmla="*/ 38 h 459"/>
                        <a:gd name="T6" fmla="*/ 13 w 3107"/>
                        <a:gd name="T7" fmla="*/ 191 h 459"/>
                        <a:gd name="T8" fmla="*/ 13 w 3107"/>
                        <a:gd name="T9" fmla="*/ 267 h 459"/>
                        <a:gd name="T10" fmla="*/ 102 w 3107"/>
                        <a:gd name="T11" fmla="*/ 420 h 459"/>
                        <a:gd name="T12" fmla="*/ 167 w 3107"/>
                        <a:gd name="T13" fmla="*/ 459 h 459"/>
                        <a:gd name="T14" fmla="*/ 2940 w 3107"/>
                        <a:gd name="T15" fmla="*/ 459 h 459"/>
                        <a:gd name="T16" fmla="*/ 3006 w 3107"/>
                        <a:gd name="T17" fmla="*/ 420 h 459"/>
                        <a:gd name="T18" fmla="*/ 3095 w 3107"/>
                        <a:gd name="T19" fmla="*/ 267 h 459"/>
                        <a:gd name="T20" fmla="*/ 3095 w 3107"/>
                        <a:gd name="T21" fmla="*/ 191 h 459"/>
                        <a:gd name="T22" fmla="*/ 3006 w 3107"/>
                        <a:gd name="T23" fmla="*/ 38 h 459"/>
                        <a:gd name="T24" fmla="*/ 2940 w 3107"/>
                        <a:gd name="T25" fmla="*/ 0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3107" h="459">
                          <a:moveTo>
                            <a:pt x="2940" y="0"/>
                          </a:moveTo>
                          <a:cubicBezTo>
                            <a:pt x="167" y="0"/>
                            <a:pt x="167" y="0"/>
                            <a:pt x="167" y="0"/>
                          </a:cubicBezTo>
                          <a:cubicBezTo>
                            <a:pt x="142" y="0"/>
                            <a:pt x="114" y="16"/>
                            <a:pt x="102" y="38"/>
                          </a:cubicBezTo>
                          <a:cubicBezTo>
                            <a:pt x="13" y="191"/>
                            <a:pt x="13" y="191"/>
                            <a:pt x="13" y="191"/>
                          </a:cubicBezTo>
                          <a:cubicBezTo>
                            <a:pt x="0" y="213"/>
                            <a:pt x="0" y="245"/>
                            <a:pt x="13" y="267"/>
                          </a:cubicBezTo>
                          <a:cubicBezTo>
                            <a:pt x="102" y="420"/>
                            <a:pt x="102" y="420"/>
                            <a:pt x="102" y="420"/>
                          </a:cubicBezTo>
                          <a:cubicBezTo>
                            <a:pt x="114" y="443"/>
                            <a:pt x="142" y="459"/>
                            <a:pt x="167" y="459"/>
                          </a:cubicBezTo>
                          <a:cubicBezTo>
                            <a:pt x="2940" y="459"/>
                            <a:pt x="2940" y="459"/>
                            <a:pt x="2940" y="459"/>
                          </a:cubicBezTo>
                          <a:cubicBezTo>
                            <a:pt x="2966" y="459"/>
                            <a:pt x="2993" y="443"/>
                            <a:pt x="3006" y="420"/>
                          </a:cubicBezTo>
                          <a:cubicBezTo>
                            <a:pt x="3095" y="267"/>
                            <a:pt x="3095" y="267"/>
                            <a:pt x="3095" y="267"/>
                          </a:cubicBezTo>
                          <a:cubicBezTo>
                            <a:pt x="3107" y="245"/>
                            <a:pt x="3107" y="213"/>
                            <a:pt x="3095" y="191"/>
                          </a:cubicBezTo>
                          <a:cubicBezTo>
                            <a:pt x="3006" y="38"/>
                            <a:pt x="3006" y="38"/>
                            <a:pt x="3006" y="38"/>
                          </a:cubicBezTo>
                          <a:cubicBezTo>
                            <a:pt x="2993" y="16"/>
                            <a:pt x="2966" y="0"/>
                            <a:pt x="2940" y="0"/>
                          </a:cubicBezTo>
                          <a:close/>
                        </a:path>
                      </a:pathLst>
                    </a:custGeom>
                    <a:solidFill>
                      <a:srgbClr val="EFEFEF"/>
                    </a:solidFill>
                    <a:ln w="44450" cap="flat" cmpd="thickThin" algn="ctr">
                      <a:gradFill>
                        <a:gsLst>
                          <a:gs pos="0">
                            <a:srgbClr val="EBEBEB"/>
                          </a:gs>
                          <a:gs pos="100000">
                            <a:srgbClr val="FEFEFE"/>
                          </a:gs>
                        </a:gsLst>
                        <a:lin ang="5400000" scaled="1"/>
                      </a:gradFill>
                      <a:prstDash val="solid"/>
                    </a:ln>
                    <a:effectLst>
                      <a:innerShdw blurRad="254000" dist="88900" dir="16200000">
                        <a:prstClr val="black">
                          <a:alpha val="42000"/>
                        </a:prstClr>
                      </a:inn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" name="组合 78"/>
                  <p:cNvGrpSpPr>
                    <a:grpSpLocks/>
                  </p:cNvGrpSpPr>
                  <p:nvPr/>
                </p:nvGrpSpPr>
                <p:grpSpPr bwMode="auto">
                  <a:xfrm>
                    <a:off x="3300347" y="1368497"/>
                    <a:ext cx="1581466" cy="1417865"/>
                    <a:chOff x="1349437" y="779714"/>
                    <a:chExt cx="2923167" cy="2620769"/>
                  </a:xfrm>
                </p:grpSpPr>
                <p:sp>
                  <p:nvSpPr>
                    <p:cNvPr id="57" name="Freeform 23"/>
                    <p:cNvSpPr/>
                    <p:nvPr/>
                  </p:nvSpPr>
                  <p:spPr bwMode="auto">
                    <a:xfrm>
                      <a:off x="1349437" y="779714"/>
                      <a:ext cx="2923167" cy="2620769"/>
                    </a:xfrm>
                    <a:custGeom>
                      <a:avLst/>
                      <a:gdLst>
                        <a:gd name="T0" fmla="*/ 167 w 511"/>
                        <a:gd name="T1" fmla="*/ 459 h 459"/>
                        <a:gd name="T2" fmla="*/ 101 w 511"/>
                        <a:gd name="T3" fmla="*/ 420 h 459"/>
                        <a:gd name="T4" fmla="*/ 12 w 511"/>
                        <a:gd name="T5" fmla="*/ 267 h 459"/>
                        <a:gd name="T6" fmla="*/ 12 w 511"/>
                        <a:gd name="T7" fmla="*/ 191 h 459"/>
                        <a:gd name="T8" fmla="*/ 101 w 511"/>
                        <a:gd name="T9" fmla="*/ 38 h 459"/>
                        <a:gd name="T10" fmla="*/ 167 w 511"/>
                        <a:gd name="T11" fmla="*/ 0 h 459"/>
                        <a:gd name="T12" fmla="*/ 344 w 511"/>
                        <a:gd name="T13" fmla="*/ 0 h 459"/>
                        <a:gd name="T14" fmla="*/ 410 w 511"/>
                        <a:gd name="T15" fmla="*/ 38 h 459"/>
                        <a:gd name="T16" fmla="*/ 498 w 511"/>
                        <a:gd name="T17" fmla="*/ 191 h 459"/>
                        <a:gd name="T18" fmla="*/ 498 w 511"/>
                        <a:gd name="T19" fmla="*/ 267 h 459"/>
                        <a:gd name="T20" fmla="*/ 410 w 511"/>
                        <a:gd name="T21" fmla="*/ 420 h 459"/>
                        <a:gd name="T22" fmla="*/ 344 w 511"/>
                        <a:gd name="T23" fmla="*/ 459 h 459"/>
                        <a:gd name="T24" fmla="*/ 167 w 511"/>
                        <a:gd name="T25" fmla="*/ 459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11" h="459">
                          <a:moveTo>
                            <a:pt x="167" y="459"/>
                          </a:moveTo>
                          <a:cubicBezTo>
                            <a:pt x="141" y="459"/>
                            <a:pt x="113" y="443"/>
                            <a:pt x="101" y="420"/>
                          </a:cubicBezTo>
                          <a:cubicBezTo>
                            <a:pt x="12" y="267"/>
                            <a:pt x="12" y="267"/>
                            <a:pt x="12" y="267"/>
                          </a:cubicBezTo>
                          <a:cubicBezTo>
                            <a:pt x="0" y="245"/>
                            <a:pt x="0" y="213"/>
                            <a:pt x="12" y="191"/>
                          </a:cubicBezTo>
                          <a:cubicBezTo>
                            <a:pt x="101" y="38"/>
                            <a:pt x="101" y="38"/>
                            <a:pt x="101" y="38"/>
                          </a:cubicBezTo>
                          <a:cubicBezTo>
                            <a:pt x="113" y="16"/>
                            <a:pt x="141" y="0"/>
                            <a:pt x="167" y="0"/>
                          </a:cubicBezTo>
                          <a:cubicBezTo>
                            <a:pt x="344" y="0"/>
                            <a:pt x="344" y="0"/>
                            <a:pt x="344" y="0"/>
                          </a:cubicBezTo>
                          <a:cubicBezTo>
                            <a:pt x="369" y="0"/>
                            <a:pt x="397" y="16"/>
                            <a:pt x="410" y="38"/>
                          </a:cubicBezTo>
                          <a:cubicBezTo>
                            <a:pt x="498" y="191"/>
                            <a:pt x="498" y="191"/>
                            <a:pt x="498" y="191"/>
                          </a:cubicBezTo>
                          <a:cubicBezTo>
                            <a:pt x="511" y="213"/>
                            <a:pt x="511" y="245"/>
                            <a:pt x="498" y="267"/>
                          </a:cubicBezTo>
                          <a:cubicBezTo>
                            <a:pt x="410" y="420"/>
                            <a:pt x="410" y="420"/>
                            <a:pt x="410" y="420"/>
                          </a:cubicBezTo>
                          <a:cubicBezTo>
                            <a:pt x="397" y="443"/>
                            <a:pt x="369" y="459"/>
                            <a:pt x="344" y="459"/>
                          </a:cubicBezTo>
                          <a:lnTo>
                            <a:pt x="167" y="45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1F1F1"/>
                        </a:gs>
                        <a:gs pos="100000">
                          <a:sysClr val="window" lastClr="FFFFFF"/>
                        </a:gs>
                      </a:gsLst>
                      <a:lin ang="5400000" scaled="1"/>
                    </a:gradFill>
                    <a:ln w="28575" cap="flat">
                      <a:gradFill>
                        <a:gsLst>
                          <a:gs pos="0">
                            <a:sysClr val="window" lastClr="FFFFFF"/>
                          </a:gs>
                          <a:gs pos="100000">
                            <a:srgbClr val="DDDDDD"/>
                          </a:gs>
                        </a:gsLst>
                        <a:lin ang="5400000" scaled="1"/>
                      </a:gradFill>
                      <a:prstDash val="solid"/>
                      <a:miter lim="800000"/>
                    </a:ln>
                    <a:effectLst>
                      <a:outerShdw blurRad="228600" dist="228600" dir="5400000" algn="t" rotWithShape="0">
                        <a:sysClr val="windowText" lastClr="000000">
                          <a:lumMod val="85000"/>
                          <a:lumOff val="15000"/>
                          <a:alpha val="28000"/>
                        </a:sysClr>
                      </a:outerShdw>
                    </a:effec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</a:endParaRPr>
                    </a:p>
                  </p:txBody>
                </p:sp>
                <p:sp>
                  <p:nvSpPr>
                    <p:cNvPr id="58" name="Freeform 21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1623020" y="1024995"/>
                      <a:ext cx="2376000" cy="2130208"/>
                    </a:xfrm>
                    <a:custGeom>
                      <a:avLst/>
                      <a:gdLst>
                        <a:gd name="T0" fmla="*/ 167 w 511"/>
                        <a:gd name="T1" fmla="*/ 459 h 459"/>
                        <a:gd name="T2" fmla="*/ 101 w 511"/>
                        <a:gd name="T3" fmla="*/ 420 h 459"/>
                        <a:gd name="T4" fmla="*/ 12 w 511"/>
                        <a:gd name="T5" fmla="*/ 267 h 459"/>
                        <a:gd name="T6" fmla="*/ 12 w 511"/>
                        <a:gd name="T7" fmla="*/ 191 h 459"/>
                        <a:gd name="T8" fmla="*/ 101 w 511"/>
                        <a:gd name="T9" fmla="*/ 38 h 459"/>
                        <a:gd name="T10" fmla="*/ 167 w 511"/>
                        <a:gd name="T11" fmla="*/ 0 h 459"/>
                        <a:gd name="T12" fmla="*/ 344 w 511"/>
                        <a:gd name="T13" fmla="*/ 0 h 459"/>
                        <a:gd name="T14" fmla="*/ 410 w 511"/>
                        <a:gd name="T15" fmla="*/ 38 h 459"/>
                        <a:gd name="T16" fmla="*/ 498 w 511"/>
                        <a:gd name="T17" fmla="*/ 191 h 459"/>
                        <a:gd name="T18" fmla="*/ 498 w 511"/>
                        <a:gd name="T19" fmla="*/ 267 h 459"/>
                        <a:gd name="T20" fmla="*/ 410 w 511"/>
                        <a:gd name="T21" fmla="*/ 420 h 459"/>
                        <a:gd name="T22" fmla="*/ 344 w 511"/>
                        <a:gd name="T23" fmla="*/ 459 h 459"/>
                        <a:gd name="T24" fmla="*/ 167 w 511"/>
                        <a:gd name="T25" fmla="*/ 459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11" h="459">
                          <a:moveTo>
                            <a:pt x="167" y="459"/>
                          </a:moveTo>
                          <a:cubicBezTo>
                            <a:pt x="141" y="459"/>
                            <a:pt x="113" y="443"/>
                            <a:pt x="101" y="420"/>
                          </a:cubicBezTo>
                          <a:cubicBezTo>
                            <a:pt x="12" y="267"/>
                            <a:pt x="12" y="267"/>
                            <a:pt x="12" y="267"/>
                          </a:cubicBezTo>
                          <a:cubicBezTo>
                            <a:pt x="0" y="245"/>
                            <a:pt x="0" y="213"/>
                            <a:pt x="12" y="191"/>
                          </a:cubicBezTo>
                          <a:cubicBezTo>
                            <a:pt x="101" y="38"/>
                            <a:pt x="101" y="38"/>
                            <a:pt x="101" y="38"/>
                          </a:cubicBezTo>
                          <a:cubicBezTo>
                            <a:pt x="113" y="16"/>
                            <a:pt x="141" y="0"/>
                            <a:pt x="167" y="0"/>
                          </a:cubicBezTo>
                          <a:cubicBezTo>
                            <a:pt x="344" y="0"/>
                            <a:pt x="344" y="0"/>
                            <a:pt x="344" y="0"/>
                          </a:cubicBezTo>
                          <a:cubicBezTo>
                            <a:pt x="369" y="0"/>
                            <a:pt x="397" y="16"/>
                            <a:pt x="410" y="38"/>
                          </a:cubicBezTo>
                          <a:cubicBezTo>
                            <a:pt x="498" y="191"/>
                            <a:pt x="498" y="191"/>
                            <a:pt x="498" y="191"/>
                          </a:cubicBezTo>
                          <a:cubicBezTo>
                            <a:pt x="511" y="213"/>
                            <a:pt x="511" y="245"/>
                            <a:pt x="498" y="267"/>
                          </a:cubicBezTo>
                          <a:cubicBezTo>
                            <a:pt x="410" y="420"/>
                            <a:pt x="410" y="420"/>
                            <a:pt x="410" y="420"/>
                          </a:cubicBezTo>
                          <a:cubicBezTo>
                            <a:pt x="397" y="443"/>
                            <a:pt x="369" y="459"/>
                            <a:pt x="344" y="459"/>
                          </a:cubicBezTo>
                          <a:lnTo>
                            <a:pt x="167" y="459"/>
                          </a:lnTo>
                          <a:close/>
                        </a:path>
                      </a:pathLst>
                    </a:custGeom>
                    <a:solidFill>
                      <a:srgbClr val="EB641B"/>
                    </a:solidFill>
                    <a:ln w="55000" cap="flat" cmpd="thickThin" algn="ctr">
                      <a:noFill/>
                      <a:prstDash val="solid"/>
                    </a:ln>
                    <a:effectLst>
                      <a:innerShdw blurRad="241300" dist="114300">
                        <a:prstClr val="black">
                          <a:alpha val="40000"/>
                        </a:prstClr>
                      </a:inn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1" name="组合 205"/>
                <p:cNvGrpSpPr>
                  <a:grpSpLocks/>
                </p:cNvGrpSpPr>
                <p:nvPr/>
              </p:nvGrpSpPr>
              <p:grpSpPr bwMode="auto">
                <a:xfrm>
                  <a:off x="2728974" y="1169372"/>
                  <a:ext cx="522802" cy="476310"/>
                  <a:chOff x="12327405" y="858403"/>
                  <a:chExt cx="833274" cy="767141"/>
                </a:xfrm>
              </p:grpSpPr>
              <p:sp>
                <p:nvSpPr>
                  <p:cNvPr id="52" name="Freeform 55"/>
                  <p:cNvSpPr/>
                  <p:nvPr/>
                </p:nvSpPr>
                <p:spPr bwMode="auto">
                  <a:xfrm>
                    <a:off x="12360613" y="862557"/>
                    <a:ext cx="799668" cy="761684"/>
                  </a:xfrm>
                  <a:custGeom>
                    <a:avLst/>
                    <a:gdLst>
                      <a:gd name="T0" fmla="*/ 137 w 303"/>
                      <a:gd name="T1" fmla="*/ 288 h 288"/>
                      <a:gd name="T2" fmla="*/ 0 w 303"/>
                      <a:gd name="T3" fmla="*/ 174 h 288"/>
                      <a:gd name="T4" fmla="*/ 2 w 303"/>
                      <a:gd name="T5" fmla="*/ 15 h 288"/>
                      <a:gd name="T6" fmla="*/ 54 w 303"/>
                      <a:gd name="T7" fmla="*/ 10 h 288"/>
                      <a:gd name="T8" fmla="*/ 85 w 303"/>
                      <a:gd name="T9" fmla="*/ 43 h 288"/>
                      <a:gd name="T10" fmla="*/ 106 w 303"/>
                      <a:gd name="T11" fmla="*/ 22 h 288"/>
                      <a:gd name="T12" fmla="*/ 128 w 303"/>
                      <a:gd name="T13" fmla="*/ 0 h 288"/>
                      <a:gd name="T14" fmla="*/ 303 w 303"/>
                      <a:gd name="T15" fmla="*/ 150 h 288"/>
                      <a:gd name="T16" fmla="*/ 137 w 303"/>
                      <a:gd name="T17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3" h="288">
                        <a:moveTo>
                          <a:pt x="137" y="288"/>
                        </a:moveTo>
                        <a:lnTo>
                          <a:pt x="0" y="174"/>
                        </a:lnTo>
                        <a:lnTo>
                          <a:pt x="2" y="15"/>
                        </a:lnTo>
                        <a:lnTo>
                          <a:pt x="54" y="10"/>
                        </a:lnTo>
                        <a:lnTo>
                          <a:pt x="85" y="43"/>
                        </a:lnTo>
                        <a:lnTo>
                          <a:pt x="106" y="22"/>
                        </a:lnTo>
                        <a:lnTo>
                          <a:pt x="128" y="0"/>
                        </a:lnTo>
                        <a:lnTo>
                          <a:pt x="303" y="150"/>
                        </a:lnTo>
                        <a:lnTo>
                          <a:pt x="137" y="28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73000">
                        <a:srgbClr val="0D0D0D">
                          <a:alpha val="0"/>
                        </a:srgbClr>
                      </a:gs>
                      <a:gs pos="100000">
                        <a:sysClr val="windowText" lastClr="000000">
                          <a:lumMod val="95000"/>
                          <a:lumOff val="5000"/>
                          <a:alpha val="0"/>
                        </a:sysClr>
                      </a:gs>
                      <a:gs pos="0">
                        <a:sysClr val="windowText" lastClr="000000">
                          <a:lumMod val="95000"/>
                          <a:lumOff val="5000"/>
                          <a:alpha val="55000"/>
                        </a:sys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Lucida Sans Unicode"/>
                      <a:ea typeface="黑体"/>
                    </a:endParaRPr>
                  </a:p>
                </p:txBody>
              </p:sp>
              <p:sp>
                <p:nvSpPr>
                  <p:cNvPr id="53" name="Freeform 56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12327405" y="858403"/>
                    <a:ext cx="193109" cy="484093"/>
                  </a:xfrm>
                  <a:custGeom>
                    <a:avLst/>
                    <a:gdLst>
                      <a:gd name="T0" fmla="*/ 2147483647 w 31"/>
                      <a:gd name="T1" fmla="*/ 0 h 77"/>
                      <a:gd name="T2" fmla="*/ 2147483647 w 31"/>
                      <a:gd name="T3" fmla="*/ 2147483647 h 77"/>
                      <a:gd name="T4" fmla="*/ 2147483647 w 31"/>
                      <a:gd name="T5" fmla="*/ 2147483647 h 77"/>
                      <a:gd name="T6" fmla="*/ 2147483647 w 31"/>
                      <a:gd name="T7" fmla="*/ 2147483647 h 77"/>
                      <a:gd name="T8" fmla="*/ 2147483647 w 31"/>
                      <a:gd name="T9" fmla="*/ 2147483647 h 77"/>
                      <a:gd name="T10" fmla="*/ 2147483647 w 31"/>
                      <a:gd name="T11" fmla="*/ 2147483647 h 77"/>
                      <a:gd name="T12" fmla="*/ 2147483647 w 31"/>
                      <a:gd name="T13" fmla="*/ 2147483647 h 77"/>
                      <a:gd name="T14" fmla="*/ 0 w 31"/>
                      <a:gd name="T15" fmla="*/ 2147483647 h 77"/>
                      <a:gd name="T16" fmla="*/ 0 w 31"/>
                      <a:gd name="T17" fmla="*/ 2147483647 h 77"/>
                      <a:gd name="T18" fmla="*/ 2147483647 w 31"/>
                      <a:gd name="T19" fmla="*/ 2147483647 h 77"/>
                      <a:gd name="T20" fmla="*/ 2147483647 w 31"/>
                      <a:gd name="T21" fmla="*/ 0 h 77"/>
                      <a:gd name="T22" fmla="*/ 2147483647 w 31"/>
                      <a:gd name="T23" fmla="*/ 2147483647 h 77"/>
                      <a:gd name="T24" fmla="*/ 2147483647 w 31"/>
                      <a:gd name="T25" fmla="*/ 2147483647 h 77"/>
                      <a:gd name="T26" fmla="*/ 2147483647 w 31"/>
                      <a:gd name="T27" fmla="*/ 2147483647 h 77"/>
                      <a:gd name="T28" fmla="*/ 2147483647 w 31"/>
                      <a:gd name="T29" fmla="*/ 2147483647 h 77"/>
                      <a:gd name="T30" fmla="*/ 2147483647 w 31"/>
                      <a:gd name="T31" fmla="*/ 2147483647 h 77"/>
                      <a:gd name="T32" fmla="*/ 2147483647 w 31"/>
                      <a:gd name="T33" fmla="*/ 2147483647 h 77"/>
                      <a:gd name="T34" fmla="*/ 2147483647 w 31"/>
                      <a:gd name="T35" fmla="*/ 2147483647 h 77"/>
                      <a:gd name="T36" fmla="*/ 2147483647 w 31"/>
                      <a:gd name="T37" fmla="*/ 2147483647 h 77"/>
                      <a:gd name="T38" fmla="*/ 2147483647 w 31"/>
                      <a:gd name="T39" fmla="*/ 2147483647 h 77"/>
                      <a:gd name="T40" fmla="*/ 2147483647 w 31"/>
                      <a:gd name="T41" fmla="*/ 2147483647 h 77"/>
                      <a:gd name="T42" fmla="*/ 2147483647 w 31"/>
                      <a:gd name="T43" fmla="*/ 2147483647 h 7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1" h="77">
                        <a:moveTo>
                          <a:pt x="17" y="0"/>
                        </a:moveTo>
                        <a:cubicBezTo>
                          <a:pt x="22" y="0"/>
                          <a:pt x="26" y="2"/>
                          <a:pt x="28" y="5"/>
                        </a:cubicBezTo>
                        <a:cubicBezTo>
                          <a:pt x="30" y="8"/>
                          <a:pt x="31" y="12"/>
                          <a:pt x="31" y="18"/>
                        </a:cubicBezTo>
                        <a:cubicBezTo>
                          <a:pt x="31" y="63"/>
                          <a:pt x="31" y="63"/>
                          <a:pt x="31" y="63"/>
                        </a:cubicBezTo>
                        <a:cubicBezTo>
                          <a:pt x="31" y="67"/>
                          <a:pt x="30" y="71"/>
                          <a:pt x="27" y="74"/>
                        </a:cubicBezTo>
                        <a:cubicBezTo>
                          <a:pt x="24" y="76"/>
                          <a:pt x="21" y="77"/>
                          <a:pt x="16" y="77"/>
                        </a:cubicBezTo>
                        <a:cubicBezTo>
                          <a:pt x="9" y="77"/>
                          <a:pt x="5" y="76"/>
                          <a:pt x="2" y="72"/>
                        </a:cubicBezTo>
                        <a:cubicBezTo>
                          <a:pt x="1" y="69"/>
                          <a:pt x="0" y="64"/>
                          <a:pt x="0" y="57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14"/>
                          <a:pt x="1" y="8"/>
                          <a:pt x="3" y="6"/>
                        </a:cubicBezTo>
                        <a:cubicBezTo>
                          <a:pt x="5" y="2"/>
                          <a:pt x="10" y="0"/>
                          <a:pt x="17" y="0"/>
                        </a:cubicBezTo>
                        <a:close/>
                        <a:moveTo>
                          <a:pt x="16" y="70"/>
                        </a:moveTo>
                        <a:cubicBezTo>
                          <a:pt x="20" y="70"/>
                          <a:pt x="22" y="66"/>
                          <a:pt x="22" y="59"/>
                        </a:cubicBezTo>
                        <a:cubicBezTo>
                          <a:pt x="22" y="17"/>
                          <a:pt x="22" y="17"/>
                          <a:pt x="22" y="17"/>
                        </a:cubicBezTo>
                        <a:cubicBezTo>
                          <a:pt x="22" y="10"/>
                          <a:pt x="20" y="7"/>
                          <a:pt x="16" y="7"/>
                        </a:cubicBezTo>
                        <a:cubicBezTo>
                          <a:pt x="11" y="7"/>
                          <a:pt x="9" y="11"/>
                          <a:pt x="9" y="17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9" y="48"/>
                          <a:pt x="9" y="48"/>
                          <a:pt x="9" y="48"/>
                        </a:cubicBezTo>
                        <a:cubicBezTo>
                          <a:pt x="9" y="59"/>
                          <a:pt x="9" y="59"/>
                          <a:pt x="9" y="59"/>
                        </a:cubicBezTo>
                        <a:cubicBezTo>
                          <a:pt x="9" y="66"/>
                          <a:pt x="11" y="70"/>
                          <a:pt x="16" y="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4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12584001" y="863694"/>
                    <a:ext cx="113749" cy="478803"/>
                  </a:xfrm>
                  <a:custGeom>
                    <a:avLst/>
                    <a:gdLst>
                      <a:gd name="T0" fmla="*/ 0 w 18"/>
                      <a:gd name="T1" fmla="*/ 2147483647 h 76"/>
                      <a:gd name="T2" fmla="*/ 2147483647 w 18"/>
                      <a:gd name="T3" fmla="*/ 0 h 76"/>
                      <a:gd name="T4" fmla="*/ 2147483647 w 18"/>
                      <a:gd name="T5" fmla="*/ 0 h 76"/>
                      <a:gd name="T6" fmla="*/ 2147483647 w 18"/>
                      <a:gd name="T7" fmla="*/ 2147483647 h 76"/>
                      <a:gd name="T8" fmla="*/ 2147483647 w 18"/>
                      <a:gd name="T9" fmla="*/ 2147483647 h 76"/>
                      <a:gd name="T10" fmla="*/ 2147483647 w 18"/>
                      <a:gd name="T11" fmla="*/ 2147483647 h 76"/>
                      <a:gd name="T12" fmla="*/ 0 w 18"/>
                      <a:gd name="T13" fmla="*/ 2147483647 h 76"/>
                      <a:gd name="T14" fmla="*/ 0 w 18"/>
                      <a:gd name="T15" fmla="*/ 2147483647 h 7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8" h="76">
                        <a:moveTo>
                          <a:pt x="0" y="11"/>
                        </a:moveTo>
                        <a:cubicBezTo>
                          <a:pt x="7" y="10"/>
                          <a:pt x="10" y="7"/>
                          <a:pt x="11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76"/>
                          <a:pt x="18" y="76"/>
                          <a:pt x="18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49" name="文本框 186"/>
              <p:cNvSpPr txBox="1">
                <a:spLocks noChangeArrowheads="1"/>
              </p:cNvSpPr>
              <p:nvPr/>
            </p:nvSpPr>
            <p:spPr bwMode="auto">
              <a:xfrm>
                <a:off x="6233" y="1193"/>
                <a:ext cx="3463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585" tIns="36293" rIns="72585" bIns="36293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000" b="1" dirty="0">
                    <a:solidFill>
                      <a:schemeClr val="tx2">
                        <a:lumMod val="75000"/>
                      </a:schemeClr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一、试卷结构分析</a:t>
                </a:r>
                <a:endParaRPr lang="en-US" altLang="zh-CN" sz="2000" b="1" dirty="0">
                  <a:solidFill>
                    <a:schemeClr val="tx2">
                      <a:lumMod val="75000"/>
                    </a:schemeClr>
                  </a:solidFill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组合 8"/>
            <p:cNvGrpSpPr>
              <a:grpSpLocks/>
            </p:cNvGrpSpPr>
            <p:nvPr/>
          </p:nvGrpSpPr>
          <p:grpSpPr bwMode="auto">
            <a:xfrm>
              <a:off x="3254082" y="1915641"/>
              <a:ext cx="6739890" cy="735330"/>
              <a:chOff x="3913" y="2294"/>
              <a:chExt cx="10614" cy="1158"/>
            </a:xfrm>
          </p:grpSpPr>
          <p:grpSp>
            <p:nvGrpSpPr>
              <p:cNvPr id="35" name="组合 49"/>
              <p:cNvGrpSpPr>
                <a:grpSpLocks/>
              </p:cNvGrpSpPr>
              <p:nvPr/>
            </p:nvGrpSpPr>
            <p:grpSpPr bwMode="auto">
              <a:xfrm>
                <a:off x="3913" y="2294"/>
                <a:ext cx="10614" cy="1158"/>
                <a:chOff x="2484661" y="1886961"/>
                <a:chExt cx="6739842" cy="735092"/>
              </a:xfrm>
            </p:grpSpPr>
            <p:grpSp>
              <p:nvGrpSpPr>
                <p:cNvPr id="37" name="组合 158"/>
                <p:cNvGrpSpPr>
                  <a:grpSpLocks/>
                </p:cNvGrpSpPr>
                <p:nvPr/>
              </p:nvGrpSpPr>
              <p:grpSpPr bwMode="auto">
                <a:xfrm>
                  <a:off x="2484661" y="1886961"/>
                  <a:ext cx="6739842" cy="735092"/>
                  <a:chOff x="3300347" y="1368497"/>
                  <a:chExt cx="12837837" cy="1417865"/>
                </a:xfrm>
              </p:grpSpPr>
              <p:grpSp>
                <p:nvGrpSpPr>
                  <p:cNvPr id="42" name="组合 159"/>
                  <p:cNvGrpSpPr>
                    <a:grpSpLocks/>
                  </p:cNvGrpSpPr>
                  <p:nvPr/>
                </p:nvGrpSpPr>
                <p:grpSpPr bwMode="auto">
                  <a:xfrm>
                    <a:off x="4631859" y="1393831"/>
                    <a:ext cx="11506325" cy="1392531"/>
                    <a:chOff x="1986534" y="4135265"/>
                    <a:chExt cx="11506325" cy="1392531"/>
                  </a:xfrm>
                </p:grpSpPr>
                <p:sp>
                  <p:nvSpPr>
                    <p:cNvPr id="46" name="Freeform 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86534" y="4135265"/>
                      <a:ext cx="9432000" cy="1392531"/>
                    </a:xfrm>
                    <a:custGeom>
                      <a:avLst/>
                      <a:gdLst>
                        <a:gd name="T0" fmla="*/ 2940 w 3107"/>
                        <a:gd name="T1" fmla="*/ 0 h 459"/>
                        <a:gd name="T2" fmla="*/ 167 w 3107"/>
                        <a:gd name="T3" fmla="*/ 0 h 459"/>
                        <a:gd name="T4" fmla="*/ 102 w 3107"/>
                        <a:gd name="T5" fmla="*/ 38 h 459"/>
                        <a:gd name="T6" fmla="*/ 13 w 3107"/>
                        <a:gd name="T7" fmla="*/ 191 h 459"/>
                        <a:gd name="T8" fmla="*/ 13 w 3107"/>
                        <a:gd name="T9" fmla="*/ 267 h 459"/>
                        <a:gd name="T10" fmla="*/ 102 w 3107"/>
                        <a:gd name="T11" fmla="*/ 420 h 459"/>
                        <a:gd name="T12" fmla="*/ 167 w 3107"/>
                        <a:gd name="T13" fmla="*/ 459 h 459"/>
                        <a:gd name="T14" fmla="*/ 2940 w 3107"/>
                        <a:gd name="T15" fmla="*/ 459 h 459"/>
                        <a:gd name="T16" fmla="*/ 3006 w 3107"/>
                        <a:gd name="T17" fmla="*/ 420 h 459"/>
                        <a:gd name="T18" fmla="*/ 3095 w 3107"/>
                        <a:gd name="T19" fmla="*/ 267 h 459"/>
                        <a:gd name="T20" fmla="*/ 3095 w 3107"/>
                        <a:gd name="T21" fmla="*/ 191 h 459"/>
                        <a:gd name="T22" fmla="*/ 3006 w 3107"/>
                        <a:gd name="T23" fmla="*/ 38 h 459"/>
                        <a:gd name="T24" fmla="*/ 2940 w 3107"/>
                        <a:gd name="T25" fmla="*/ 0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3107" h="459">
                          <a:moveTo>
                            <a:pt x="2940" y="0"/>
                          </a:moveTo>
                          <a:cubicBezTo>
                            <a:pt x="167" y="0"/>
                            <a:pt x="167" y="0"/>
                            <a:pt x="167" y="0"/>
                          </a:cubicBezTo>
                          <a:cubicBezTo>
                            <a:pt x="142" y="0"/>
                            <a:pt x="114" y="16"/>
                            <a:pt x="102" y="38"/>
                          </a:cubicBezTo>
                          <a:cubicBezTo>
                            <a:pt x="13" y="191"/>
                            <a:pt x="13" y="191"/>
                            <a:pt x="13" y="191"/>
                          </a:cubicBezTo>
                          <a:cubicBezTo>
                            <a:pt x="0" y="213"/>
                            <a:pt x="0" y="245"/>
                            <a:pt x="13" y="267"/>
                          </a:cubicBezTo>
                          <a:cubicBezTo>
                            <a:pt x="102" y="420"/>
                            <a:pt x="102" y="420"/>
                            <a:pt x="102" y="420"/>
                          </a:cubicBezTo>
                          <a:cubicBezTo>
                            <a:pt x="114" y="443"/>
                            <a:pt x="142" y="459"/>
                            <a:pt x="167" y="459"/>
                          </a:cubicBezTo>
                          <a:cubicBezTo>
                            <a:pt x="2940" y="459"/>
                            <a:pt x="2940" y="459"/>
                            <a:pt x="2940" y="459"/>
                          </a:cubicBezTo>
                          <a:cubicBezTo>
                            <a:pt x="2966" y="459"/>
                            <a:pt x="2993" y="443"/>
                            <a:pt x="3006" y="420"/>
                          </a:cubicBezTo>
                          <a:cubicBezTo>
                            <a:pt x="3095" y="267"/>
                            <a:pt x="3095" y="267"/>
                            <a:pt x="3095" y="267"/>
                          </a:cubicBezTo>
                          <a:cubicBezTo>
                            <a:pt x="3107" y="245"/>
                            <a:pt x="3107" y="213"/>
                            <a:pt x="3095" y="191"/>
                          </a:cubicBezTo>
                          <a:cubicBezTo>
                            <a:pt x="3006" y="38"/>
                            <a:pt x="3006" y="38"/>
                            <a:pt x="3006" y="38"/>
                          </a:cubicBezTo>
                          <a:cubicBezTo>
                            <a:pt x="2993" y="16"/>
                            <a:pt x="2966" y="0"/>
                            <a:pt x="2940" y="0"/>
                          </a:cubicBezTo>
                          <a:close/>
                        </a:path>
                      </a:pathLst>
                    </a:custGeom>
                    <a:solidFill>
                      <a:srgbClr val="EFEFEF"/>
                    </a:solidFill>
                    <a:ln w="76200" cap="flat" cmpd="thickThin" algn="ctr">
                      <a:gradFill>
                        <a:gsLst>
                          <a:gs pos="0">
                            <a:sysClr val="window" lastClr="FFFFFF"/>
                          </a:gs>
                          <a:gs pos="100000">
                            <a:srgbClr val="EBEBEB"/>
                          </a:gs>
                        </a:gsLst>
                        <a:lin ang="5400000" scaled="1"/>
                      </a:gradFill>
                      <a:prstDash val="solid"/>
                    </a:ln>
                    <a:effectLst>
                      <a:outerShdw blurRad="266700" dist="127000" dir="5400000" sx="102000" sy="102000" algn="t" rotWithShape="0">
                        <a:prstClr val="black">
                          <a:alpha val="28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  <a:cs typeface="+mn-cs"/>
                      </a:endParaRPr>
                    </a:p>
                  </p:txBody>
                </p:sp>
                <p:sp>
                  <p:nvSpPr>
                    <p:cNvPr id="47" name="Freeform 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86534" y="4135265"/>
                      <a:ext cx="11506325" cy="1392531"/>
                    </a:xfrm>
                    <a:custGeom>
                      <a:avLst/>
                      <a:gdLst>
                        <a:gd name="T0" fmla="*/ 2940 w 3107"/>
                        <a:gd name="T1" fmla="*/ 0 h 459"/>
                        <a:gd name="T2" fmla="*/ 167 w 3107"/>
                        <a:gd name="T3" fmla="*/ 0 h 459"/>
                        <a:gd name="T4" fmla="*/ 102 w 3107"/>
                        <a:gd name="T5" fmla="*/ 38 h 459"/>
                        <a:gd name="T6" fmla="*/ 13 w 3107"/>
                        <a:gd name="T7" fmla="*/ 191 h 459"/>
                        <a:gd name="T8" fmla="*/ 13 w 3107"/>
                        <a:gd name="T9" fmla="*/ 267 h 459"/>
                        <a:gd name="T10" fmla="*/ 102 w 3107"/>
                        <a:gd name="T11" fmla="*/ 420 h 459"/>
                        <a:gd name="T12" fmla="*/ 167 w 3107"/>
                        <a:gd name="T13" fmla="*/ 459 h 459"/>
                        <a:gd name="T14" fmla="*/ 2940 w 3107"/>
                        <a:gd name="T15" fmla="*/ 459 h 459"/>
                        <a:gd name="T16" fmla="*/ 3006 w 3107"/>
                        <a:gd name="T17" fmla="*/ 420 h 459"/>
                        <a:gd name="T18" fmla="*/ 3095 w 3107"/>
                        <a:gd name="T19" fmla="*/ 267 h 459"/>
                        <a:gd name="T20" fmla="*/ 3095 w 3107"/>
                        <a:gd name="T21" fmla="*/ 191 h 459"/>
                        <a:gd name="T22" fmla="*/ 3006 w 3107"/>
                        <a:gd name="T23" fmla="*/ 38 h 459"/>
                        <a:gd name="T24" fmla="*/ 2940 w 3107"/>
                        <a:gd name="T25" fmla="*/ 0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3107" h="459">
                          <a:moveTo>
                            <a:pt x="2940" y="0"/>
                          </a:moveTo>
                          <a:cubicBezTo>
                            <a:pt x="167" y="0"/>
                            <a:pt x="167" y="0"/>
                            <a:pt x="167" y="0"/>
                          </a:cubicBezTo>
                          <a:cubicBezTo>
                            <a:pt x="142" y="0"/>
                            <a:pt x="114" y="16"/>
                            <a:pt x="102" y="38"/>
                          </a:cubicBezTo>
                          <a:cubicBezTo>
                            <a:pt x="13" y="191"/>
                            <a:pt x="13" y="191"/>
                            <a:pt x="13" y="191"/>
                          </a:cubicBezTo>
                          <a:cubicBezTo>
                            <a:pt x="0" y="213"/>
                            <a:pt x="0" y="245"/>
                            <a:pt x="13" y="267"/>
                          </a:cubicBezTo>
                          <a:cubicBezTo>
                            <a:pt x="102" y="420"/>
                            <a:pt x="102" y="420"/>
                            <a:pt x="102" y="420"/>
                          </a:cubicBezTo>
                          <a:cubicBezTo>
                            <a:pt x="114" y="443"/>
                            <a:pt x="142" y="459"/>
                            <a:pt x="167" y="459"/>
                          </a:cubicBezTo>
                          <a:cubicBezTo>
                            <a:pt x="2940" y="459"/>
                            <a:pt x="2940" y="459"/>
                            <a:pt x="2940" y="459"/>
                          </a:cubicBezTo>
                          <a:cubicBezTo>
                            <a:pt x="2966" y="459"/>
                            <a:pt x="2993" y="443"/>
                            <a:pt x="3006" y="420"/>
                          </a:cubicBezTo>
                          <a:cubicBezTo>
                            <a:pt x="3095" y="267"/>
                            <a:pt x="3095" y="267"/>
                            <a:pt x="3095" y="267"/>
                          </a:cubicBezTo>
                          <a:cubicBezTo>
                            <a:pt x="3107" y="245"/>
                            <a:pt x="3107" y="213"/>
                            <a:pt x="3095" y="191"/>
                          </a:cubicBezTo>
                          <a:cubicBezTo>
                            <a:pt x="3006" y="38"/>
                            <a:pt x="3006" y="38"/>
                            <a:pt x="3006" y="38"/>
                          </a:cubicBezTo>
                          <a:cubicBezTo>
                            <a:pt x="2993" y="16"/>
                            <a:pt x="2966" y="0"/>
                            <a:pt x="2940" y="0"/>
                          </a:cubicBezTo>
                          <a:close/>
                        </a:path>
                      </a:pathLst>
                    </a:custGeom>
                    <a:solidFill>
                      <a:srgbClr val="EFEFEF"/>
                    </a:solidFill>
                    <a:ln w="44450" cap="flat" cmpd="thickThin" algn="ctr">
                      <a:gradFill>
                        <a:gsLst>
                          <a:gs pos="0">
                            <a:srgbClr val="EBEBEB"/>
                          </a:gs>
                          <a:gs pos="100000">
                            <a:srgbClr val="FEFEFE"/>
                          </a:gs>
                        </a:gsLst>
                        <a:lin ang="5400000" scaled="1"/>
                      </a:gradFill>
                      <a:prstDash val="solid"/>
                    </a:ln>
                    <a:effectLst>
                      <a:innerShdw blurRad="254000" dist="88900" dir="16200000">
                        <a:prstClr val="black">
                          <a:alpha val="42000"/>
                        </a:prstClr>
                      </a:inn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组合 160"/>
                  <p:cNvGrpSpPr>
                    <a:grpSpLocks/>
                  </p:cNvGrpSpPr>
                  <p:nvPr/>
                </p:nvGrpSpPr>
                <p:grpSpPr bwMode="auto">
                  <a:xfrm>
                    <a:off x="3300347" y="1368497"/>
                    <a:ext cx="1581466" cy="1417865"/>
                    <a:chOff x="1349437" y="779714"/>
                    <a:chExt cx="2923167" cy="2620769"/>
                  </a:xfrm>
                </p:grpSpPr>
                <p:sp>
                  <p:nvSpPr>
                    <p:cNvPr id="44" name="Freeform 23"/>
                    <p:cNvSpPr/>
                    <p:nvPr/>
                  </p:nvSpPr>
                  <p:spPr bwMode="auto">
                    <a:xfrm>
                      <a:off x="1349437" y="779714"/>
                      <a:ext cx="2923167" cy="2620769"/>
                    </a:xfrm>
                    <a:custGeom>
                      <a:avLst/>
                      <a:gdLst>
                        <a:gd name="T0" fmla="*/ 167 w 511"/>
                        <a:gd name="T1" fmla="*/ 459 h 459"/>
                        <a:gd name="T2" fmla="*/ 101 w 511"/>
                        <a:gd name="T3" fmla="*/ 420 h 459"/>
                        <a:gd name="T4" fmla="*/ 12 w 511"/>
                        <a:gd name="T5" fmla="*/ 267 h 459"/>
                        <a:gd name="T6" fmla="*/ 12 w 511"/>
                        <a:gd name="T7" fmla="*/ 191 h 459"/>
                        <a:gd name="T8" fmla="*/ 101 w 511"/>
                        <a:gd name="T9" fmla="*/ 38 h 459"/>
                        <a:gd name="T10" fmla="*/ 167 w 511"/>
                        <a:gd name="T11" fmla="*/ 0 h 459"/>
                        <a:gd name="T12" fmla="*/ 344 w 511"/>
                        <a:gd name="T13" fmla="*/ 0 h 459"/>
                        <a:gd name="T14" fmla="*/ 410 w 511"/>
                        <a:gd name="T15" fmla="*/ 38 h 459"/>
                        <a:gd name="T16" fmla="*/ 498 w 511"/>
                        <a:gd name="T17" fmla="*/ 191 h 459"/>
                        <a:gd name="T18" fmla="*/ 498 w 511"/>
                        <a:gd name="T19" fmla="*/ 267 h 459"/>
                        <a:gd name="T20" fmla="*/ 410 w 511"/>
                        <a:gd name="T21" fmla="*/ 420 h 459"/>
                        <a:gd name="T22" fmla="*/ 344 w 511"/>
                        <a:gd name="T23" fmla="*/ 459 h 459"/>
                        <a:gd name="T24" fmla="*/ 167 w 511"/>
                        <a:gd name="T25" fmla="*/ 459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11" h="459">
                          <a:moveTo>
                            <a:pt x="167" y="459"/>
                          </a:moveTo>
                          <a:cubicBezTo>
                            <a:pt x="141" y="459"/>
                            <a:pt x="113" y="443"/>
                            <a:pt x="101" y="420"/>
                          </a:cubicBezTo>
                          <a:cubicBezTo>
                            <a:pt x="12" y="267"/>
                            <a:pt x="12" y="267"/>
                            <a:pt x="12" y="267"/>
                          </a:cubicBezTo>
                          <a:cubicBezTo>
                            <a:pt x="0" y="245"/>
                            <a:pt x="0" y="213"/>
                            <a:pt x="12" y="191"/>
                          </a:cubicBezTo>
                          <a:cubicBezTo>
                            <a:pt x="101" y="38"/>
                            <a:pt x="101" y="38"/>
                            <a:pt x="101" y="38"/>
                          </a:cubicBezTo>
                          <a:cubicBezTo>
                            <a:pt x="113" y="16"/>
                            <a:pt x="141" y="0"/>
                            <a:pt x="167" y="0"/>
                          </a:cubicBezTo>
                          <a:cubicBezTo>
                            <a:pt x="344" y="0"/>
                            <a:pt x="344" y="0"/>
                            <a:pt x="344" y="0"/>
                          </a:cubicBezTo>
                          <a:cubicBezTo>
                            <a:pt x="369" y="0"/>
                            <a:pt x="397" y="16"/>
                            <a:pt x="410" y="38"/>
                          </a:cubicBezTo>
                          <a:cubicBezTo>
                            <a:pt x="498" y="191"/>
                            <a:pt x="498" y="191"/>
                            <a:pt x="498" y="191"/>
                          </a:cubicBezTo>
                          <a:cubicBezTo>
                            <a:pt x="511" y="213"/>
                            <a:pt x="511" y="245"/>
                            <a:pt x="498" y="267"/>
                          </a:cubicBezTo>
                          <a:cubicBezTo>
                            <a:pt x="410" y="420"/>
                            <a:pt x="410" y="420"/>
                            <a:pt x="410" y="420"/>
                          </a:cubicBezTo>
                          <a:cubicBezTo>
                            <a:pt x="397" y="443"/>
                            <a:pt x="369" y="459"/>
                            <a:pt x="344" y="459"/>
                          </a:cubicBezTo>
                          <a:lnTo>
                            <a:pt x="167" y="45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1F1F1"/>
                        </a:gs>
                        <a:gs pos="100000">
                          <a:sysClr val="window" lastClr="FFFFFF"/>
                        </a:gs>
                      </a:gsLst>
                      <a:lin ang="5400000" scaled="1"/>
                    </a:gradFill>
                    <a:ln w="28575" cap="flat">
                      <a:gradFill>
                        <a:gsLst>
                          <a:gs pos="0">
                            <a:sysClr val="window" lastClr="FFFFFF"/>
                          </a:gs>
                          <a:gs pos="100000">
                            <a:srgbClr val="DDDDDD"/>
                          </a:gs>
                        </a:gsLst>
                        <a:lin ang="5400000" scaled="1"/>
                      </a:gradFill>
                      <a:prstDash val="solid"/>
                      <a:miter lim="800000"/>
                    </a:ln>
                    <a:effectLst>
                      <a:outerShdw blurRad="228600" dist="228600" dir="5400000" algn="t" rotWithShape="0">
                        <a:sysClr val="windowText" lastClr="000000">
                          <a:lumMod val="85000"/>
                          <a:lumOff val="15000"/>
                          <a:alpha val="28000"/>
                        </a:sysClr>
                      </a:outerShdw>
                    </a:effec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</a:endParaRPr>
                    </a:p>
                  </p:txBody>
                </p:sp>
                <p:sp>
                  <p:nvSpPr>
                    <p:cNvPr id="45" name="Freeform 21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1623020" y="1024995"/>
                      <a:ext cx="2376000" cy="2130208"/>
                    </a:xfrm>
                    <a:custGeom>
                      <a:avLst/>
                      <a:gdLst>
                        <a:gd name="T0" fmla="*/ 167 w 511"/>
                        <a:gd name="T1" fmla="*/ 459 h 459"/>
                        <a:gd name="T2" fmla="*/ 101 w 511"/>
                        <a:gd name="T3" fmla="*/ 420 h 459"/>
                        <a:gd name="T4" fmla="*/ 12 w 511"/>
                        <a:gd name="T5" fmla="*/ 267 h 459"/>
                        <a:gd name="T6" fmla="*/ 12 w 511"/>
                        <a:gd name="T7" fmla="*/ 191 h 459"/>
                        <a:gd name="T8" fmla="*/ 101 w 511"/>
                        <a:gd name="T9" fmla="*/ 38 h 459"/>
                        <a:gd name="T10" fmla="*/ 167 w 511"/>
                        <a:gd name="T11" fmla="*/ 0 h 459"/>
                        <a:gd name="T12" fmla="*/ 344 w 511"/>
                        <a:gd name="T13" fmla="*/ 0 h 459"/>
                        <a:gd name="T14" fmla="*/ 410 w 511"/>
                        <a:gd name="T15" fmla="*/ 38 h 459"/>
                        <a:gd name="T16" fmla="*/ 498 w 511"/>
                        <a:gd name="T17" fmla="*/ 191 h 459"/>
                        <a:gd name="T18" fmla="*/ 498 w 511"/>
                        <a:gd name="T19" fmla="*/ 267 h 459"/>
                        <a:gd name="T20" fmla="*/ 410 w 511"/>
                        <a:gd name="T21" fmla="*/ 420 h 459"/>
                        <a:gd name="T22" fmla="*/ 344 w 511"/>
                        <a:gd name="T23" fmla="*/ 459 h 459"/>
                        <a:gd name="T24" fmla="*/ 167 w 511"/>
                        <a:gd name="T25" fmla="*/ 459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11" h="459">
                          <a:moveTo>
                            <a:pt x="167" y="459"/>
                          </a:moveTo>
                          <a:cubicBezTo>
                            <a:pt x="141" y="459"/>
                            <a:pt x="113" y="443"/>
                            <a:pt x="101" y="420"/>
                          </a:cubicBezTo>
                          <a:cubicBezTo>
                            <a:pt x="12" y="267"/>
                            <a:pt x="12" y="267"/>
                            <a:pt x="12" y="267"/>
                          </a:cubicBezTo>
                          <a:cubicBezTo>
                            <a:pt x="0" y="245"/>
                            <a:pt x="0" y="213"/>
                            <a:pt x="12" y="191"/>
                          </a:cubicBezTo>
                          <a:cubicBezTo>
                            <a:pt x="101" y="38"/>
                            <a:pt x="101" y="38"/>
                            <a:pt x="101" y="38"/>
                          </a:cubicBezTo>
                          <a:cubicBezTo>
                            <a:pt x="113" y="16"/>
                            <a:pt x="141" y="0"/>
                            <a:pt x="167" y="0"/>
                          </a:cubicBezTo>
                          <a:cubicBezTo>
                            <a:pt x="344" y="0"/>
                            <a:pt x="344" y="0"/>
                            <a:pt x="344" y="0"/>
                          </a:cubicBezTo>
                          <a:cubicBezTo>
                            <a:pt x="369" y="0"/>
                            <a:pt x="397" y="16"/>
                            <a:pt x="410" y="38"/>
                          </a:cubicBezTo>
                          <a:cubicBezTo>
                            <a:pt x="498" y="191"/>
                            <a:pt x="498" y="191"/>
                            <a:pt x="498" y="191"/>
                          </a:cubicBezTo>
                          <a:cubicBezTo>
                            <a:pt x="511" y="213"/>
                            <a:pt x="511" y="245"/>
                            <a:pt x="498" y="267"/>
                          </a:cubicBezTo>
                          <a:cubicBezTo>
                            <a:pt x="410" y="420"/>
                            <a:pt x="410" y="420"/>
                            <a:pt x="410" y="420"/>
                          </a:cubicBezTo>
                          <a:cubicBezTo>
                            <a:pt x="397" y="443"/>
                            <a:pt x="369" y="459"/>
                            <a:pt x="344" y="459"/>
                          </a:cubicBezTo>
                          <a:lnTo>
                            <a:pt x="167" y="459"/>
                          </a:lnTo>
                          <a:close/>
                        </a:path>
                      </a:pathLst>
                    </a:custGeom>
                    <a:solidFill>
                      <a:srgbClr val="2DA2BF"/>
                    </a:solidFill>
                    <a:ln w="55000" cap="flat" cmpd="thickThin" algn="ctr">
                      <a:noFill/>
                      <a:prstDash val="solid"/>
                    </a:ln>
                    <a:effectLst>
                      <a:innerShdw blurRad="241300" dist="114300">
                        <a:prstClr val="black">
                          <a:alpha val="40000"/>
                        </a:prstClr>
                      </a:inn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8" name="组合 209"/>
                <p:cNvGrpSpPr>
                  <a:grpSpLocks/>
                </p:cNvGrpSpPr>
                <p:nvPr/>
              </p:nvGrpSpPr>
              <p:grpSpPr bwMode="auto">
                <a:xfrm>
                  <a:off x="2727708" y="2110740"/>
                  <a:ext cx="534195" cy="475059"/>
                  <a:chOff x="952501" y="6013451"/>
                  <a:chExt cx="511175" cy="460375"/>
                </a:xfrm>
              </p:grpSpPr>
              <p:sp>
                <p:nvSpPr>
                  <p:cNvPr id="39" name="Freeform 58"/>
                  <p:cNvSpPr/>
                  <p:nvPr/>
                </p:nvSpPr>
                <p:spPr bwMode="auto">
                  <a:xfrm>
                    <a:off x="972131" y="6021743"/>
                    <a:ext cx="492252" cy="452152"/>
                  </a:xfrm>
                  <a:custGeom>
                    <a:avLst/>
                    <a:gdLst>
                      <a:gd name="T0" fmla="*/ 137 w 310"/>
                      <a:gd name="T1" fmla="*/ 285 h 285"/>
                      <a:gd name="T2" fmla="*/ 0 w 310"/>
                      <a:gd name="T3" fmla="*/ 171 h 285"/>
                      <a:gd name="T4" fmla="*/ 2 w 310"/>
                      <a:gd name="T5" fmla="*/ 12 h 285"/>
                      <a:gd name="T6" fmla="*/ 54 w 310"/>
                      <a:gd name="T7" fmla="*/ 7 h 285"/>
                      <a:gd name="T8" fmla="*/ 87 w 310"/>
                      <a:gd name="T9" fmla="*/ 40 h 285"/>
                      <a:gd name="T10" fmla="*/ 97 w 310"/>
                      <a:gd name="T11" fmla="*/ 7 h 285"/>
                      <a:gd name="T12" fmla="*/ 137 w 310"/>
                      <a:gd name="T13" fmla="*/ 0 h 285"/>
                      <a:gd name="T14" fmla="*/ 310 w 310"/>
                      <a:gd name="T15" fmla="*/ 150 h 285"/>
                      <a:gd name="T16" fmla="*/ 137 w 310"/>
                      <a:gd name="T17" fmla="*/ 285 h 2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10" h="285">
                        <a:moveTo>
                          <a:pt x="137" y="285"/>
                        </a:moveTo>
                        <a:lnTo>
                          <a:pt x="0" y="171"/>
                        </a:lnTo>
                        <a:lnTo>
                          <a:pt x="2" y="12"/>
                        </a:lnTo>
                        <a:lnTo>
                          <a:pt x="54" y="7"/>
                        </a:lnTo>
                        <a:lnTo>
                          <a:pt x="87" y="40"/>
                        </a:lnTo>
                        <a:lnTo>
                          <a:pt x="97" y="7"/>
                        </a:lnTo>
                        <a:lnTo>
                          <a:pt x="137" y="0"/>
                        </a:lnTo>
                        <a:lnTo>
                          <a:pt x="310" y="150"/>
                        </a:lnTo>
                        <a:lnTo>
                          <a:pt x="137" y="28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73000">
                        <a:srgbClr val="0D0D0D">
                          <a:alpha val="0"/>
                        </a:srgbClr>
                      </a:gs>
                      <a:gs pos="100000">
                        <a:sysClr val="windowText" lastClr="000000">
                          <a:lumMod val="95000"/>
                          <a:lumOff val="5000"/>
                          <a:alpha val="0"/>
                        </a:sysClr>
                      </a:gs>
                      <a:gs pos="0">
                        <a:sysClr val="windowText" lastClr="000000">
                          <a:lumMod val="95000"/>
                          <a:lumOff val="5000"/>
                          <a:alpha val="55000"/>
                        </a:sys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Lucida Sans Unicode"/>
                      <a:ea typeface="黑体"/>
                    </a:endParaRPr>
                  </a:p>
                </p:txBody>
              </p:sp>
              <p:sp>
                <p:nvSpPr>
                  <p:cNvPr id="40" name="Freeform 59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952501" y="6013451"/>
                    <a:ext cx="115888" cy="290513"/>
                  </a:xfrm>
                  <a:custGeom>
                    <a:avLst/>
                    <a:gdLst>
                      <a:gd name="T0" fmla="*/ 2147483647 w 31"/>
                      <a:gd name="T1" fmla="*/ 0 h 77"/>
                      <a:gd name="T2" fmla="*/ 2147483647 w 31"/>
                      <a:gd name="T3" fmla="*/ 2147483647 h 77"/>
                      <a:gd name="T4" fmla="*/ 2147483647 w 31"/>
                      <a:gd name="T5" fmla="*/ 2147483647 h 77"/>
                      <a:gd name="T6" fmla="*/ 2147483647 w 31"/>
                      <a:gd name="T7" fmla="*/ 2147483647 h 77"/>
                      <a:gd name="T8" fmla="*/ 2147483647 w 31"/>
                      <a:gd name="T9" fmla="*/ 2147483647 h 77"/>
                      <a:gd name="T10" fmla="*/ 2147483647 w 31"/>
                      <a:gd name="T11" fmla="*/ 2147483647 h 77"/>
                      <a:gd name="T12" fmla="*/ 2147483647 w 31"/>
                      <a:gd name="T13" fmla="*/ 2147483647 h 77"/>
                      <a:gd name="T14" fmla="*/ 0 w 31"/>
                      <a:gd name="T15" fmla="*/ 2147483647 h 77"/>
                      <a:gd name="T16" fmla="*/ 0 w 31"/>
                      <a:gd name="T17" fmla="*/ 2147483647 h 77"/>
                      <a:gd name="T18" fmla="*/ 2147483647 w 31"/>
                      <a:gd name="T19" fmla="*/ 2147483647 h 77"/>
                      <a:gd name="T20" fmla="*/ 2147483647 w 31"/>
                      <a:gd name="T21" fmla="*/ 0 h 77"/>
                      <a:gd name="T22" fmla="*/ 2147483647 w 31"/>
                      <a:gd name="T23" fmla="*/ 2147483647 h 77"/>
                      <a:gd name="T24" fmla="*/ 2147483647 w 31"/>
                      <a:gd name="T25" fmla="*/ 2147483647 h 77"/>
                      <a:gd name="T26" fmla="*/ 2147483647 w 31"/>
                      <a:gd name="T27" fmla="*/ 2147483647 h 77"/>
                      <a:gd name="T28" fmla="*/ 2147483647 w 31"/>
                      <a:gd name="T29" fmla="*/ 2147483647 h 77"/>
                      <a:gd name="T30" fmla="*/ 2147483647 w 31"/>
                      <a:gd name="T31" fmla="*/ 2147483647 h 77"/>
                      <a:gd name="T32" fmla="*/ 2147483647 w 31"/>
                      <a:gd name="T33" fmla="*/ 2147483647 h 77"/>
                      <a:gd name="T34" fmla="*/ 2147483647 w 31"/>
                      <a:gd name="T35" fmla="*/ 2147483647 h 77"/>
                      <a:gd name="T36" fmla="*/ 2147483647 w 31"/>
                      <a:gd name="T37" fmla="*/ 2147483647 h 77"/>
                      <a:gd name="T38" fmla="*/ 2147483647 w 31"/>
                      <a:gd name="T39" fmla="*/ 2147483647 h 77"/>
                      <a:gd name="T40" fmla="*/ 2147483647 w 31"/>
                      <a:gd name="T41" fmla="*/ 2147483647 h 77"/>
                      <a:gd name="T42" fmla="*/ 2147483647 w 31"/>
                      <a:gd name="T43" fmla="*/ 2147483647 h 7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1" h="77">
                        <a:moveTo>
                          <a:pt x="17" y="0"/>
                        </a:moveTo>
                        <a:cubicBezTo>
                          <a:pt x="22" y="0"/>
                          <a:pt x="26" y="1"/>
                          <a:pt x="28" y="5"/>
                        </a:cubicBezTo>
                        <a:cubicBezTo>
                          <a:pt x="30" y="8"/>
                          <a:pt x="31" y="12"/>
                          <a:pt x="31" y="18"/>
                        </a:cubicBez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31" y="67"/>
                          <a:pt x="30" y="71"/>
                          <a:pt x="27" y="73"/>
                        </a:cubicBezTo>
                        <a:cubicBezTo>
                          <a:pt x="25" y="76"/>
                          <a:pt x="21" y="77"/>
                          <a:pt x="16" y="77"/>
                        </a:cubicBezTo>
                        <a:cubicBezTo>
                          <a:pt x="9" y="77"/>
                          <a:pt x="5" y="75"/>
                          <a:pt x="3" y="71"/>
                        </a:cubicBezTo>
                        <a:cubicBezTo>
                          <a:pt x="1" y="69"/>
                          <a:pt x="0" y="64"/>
                          <a:pt x="0" y="56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13"/>
                          <a:pt x="1" y="8"/>
                          <a:pt x="3" y="5"/>
                        </a:cubicBezTo>
                        <a:cubicBezTo>
                          <a:pt x="5" y="2"/>
                          <a:pt x="10" y="0"/>
                          <a:pt x="17" y="0"/>
                        </a:cubicBezTo>
                        <a:close/>
                        <a:moveTo>
                          <a:pt x="16" y="70"/>
                        </a:moveTo>
                        <a:cubicBezTo>
                          <a:pt x="20" y="70"/>
                          <a:pt x="22" y="66"/>
                          <a:pt x="22" y="59"/>
                        </a:cubicBezTo>
                        <a:cubicBezTo>
                          <a:pt x="22" y="17"/>
                          <a:pt x="22" y="17"/>
                          <a:pt x="22" y="17"/>
                        </a:cubicBezTo>
                        <a:cubicBezTo>
                          <a:pt x="22" y="10"/>
                          <a:pt x="20" y="7"/>
                          <a:pt x="16" y="7"/>
                        </a:cubicBezTo>
                        <a:cubicBezTo>
                          <a:pt x="11" y="7"/>
                          <a:pt x="9" y="10"/>
                          <a:pt x="9" y="17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9" y="48"/>
                          <a:pt x="9" y="48"/>
                          <a:pt x="9" y="48"/>
                        </a:cubicBezTo>
                        <a:cubicBezTo>
                          <a:pt x="9" y="59"/>
                          <a:pt x="9" y="59"/>
                          <a:pt x="9" y="59"/>
                        </a:cubicBezTo>
                        <a:cubicBezTo>
                          <a:pt x="9" y="66"/>
                          <a:pt x="11" y="70"/>
                          <a:pt x="16" y="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" name="Freeform 60"/>
                  <p:cNvSpPr>
                    <a:spLocks noChangeArrowheads="1"/>
                  </p:cNvSpPr>
                  <p:nvPr/>
                </p:nvSpPr>
                <p:spPr bwMode="auto">
                  <a:xfrm>
                    <a:off x="1090613" y="6013451"/>
                    <a:ext cx="117475" cy="290513"/>
                  </a:xfrm>
                  <a:custGeom>
                    <a:avLst/>
                    <a:gdLst>
                      <a:gd name="T0" fmla="*/ 0 w 31"/>
                      <a:gd name="T1" fmla="*/ 2147483647 h 77"/>
                      <a:gd name="T2" fmla="*/ 2147483647 w 31"/>
                      <a:gd name="T3" fmla="*/ 2147483647 h 77"/>
                      <a:gd name="T4" fmla="*/ 2147483647 w 31"/>
                      <a:gd name="T5" fmla="*/ 0 h 77"/>
                      <a:gd name="T6" fmla="*/ 2147483647 w 31"/>
                      <a:gd name="T7" fmla="*/ 2147483647 h 77"/>
                      <a:gd name="T8" fmla="*/ 2147483647 w 31"/>
                      <a:gd name="T9" fmla="*/ 2147483647 h 77"/>
                      <a:gd name="T10" fmla="*/ 2147483647 w 31"/>
                      <a:gd name="T11" fmla="*/ 2147483647 h 77"/>
                      <a:gd name="T12" fmla="*/ 2147483647 w 31"/>
                      <a:gd name="T13" fmla="*/ 2147483647 h 77"/>
                      <a:gd name="T14" fmla="*/ 2147483647 w 31"/>
                      <a:gd name="T15" fmla="*/ 2147483647 h 77"/>
                      <a:gd name="T16" fmla="*/ 2147483647 w 31"/>
                      <a:gd name="T17" fmla="*/ 2147483647 h 77"/>
                      <a:gd name="T18" fmla="*/ 2147483647 w 31"/>
                      <a:gd name="T19" fmla="*/ 2147483647 h 77"/>
                      <a:gd name="T20" fmla="*/ 2147483647 w 31"/>
                      <a:gd name="T21" fmla="*/ 2147483647 h 77"/>
                      <a:gd name="T22" fmla="*/ 2147483647 w 31"/>
                      <a:gd name="T23" fmla="*/ 2147483647 h 77"/>
                      <a:gd name="T24" fmla="*/ 0 w 31"/>
                      <a:gd name="T25" fmla="*/ 2147483647 h 77"/>
                      <a:gd name="T26" fmla="*/ 0 w 31"/>
                      <a:gd name="T27" fmla="*/ 2147483647 h 77"/>
                      <a:gd name="T28" fmla="*/ 2147483647 w 31"/>
                      <a:gd name="T29" fmla="*/ 2147483647 h 77"/>
                      <a:gd name="T30" fmla="*/ 2147483647 w 31"/>
                      <a:gd name="T31" fmla="*/ 2147483647 h 77"/>
                      <a:gd name="T32" fmla="*/ 2147483647 w 31"/>
                      <a:gd name="T33" fmla="*/ 2147483647 h 77"/>
                      <a:gd name="T34" fmla="*/ 2147483647 w 31"/>
                      <a:gd name="T35" fmla="*/ 2147483647 h 77"/>
                      <a:gd name="T36" fmla="*/ 2147483647 w 31"/>
                      <a:gd name="T37" fmla="*/ 2147483647 h 77"/>
                      <a:gd name="T38" fmla="*/ 2147483647 w 31"/>
                      <a:gd name="T39" fmla="*/ 2147483647 h 77"/>
                      <a:gd name="T40" fmla="*/ 2147483647 w 31"/>
                      <a:gd name="T41" fmla="*/ 2147483647 h 77"/>
                      <a:gd name="T42" fmla="*/ 2147483647 w 31"/>
                      <a:gd name="T43" fmla="*/ 2147483647 h 77"/>
                      <a:gd name="T44" fmla="*/ 2147483647 w 31"/>
                      <a:gd name="T45" fmla="*/ 2147483647 h 77"/>
                      <a:gd name="T46" fmla="*/ 2147483647 w 31"/>
                      <a:gd name="T47" fmla="*/ 2147483647 h 77"/>
                      <a:gd name="T48" fmla="*/ 2147483647 w 31"/>
                      <a:gd name="T49" fmla="*/ 2147483647 h 77"/>
                      <a:gd name="T50" fmla="*/ 2147483647 w 31"/>
                      <a:gd name="T51" fmla="*/ 2147483647 h 77"/>
                      <a:gd name="T52" fmla="*/ 0 w 31"/>
                      <a:gd name="T53" fmla="*/ 2147483647 h 77"/>
                      <a:gd name="T54" fmla="*/ 0 w 31"/>
                      <a:gd name="T55" fmla="*/ 2147483647 h 7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1" h="77">
                        <a:moveTo>
                          <a:pt x="0" y="16"/>
                        </a:moveTo>
                        <a:cubicBezTo>
                          <a:pt x="0" y="10"/>
                          <a:pt x="2" y="6"/>
                          <a:pt x="4" y="4"/>
                        </a:cubicBezTo>
                        <a:cubicBezTo>
                          <a:pt x="6" y="1"/>
                          <a:pt x="10" y="0"/>
                          <a:pt x="16" y="0"/>
                        </a:cubicBezTo>
                        <a:cubicBezTo>
                          <a:pt x="23" y="0"/>
                          <a:pt x="27" y="2"/>
                          <a:pt x="29" y="6"/>
                        </a:cubicBezTo>
                        <a:cubicBezTo>
                          <a:pt x="30" y="9"/>
                          <a:pt x="31" y="14"/>
                          <a:pt x="31" y="22"/>
                        </a:cubicBezTo>
                        <a:cubicBezTo>
                          <a:pt x="31" y="25"/>
                          <a:pt x="31" y="28"/>
                          <a:pt x="30" y="30"/>
                        </a:cubicBezTo>
                        <a:cubicBezTo>
                          <a:pt x="30" y="32"/>
                          <a:pt x="29" y="35"/>
                          <a:pt x="27" y="38"/>
                        </a:cubicBezTo>
                        <a:cubicBezTo>
                          <a:pt x="18" y="52"/>
                          <a:pt x="18" y="52"/>
                          <a:pt x="18" y="52"/>
                        </a:cubicBezTo>
                        <a:cubicBezTo>
                          <a:pt x="14" y="58"/>
                          <a:pt x="12" y="63"/>
                          <a:pt x="11" y="68"/>
                        </a:cubicBezTo>
                        <a:cubicBezTo>
                          <a:pt x="31" y="68"/>
                          <a:pt x="31" y="68"/>
                          <a:pt x="31" y="68"/>
                        </a:cubicBezTo>
                        <a:cubicBezTo>
                          <a:pt x="31" y="76"/>
                          <a:pt x="31" y="76"/>
                          <a:pt x="31" y="76"/>
                        </a:cubicBezTo>
                        <a:cubicBezTo>
                          <a:pt x="8" y="77"/>
                          <a:pt x="8" y="77"/>
                          <a:pt x="8" y="77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68"/>
                          <a:pt x="2" y="61"/>
                          <a:pt x="5" y="55"/>
                        </a:cubicBezTo>
                        <a:cubicBezTo>
                          <a:pt x="7" y="51"/>
                          <a:pt x="11" y="45"/>
                          <a:pt x="17" y="37"/>
                        </a:cubicBezTo>
                        <a:cubicBezTo>
                          <a:pt x="20" y="32"/>
                          <a:pt x="21" y="27"/>
                          <a:pt x="21" y="20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1" y="17"/>
                          <a:pt x="21" y="17"/>
                          <a:pt x="21" y="17"/>
                        </a:cubicBezTo>
                        <a:cubicBezTo>
                          <a:pt x="21" y="15"/>
                          <a:pt x="21" y="13"/>
                          <a:pt x="21" y="12"/>
                        </a:cubicBezTo>
                        <a:cubicBezTo>
                          <a:pt x="20" y="9"/>
                          <a:pt x="18" y="7"/>
                          <a:pt x="15" y="7"/>
                        </a:cubicBezTo>
                        <a:cubicBezTo>
                          <a:pt x="11" y="7"/>
                          <a:pt x="10" y="10"/>
                          <a:pt x="10" y="16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10" y="21"/>
                          <a:pt x="10" y="21"/>
                          <a:pt x="10" y="21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0" y="26"/>
                          <a:pt x="10" y="26"/>
                          <a:pt x="10" y="26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36" name="文本框 187"/>
              <p:cNvSpPr txBox="1">
                <a:spLocks noChangeArrowheads="1"/>
              </p:cNvSpPr>
              <p:nvPr/>
            </p:nvSpPr>
            <p:spPr bwMode="auto">
              <a:xfrm>
                <a:off x="6233" y="2620"/>
                <a:ext cx="5482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585" tIns="36293" rIns="72585" bIns="36293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lvl="0" eaLnBrk="1" hangingPunct="1"/>
                <a:r>
                  <a:rPr lang="zh-CN" altLang="en-US" sz="2000" b="1" dirty="0">
                    <a:solidFill>
                      <a:schemeClr val="tx2">
                        <a:lumMod val="75000"/>
                      </a:schemeClr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二、选择题分析及其解题技巧</a:t>
                </a:r>
                <a:endPara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3" name="组合 9"/>
            <p:cNvGrpSpPr>
              <a:grpSpLocks/>
            </p:cNvGrpSpPr>
            <p:nvPr/>
          </p:nvGrpSpPr>
          <p:grpSpPr bwMode="auto">
            <a:xfrm>
              <a:off x="3254082" y="2817976"/>
              <a:ext cx="6739890" cy="735330"/>
              <a:chOff x="3913" y="3715"/>
              <a:chExt cx="10614" cy="1158"/>
            </a:xfrm>
          </p:grpSpPr>
          <p:grpSp>
            <p:nvGrpSpPr>
              <p:cNvPr id="16" name="组合 36"/>
              <p:cNvGrpSpPr>
                <a:grpSpLocks/>
              </p:cNvGrpSpPr>
              <p:nvPr/>
            </p:nvGrpSpPr>
            <p:grpSpPr bwMode="auto">
              <a:xfrm>
                <a:off x="3913" y="3715"/>
                <a:ext cx="10614" cy="1158"/>
                <a:chOff x="2484661" y="2789574"/>
                <a:chExt cx="6740116" cy="735092"/>
              </a:xfrm>
            </p:grpSpPr>
            <p:grpSp>
              <p:nvGrpSpPr>
                <p:cNvPr id="18" name="组合 165"/>
                <p:cNvGrpSpPr>
                  <a:grpSpLocks/>
                </p:cNvGrpSpPr>
                <p:nvPr/>
              </p:nvGrpSpPr>
              <p:grpSpPr bwMode="auto">
                <a:xfrm>
                  <a:off x="2484661" y="2789574"/>
                  <a:ext cx="6740116" cy="735092"/>
                  <a:chOff x="3300347" y="1368497"/>
                  <a:chExt cx="12838359" cy="1417865"/>
                </a:xfrm>
              </p:grpSpPr>
              <p:grpSp>
                <p:nvGrpSpPr>
                  <p:cNvPr id="27" name="组合 166"/>
                  <p:cNvGrpSpPr>
                    <a:grpSpLocks/>
                  </p:cNvGrpSpPr>
                  <p:nvPr/>
                </p:nvGrpSpPr>
                <p:grpSpPr bwMode="auto">
                  <a:xfrm>
                    <a:off x="4631859" y="1393831"/>
                    <a:ext cx="11506847" cy="1392531"/>
                    <a:chOff x="1986534" y="4135265"/>
                    <a:chExt cx="11506847" cy="1392531"/>
                  </a:xfrm>
                </p:grpSpPr>
                <p:sp>
                  <p:nvSpPr>
                    <p:cNvPr id="32" name="Freeform 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86534" y="4135265"/>
                      <a:ext cx="9432000" cy="1392531"/>
                    </a:xfrm>
                    <a:custGeom>
                      <a:avLst/>
                      <a:gdLst>
                        <a:gd name="T0" fmla="*/ 2940 w 3107"/>
                        <a:gd name="T1" fmla="*/ 0 h 459"/>
                        <a:gd name="T2" fmla="*/ 167 w 3107"/>
                        <a:gd name="T3" fmla="*/ 0 h 459"/>
                        <a:gd name="T4" fmla="*/ 102 w 3107"/>
                        <a:gd name="T5" fmla="*/ 38 h 459"/>
                        <a:gd name="T6" fmla="*/ 13 w 3107"/>
                        <a:gd name="T7" fmla="*/ 191 h 459"/>
                        <a:gd name="T8" fmla="*/ 13 w 3107"/>
                        <a:gd name="T9" fmla="*/ 267 h 459"/>
                        <a:gd name="T10" fmla="*/ 102 w 3107"/>
                        <a:gd name="T11" fmla="*/ 420 h 459"/>
                        <a:gd name="T12" fmla="*/ 167 w 3107"/>
                        <a:gd name="T13" fmla="*/ 459 h 459"/>
                        <a:gd name="T14" fmla="*/ 2940 w 3107"/>
                        <a:gd name="T15" fmla="*/ 459 h 459"/>
                        <a:gd name="T16" fmla="*/ 3006 w 3107"/>
                        <a:gd name="T17" fmla="*/ 420 h 459"/>
                        <a:gd name="T18" fmla="*/ 3095 w 3107"/>
                        <a:gd name="T19" fmla="*/ 267 h 459"/>
                        <a:gd name="T20" fmla="*/ 3095 w 3107"/>
                        <a:gd name="T21" fmla="*/ 191 h 459"/>
                        <a:gd name="T22" fmla="*/ 3006 w 3107"/>
                        <a:gd name="T23" fmla="*/ 38 h 459"/>
                        <a:gd name="T24" fmla="*/ 2940 w 3107"/>
                        <a:gd name="T25" fmla="*/ 0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3107" h="459">
                          <a:moveTo>
                            <a:pt x="2940" y="0"/>
                          </a:moveTo>
                          <a:cubicBezTo>
                            <a:pt x="167" y="0"/>
                            <a:pt x="167" y="0"/>
                            <a:pt x="167" y="0"/>
                          </a:cubicBezTo>
                          <a:cubicBezTo>
                            <a:pt x="142" y="0"/>
                            <a:pt x="114" y="16"/>
                            <a:pt x="102" y="38"/>
                          </a:cubicBezTo>
                          <a:cubicBezTo>
                            <a:pt x="13" y="191"/>
                            <a:pt x="13" y="191"/>
                            <a:pt x="13" y="191"/>
                          </a:cubicBezTo>
                          <a:cubicBezTo>
                            <a:pt x="0" y="213"/>
                            <a:pt x="0" y="245"/>
                            <a:pt x="13" y="267"/>
                          </a:cubicBezTo>
                          <a:cubicBezTo>
                            <a:pt x="102" y="420"/>
                            <a:pt x="102" y="420"/>
                            <a:pt x="102" y="420"/>
                          </a:cubicBezTo>
                          <a:cubicBezTo>
                            <a:pt x="114" y="443"/>
                            <a:pt x="142" y="459"/>
                            <a:pt x="167" y="459"/>
                          </a:cubicBezTo>
                          <a:cubicBezTo>
                            <a:pt x="2940" y="459"/>
                            <a:pt x="2940" y="459"/>
                            <a:pt x="2940" y="459"/>
                          </a:cubicBezTo>
                          <a:cubicBezTo>
                            <a:pt x="2966" y="459"/>
                            <a:pt x="2993" y="443"/>
                            <a:pt x="3006" y="420"/>
                          </a:cubicBezTo>
                          <a:cubicBezTo>
                            <a:pt x="3095" y="267"/>
                            <a:pt x="3095" y="267"/>
                            <a:pt x="3095" y="267"/>
                          </a:cubicBezTo>
                          <a:cubicBezTo>
                            <a:pt x="3107" y="245"/>
                            <a:pt x="3107" y="213"/>
                            <a:pt x="3095" y="191"/>
                          </a:cubicBezTo>
                          <a:cubicBezTo>
                            <a:pt x="3006" y="38"/>
                            <a:pt x="3006" y="38"/>
                            <a:pt x="3006" y="38"/>
                          </a:cubicBezTo>
                          <a:cubicBezTo>
                            <a:pt x="2993" y="16"/>
                            <a:pt x="2966" y="0"/>
                            <a:pt x="2940" y="0"/>
                          </a:cubicBezTo>
                          <a:close/>
                        </a:path>
                      </a:pathLst>
                    </a:custGeom>
                    <a:solidFill>
                      <a:srgbClr val="EFEFEF"/>
                    </a:solidFill>
                    <a:ln w="76200" cap="flat" cmpd="thickThin" algn="ctr">
                      <a:gradFill>
                        <a:gsLst>
                          <a:gs pos="0">
                            <a:sysClr val="window" lastClr="FFFFFF"/>
                          </a:gs>
                          <a:gs pos="100000">
                            <a:srgbClr val="EBEBEB"/>
                          </a:gs>
                        </a:gsLst>
                        <a:lin ang="5400000" scaled="1"/>
                      </a:gradFill>
                      <a:prstDash val="solid"/>
                    </a:ln>
                    <a:effectLst>
                      <a:outerShdw blurRad="266700" dist="127000" dir="5400000" sx="102000" sy="102000" algn="t" rotWithShape="0">
                        <a:prstClr val="black">
                          <a:alpha val="28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  <a:cs typeface="+mn-cs"/>
                      </a:endParaRPr>
                    </a:p>
                  </p:txBody>
                </p:sp>
                <p:sp>
                  <p:nvSpPr>
                    <p:cNvPr id="34" name="Freeform 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86534" y="4135265"/>
                      <a:ext cx="11506847" cy="1392531"/>
                    </a:xfrm>
                    <a:custGeom>
                      <a:avLst/>
                      <a:gdLst>
                        <a:gd name="T0" fmla="*/ 2940 w 3107"/>
                        <a:gd name="T1" fmla="*/ 0 h 459"/>
                        <a:gd name="T2" fmla="*/ 167 w 3107"/>
                        <a:gd name="T3" fmla="*/ 0 h 459"/>
                        <a:gd name="T4" fmla="*/ 102 w 3107"/>
                        <a:gd name="T5" fmla="*/ 38 h 459"/>
                        <a:gd name="T6" fmla="*/ 13 w 3107"/>
                        <a:gd name="T7" fmla="*/ 191 h 459"/>
                        <a:gd name="T8" fmla="*/ 13 w 3107"/>
                        <a:gd name="T9" fmla="*/ 267 h 459"/>
                        <a:gd name="T10" fmla="*/ 102 w 3107"/>
                        <a:gd name="T11" fmla="*/ 420 h 459"/>
                        <a:gd name="T12" fmla="*/ 167 w 3107"/>
                        <a:gd name="T13" fmla="*/ 459 h 459"/>
                        <a:gd name="T14" fmla="*/ 2940 w 3107"/>
                        <a:gd name="T15" fmla="*/ 459 h 459"/>
                        <a:gd name="T16" fmla="*/ 3006 w 3107"/>
                        <a:gd name="T17" fmla="*/ 420 h 459"/>
                        <a:gd name="T18" fmla="*/ 3095 w 3107"/>
                        <a:gd name="T19" fmla="*/ 267 h 459"/>
                        <a:gd name="T20" fmla="*/ 3095 w 3107"/>
                        <a:gd name="T21" fmla="*/ 191 h 459"/>
                        <a:gd name="T22" fmla="*/ 3006 w 3107"/>
                        <a:gd name="T23" fmla="*/ 38 h 459"/>
                        <a:gd name="T24" fmla="*/ 2940 w 3107"/>
                        <a:gd name="T25" fmla="*/ 0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3107" h="459">
                          <a:moveTo>
                            <a:pt x="2940" y="0"/>
                          </a:moveTo>
                          <a:cubicBezTo>
                            <a:pt x="167" y="0"/>
                            <a:pt x="167" y="0"/>
                            <a:pt x="167" y="0"/>
                          </a:cubicBezTo>
                          <a:cubicBezTo>
                            <a:pt x="142" y="0"/>
                            <a:pt x="114" y="16"/>
                            <a:pt x="102" y="38"/>
                          </a:cubicBezTo>
                          <a:cubicBezTo>
                            <a:pt x="13" y="191"/>
                            <a:pt x="13" y="191"/>
                            <a:pt x="13" y="191"/>
                          </a:cubicBezTo>
                          <a:cubicBezTo>
                            <a:pt x="0" y="213"/>
                            <a:pt x="0" y="245"/>
                            <a:pt x="13" y="267"/>
                          </a:cubicBezTo>
                          <a:cubicBezTo>
                            <a:pt x="102" y="420"/>
                            <a:pt x="102" y="420"/>
                            <a:pt x="102" y="420"/>
                          </a:cubicBezTo>
                          <a:cubicBezTo>
                            <a:pt x="114" y="443"/>
                            <a:pt x="142" y="459"/>
                            <a:pt x="167" y="459"/>
                          </a:cubicBezTo>
                          <a:cubicBezTo>
                            <a:pt x="2940" y="459"/>
                            <a:pt x="2940" y="459"/>
                            <a:pt x="2940" y="459"/>
                          </a:cubicBezTo>
                          <a:cubicBezTo>
                            <a:pt x="2966" y="459"/>
                            <a:pt x="2993" y="443"/>
                            <a:pt x="3006" y="420"/>
                          </a:cubicBezTo>
                          <a:cubicBezTo>
                            <a:pt x="3095" y="267"/>
                            <a:pt x="3095" y="267"/>
                            <a:pt x="3095" y="267"/>
                          </a:cubicBezTo>
                          <a:cubicBezTo>
                            <a:pt x="3107" y="245"/>
                            <a:pt x="3107" y="213"/>
                            <a:pt x="3095" y="191"/>
                          </a:cubicBezTo>
                          <a:cubicBezTo>
                            <a:pt x="3006" y="38"/>
                            <a:pt x="3006" y="38"/>
                            <a:pt x="3006" y="38"/>
                          </a:cubicBezTo>
                          <a:cubicBezTo>
                            <a:pt x="2993" y="16"/>
                            <a:pt x="2966" y="0"/>
                            <a:pt x="2940" y="0"/>
                          </a:cubicBezTo>
                          <a:close/>
                        </a:path>
                      </a:pathLst>
                    </a:custGeom>
                    <a:solidFill>
                      <a:srgbClr val="EFEFEF"/>
                    </a:solidFill>
                    <a:ln w="44450" cap="flat" cmpd="thickThin" algn="ctr">
                      <a:gradFill>
                        <a:gsLst>
                          <a:gs pos="0">
                            <a:srgbClr val="EBEBEB"/>
                          </a:gs>
                          <a:gs pos="100000">
                            <a:srgbClr val="FEFEFE"/>
                          </a:gs>
                        </a:gsLst>
                        <a:lin ang="5400000" scaled="1"/>
                      </a:gradFill>
                      <a:prstDash val="solid"/>
                    </a:ln>
                    <a:effectLst>
                      <a:innerShdw blurRad="254000" dist="88900" dir="16200000">
                        <a:prstClr val="black">
                          <a:alpha val="42000"/>
                        </a:prstClr>
                      </a:inn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8" name="组合 167"/>
                  <p:cNvGrpSpPr>
                    <a:grpSpLocks/>
                  </p:cNvGrpSpPr>
                  <p:nvPr/>
                </p:nvGrpSpPr>
                <p:grpSpPr bwMode="auto">
                  <a:xfrm>
                    <a:off x="3300347" y="1368497"/>
                    <a:ext cx="1581466" cy="1417865"/>
                    <a:chOff x="1349437" y="779714"/>
                    <a:chExt cx="2923167" cy="2620769"/>
                  </a:xfrm>
                </p:grpSpPr>
                <p:sp>
                  <p:nvSpPr>
                    <p:cNvPr id="29" name="Freeform 23"/>
                    <p:cNvSpPr/>
                    <p:nvPr/>
                  </p:nvSpPr>
                  <p:spPr bwMode="auto">
                    <a:xfrm>
                      <a:off x="1349437" y="779714"/>
                      <a:ext cx="2923167" cy="2620769"/>
                    </a:xfrm>
                    <a:custGeom>
                      <a:avLst/>
                      <a:gdLst>
                        <a:gd name="T0" fmla="*/ 167 w 511"/>
                        <a:gd name="T1" fmla="*/ 459 h 459"/>
                        <a:gd name="T2" fmla="*/ 101 w 511"/>
                        <a:gd name="T3" fmla="*/ 420 h 459"/>
                        <a:gd name="T4" fmla="*/ 12 w 511"/>
                        <a:gd name="T5" fmla="*/ 267 h 459"/>
                        <a:gd name="T6" fmla="*/ 12 w 511"/>
                        <a:gd name="T7" fmla="*/ 191 h 459"/>
                        <a:gd name="T8" fmla="*/ 101 w 511"/>
                        <a:gd name="T9" fmla="*/ 38 h 459"/>
                        <a:gd name="T10" fmla="*/ 167 w 511"/>
                        <a:gd name="T11" fmla="*/ 0 h 459"/>
                        <a:gd name="T12" fmla="*/ 344 w 511"/>
                        <a:gd name="T13" fmla="*/ 0 h 459"/>
                        <a:gd name="T14" fmla="*/ 410 w 511"/>
                        <a:gd name="T15" fmla="*/ 38 h 459"/>
                        <a:gd name="T16" fmla="*/ 498 w 511"/>
                        <a:gd name="T17" fmla="*/ 191 h 459"/>
                        <a:gd name="T18" fmla="*/ 498 w 511"/>
                        <a:gd name="T19" fmla="*/ 267 h 459"/>
                        <a:gd name="T20" fmla="*/ 410 w 511"/>
                        <a:gd name="T21" fmla="*/ 420 h 459"/>
                        <a:gd name="T22" fmla="*/ 344 w 511"/>
                        <a:gd name="T23" fmla="*/ 459 h 459"/>
                        <a:gd name="T24" fmla="*/ 167 w 511"/>
                        <a:gd name="T25" fmla="*/ 459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11" h="459">
                          <a:moveTo>
                            <a:pt x="167" y="459"/>
                          </a:moveTo>
                          <a:cubicBezTo>
                            <a:pt x="141" y="459"/>
                            <a:pt x="113" y="443"/>
                            <a:pt x="101" y="420"/>
                          </a:cubicBezTo>
                          <a:cubicBezTo>
                            <a:pt x="12" y="267"/>
                            <a:pt x="12" y="267"/>
                            <a:pt x="12" y="267"/>
                          </a:cubicBezTo>
                          <a:cubicBezTo>
                            <a:pt x="0" y="245"/>
                            <a:pt x="0" y="213"/>
                            <a:pt x="12" y="191"/>
                          </a:cubicBezTo>
                          <a:cubicBezTo>
                            <a:pt x="101" y="38"/>
                            <a:pt x="101" y="38"/>
                            <a:pt x="101" y="38"/>
                          </a:cubicBezTo>
                          <a:cubicBezTo>
                            <a:pt x="113" y="16"/>
                            <a:pt x="141" y="0"/>
                            <a:pt x="167" y="0"/>
                          </a:cubicBezTo>
                          <a:cubicBezTo>
                            <a:pt x="344" y="0"/>
                            <a:pt x="344" y="0"/>
                            <a:pt x="344" y="0"/>
                          </a:cubicBezTo>
                          <a:cubicBezTo>
                            <a:pt x="369" y="0"/>
                            <a:pt x="397" y="16"/>
                            <a:pt x="410" y="38"/>
                          </a:cubicBezTo>
                          <a:cubicBezTo>
                            <a:pt x="498" y="191"/>
                            <a:pt x="498" y="191"/>
                            <a:pt x="498" y="191"/>
                          </a:cubicBezTo>
                          <a:cubicBezTo>
                            <a:pt x="511" y="213"/>
                            <a:pt x="511" y="245"/>
                            <a:pt x="498" y="267"/>
                          </a:cubicBezTo>
                          <a:cubicBezTo>
                            <a:pt x="410" y="420"/>
                            <a:pt x="410" y="420"/>
                            <a:pt x="410" y="420"/>
                          </a:cubicBezTo>
                          <a:cubicBezTo>
                            <a:pt x="397" y="443"/>
                            <a:pt x="369" y="459"/>
                            <a:pt x="344" y="459"/>
                          </a:cubicBezTo>
                          <a:lnTo>
                            <a:pt x="167" y="45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1F1F1"/>
                        </a:gs>
                        <a:gs pos="100000">
                          <a:sysClr val="window" lastClr="FFFFFF"/>
                        </a:gs>
                      </a:gsLst>
                      <a:lin ang="5400000" scaled="1"/>
                    </a:gradFill>
                    <a:ln w="28575" cap="flat">
                      <a:gradFill>
                        <a:gsLst>
                          <a:gs pos="0">
                            <a:sysClr val="window" lastClr="FFFFFF"/>
                          </a:gs>
                          <a:gs pos="100000">
                            <a:srgbClr val="DDDDDD"/>
                          </a:gs>
                        </a:gsLst>
                        <a:lin ang="5400000" scaled="1"/>
                      </a:gradFill>
                      <a:prstDash val="solid"/>
                      <a:miter lim="800000"/>
                    </a:ln>
                    <a:effectLst>
                      <a:outerShdw blurRad="228600" dist="228600" dir="5400000" algn="t" rotWithShape="0">
                        <a:sysClr val="windowText" lastClr="000000">
                          <a:lumMod val="85000"/>
                          <a:lumOff val="15000"/>
                          <a:alpha val="28000"/>
                        </a:sysClr>
                      </a:outerShdw>
                    </a:effec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</a:endParaRPr>
                    </a:p>
                  </p:txBody>
                </p:sp>
                <p:sp>
                  <p:nvSpPr>
                    <p:cNvPr id="30" name="Freeform 21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1623020" y="1024995"/>
                      <a:ext cx="2376000" cy="2130208"/>
                    </a:xfrm>
                    <a:custGeom>
                      <a:avLst/>
                      <a:gdLst>
                        <a:gd name="T0" fmla="*/ 167 w 511"/>
                        <a:gd name="T1" fmla="*/ 459 h 459"/>
                        <a:gd name="T2" fmla="*/ 101 w 511"/>
                        <a:gd name="T3" fmla="*/ 420 h 459"/>
                        <a:gd name="T4" fmla="*/ 12 w 511"/>
                        <a:gd name="T5" fmla="*/ 267 h 459"/>
                        <a:gd name="T6" fmla="*/ 12 w 511"/>
                        <a:gd name="T7" fmla="*/ 191 h 459"/>
                        <a:gd name="T8" fmla="*/ 101 w 511"/>
                        <a:gd name="T9" fmla="*/ 38 h 459"/>
                        <a:gd name="T10" fmla="*/ 167 w 511"/>
                        <a:gd name="T11" fmla="*/ 0 h 459"/>
                        <a:gd name="T12" fmla="*/ 344 w 511"/>
                        <a:gd name="T13" fmla="*/ 0 h 459"/>
                        <a:gd name="T14" fmla="*/ 410 w 511"/>
                        <a:gd name="T15" fmla="*/ 38 h 459"/>
                        <a:gd name="T16" fmla="*/ 498 w 511"/>
                        <a:gd name="T17" fmla="*/ 191 h 459"/>
                        <a:gd name="T18" fmla="*/ 498 w 511"/>
                        <a:gd name="T19" fmla="*/ 267 h 459"/>
                        <a:gd name="T20" fmla="*/ 410 w 511"/>
                        <a:gd name="T21" fmla="*/ 420 h 459"/>
                        <a:gd name="T22" fmla="*/ 344 w 511"/>
                        <a:gd name="T23" fmla="*/ 459 h 459"/>
                        <a:gd name="T24" fmla="*/ 167 w 511"/>
                        <a:gd name="T25" fmla="*/ 459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11" h="459">
                          <a:moveTo>
                            <a:pt x="167" y="459"/>
                          </a:moveTo>
                          <a:cubicBezTo>
                            <a:pt x="141" y="459"/>
                            <a:pt x="113" y="443"/>
                            <a:pt x="101" y="420"/>
                          </a:cubicBezTo>
                          <a:cubicBezTo>
                            <a:pt x="12" y="267"/>
                            <a:pt x="12" y="267"/>
                            <a:pt x="12" y="267"/>
                          </a:cubicBezTo>
                          <a:cubicBezTo>
                            <a:pt x="0" y="245"/>
                            <a:pt x="0" y="213"/>
                            <a:pt x="12" y="191"/>
                          </a:cubicBezTo>
                          <a:cubicBezTo>
                            <a:pt x="101" y="38"/>
                            <a:pt x="101" y="38"/>
                            <a:pt x="101" y="38"/>
                          </a:cubicBezTo>
                          <a:cubicBezTo>
                            <a:pt x="113" y="16"/>
                            <a:pt x="141" y="0"/>
                            <a:pt x="167" y="0"/>
                          </a:cubicBezTo>
                          <a:cubicBezTo>
                            <a:pt x="344" y="0"/>
                            <a:pt x="344" y="0"/>
                            <a:pt x="344" y="0"/>
                          </a:cubicBezTo>
                          <a:cubicBezTo>
                            <a:pt x="369" y="0"/>
                            <a:pt x="397" y="16"/>
                            <a:pt x="410" y="38"/>
                          </a:cubicBezTo>
                          <a:cubicBezTo>
                            <a:pt x="498" y="191"/>
                            <a:pt x="498" y="191"/>
                            <a:pt x="498" y="191"/>
                          </a:cubicBezTo>
                          <a:cubicBezTo>
                            <a:pt x="511" y="213"/>
                            <a:pt x="511" y="245"/>
                            <a:pt x="498" y="267"/>
                          </a:cubicBezTo>
                          <a:cubicBezTo>
                            <a:pt x="410" y="420"/>
                            <a:pt x="410" y="420"/>
                            <a:pt x="410" y="420"/>
                          </a:cubicBezTo>
                          <a:cubicBezTo>
                            <a:pt x="397" y="443"/>
                            <a:pt x="369" y="459"/>
                            <a:pt x="344" y="459"/>
                          </a:cubicBezTo>
                          <a:lnTo>
                            <a:pt x="167" y="459"/>
                          </a:lnTo>
                          <a:close/>
                        </a:path>
                      </a:pathLst>
                    </a:custGeom>
                    <a:solidFill>
                      <a:srgbClr val="DA1F28"/>
                    </a:solidFill>
                    <a:ln w="55000" cap="flat" cmpd="thickThin" algn="ctr">
                      <a:noFill/>
                      <a:prstDash val="solid"/>
                    </a:ln>
                    <a:effectLst>
                      <a:innerShdw blurRad="241300" dist="114300">
                        <a:prstClr val="black">
                          <a:alpha val="40000"/>
                        </a:prstClr>
                      </a:inn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3" name="组合 213"/>
                <p:cNvGrpSpPr>
                  <a:grpSpLocks/>
                </p:cNvGrpSpPr>
                <p:nvPr/>
              </p:nvGrpSpPr>
              <p:grpSpPr bwMode="auto">
                <a:xfrm>
                  <a:off x="2730239" y="3019603"/>
                  <a:ext cx="534195" cy="475059"/>
                  <a:chOff x="5405438" y="6815138"/>
                  <a:chExt cx="511175" cy="460375"/>
                </a:xfrm>
              </p:grpSpPr>
              <p:sp>
                <p:nvSpPr>
                  <p:cNvPr id="24" name="Freeform 61"/>
                  <p:cNvSpPr/>
                  <p:nvPr/>
                </p:nvSpPr>
                <p:spPr bwMode="auto">
                  <a:xfrm>
                    <a:off x="5425694" y="6821372"/>
                    <a:ext cx="490751" cy="453689"/>
                  </a:xfrm>
                  <a:custGeom>
                    <a:avLst/>
                    <a:gdLst>
                      <a:gd name="T0" fmla="*/ 140 w 310"/>
                      <a:gd name="T1" fmla="*/ 286 h 286"/>
                      <a:gd name="T2" fmla="*/ 0 w 310"/>
                      <a:gd name="T3" fmla="*/ 172 h 286"/>
                      <a:gd name="T4" fmla="*/ 2 w 310"/>
                      <a:gd name="T5" fmla="*/ 12 h 286"/>
                      <a:gd name="T6" fmla="*/ 57 w 310"/>
                      <a:gd name="T7" fmla="*/ 7 h 286"/>
                      <a:gd name="T8" fmla="*/ 88 w 310"/>
                      <a:gd name="T9" fmla="*/ 41 h 286"/>
                      <a:gd name="T10" fmla="*/ 97 w 310"/>
                      <a:gd name="T11" fmla="*/ 7 h 286"/>
                      <a:gd name="T12" fmla="*/ 135 w 310"/>
                      <a:gd name="T13" fmla="*/ 0 h 286"/>
                      <a:gd name="T14" fmla="*/ 310 w 310"/>
                      <a:gd name="T15" fmla="*/ 150 h 286"/>
                      <a:gd name="T16" fmla="*/ 140 w 310"/>
                      <a:gd name="T17" fmla="*/ 286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10" h="286">
                        <a:moveTo>
                          <a:pt x="140" y="286"/>
                        </a:moveTo>
                        <a:lnTo>
                          <a:pt x="0" y="172"/>
                        </a:lnTo>
                        <a:lnTo>
                          <a:pt x="2" y="12"/>
                        </a:lnTo>
                        <a:lnTo>
                          <a:pt x="57" y="7"/>
                        </a:lnTo>
                        <a:lnTo>
                          <a:pt x="88" y="41"/>
                        </a:lnTo>
                        <a:lnTo>
                          <a:pt x="97" y="7"/>
                        </a:lnTo>
                        <a:lnTo>
                          <a:pt x="135" y="0"/>
                        </a:lnTo>
                        <a:lnTo>
                          <a:pt x="310" y="150"/>
                        </a:lnTo>
                        <a:lnTo>
                          <a:pt x="140" y="28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73000">
                        <a:srgbClr val="0D0D0D">
                          <a:alpha val="0"/>
                        </a:srgbClr>
                      </a:gs>
                      <a:gs pos="100000">
                        <a:sysClr val="windowText" lastClr="000000">
                          <a:lumMod val="95000"/>
                          <a:lumOff val="5000"/>
                          <a:alpha val="0"/>
                        </a:sysClr>
                      </a:gs>
                      <a:gs pos="0">
                        <a:sysClr val="windowText" lastClr="000000">
                          <a:lumMod val="95000"/>
                          <a:lumOff val="5000"/>
                          <a:alpha val="55000"/>
                        </a:sys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Lucida Sans Unicode"/>
                      <a:ea typeface="黑体"/>
                    </a:endParaRPr>
                  </a:p>
                </p:txBody>
              </p:sp>
              <p:sp>
                <p:nvSpPr>
                  <p:cNvPr id="25" name="Freeform 62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5405438" y="6815138"/>
                    <a:ext cx="117475" cy="290513"/>
                  </a:xfrm>
                  <a:custGeom>
                    <a:avLst/>
                    <a:gdLst>
                      <a:gd name="T0" fmla="*/ 2147483647 w 31"/>
                      <a:gd name="T1" fmla="*/ 0 h 77"/>
                      <a:gd name="T2" fmla="*/ 2147483647 w 31"/>
                      <a:gd name="T3" fmla="*/ 2147483647 h 77"/>
                      <a:gd name="T4" fmla="*/ 2147483647 w 31"/>
                      <a:gd name="T5" fmla="*/ 2147483647 h 77"/>
                      <a:gd name="T6" fmla="*/ 2147483647 w 31"/>
                      <a:gd name="T7" fmla="*/ 2147483647 h 77"/>
                      <a:gd name="T8" fmla="*/ 2147483647 w 31"/>
                      <a:gd name="T9" fmla="*/ 2147483647 h 77"/>
                      <a:gd name="T10" fmla="*/ 2147483647 w 31"/>
                      <a:gd name="T11" fmla="*/ 2147483647 h 77"/>
                      <a:gd name="T12" fmla="*/ 2147483647 w 31"/>
                      <a:gd name="T13" fmla="*/ 2147483647 h 77"/>
                      <a:gd name="T14" fmla="*/ 0 w 31"/>
                      <a:gd name="T15" fmla="*/ 2147483647 h 77"/>
                      <a:gd name="T16" fmla="*/ 0 w 31"/>
                      <a:gd name="T17" fmla="*/ 2147483647 h 77"/>
                      <a:gd name="T18" fmla="*/ 2147483647 w 31"/>
                      <a:gd name="T19" fmla="*/ 2147483647 h 77"/>
                      <a:gd name="T20" fmla="*/ 2147483647 w 31"/>
                      <a:gd name="T21" fmla="*/ 0 h 77"/>
                      <a:gd name="T22" fmla="*/ 2147483647 w 31"/>
                      <a:gd name="T23" fmla="*/ 2147483647 h 77"/>
                      <a:gd name="T24" fmla="*/ 2147483647 w 31"/>
                      <a:gd name="T25" fmla="*/ 2147483647 h 77"/>
                      <a:gd name="T26" fmla="*/ 2147483647 w 31"/>
                      <a:gd name="T27" fmla="*/ 2147483647 h 77"/>
                      <a:gd name="T28" fmla="*/ 2147483647 w 31"/>
                      <a:gd name="T29" fmla="*/ 2147483647 h 77"/>
                      <a:gd name="T30" fmla="*/ 2147483647 w 31"/>
                      <a:gd name="T31" fmla="*/ 2147483647 h 77"/>
                      <a:gd name="T32" fmla="*/ 2147483647 w 31"/>
                      <a:gd name="T33" fmla="*/ 2147483647 h 77"/>
                      <a:gd name="T34" fmla="*/ 2147483647 w 31"/>
                      <a:gd name="T35" fmla="*/ 2147483647 h 77"/>
                      <a:gd name="T36" fmla="*/ 2147483647 w 31"/>
                      <a:gd name="T37" fmla="*/ 2147483647 h 77"/>
                      <a:gd name="T38" fmla="*/ 2147483647 w 31"/>
                      <a:gd name="T39" fmla="*/ 2147483647 h 77"/>
                      <a:gd name="T40" fmla="*/ 2147483647 w 31"/>
                      <a:gd name="T41" fmla="*/ 2147483647 h 77"/>
                      <a:gd name="T42" fmla="*/ 2147483647 w 31"/>
                      <a:gd name="T43" fmla="*/ 2147483647 h 7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1" h="77">
                        <a:moveTo>
                          <a:pt x="17" y="0"/>
                        </a:moveTo>
                        <a:cubicBezTo>
                          <a:pt x="22" y="0"/>
                          <a:pt x="26" y="2"/>
                          <a:pt x="29" y="5"/>
                        </a:cubicBezTo>
                        <a:cubicBezTo>
                          <a:pt x="30" y="8"/>
                          <a:pt x="31" y="12"/>
                          <a:pt x="31" y="18"/>
                        </a:cubicBez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31" y="67"/>
                          <a:pt x="30" y="71"/>
                          <a:pt x="27" y="73"/>
                        </a:cubicBezTo>
                        <a:cubicBezTo>
                          <a:pt x="25" y="76"/>
                          <a:pt x="21" y="77"/>
                          <a:pt x="16" y="77"/>
                        </a:cubicBezTo>
                        <a:cubicBezTo>
                          <a:pt x="10" y="77"/>
                          <a:pt x="5" y="75"/>
                          <a:pt x="3" y="72"/>
                        </a:cubicBezTo>
                        <a:cubicBezTo>
                          <a:pt x="1" y="69"/>
                          <a:pt x="0" y="64"/>
                          <a:pt x="0" y="56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14"/>
                          <a:pt x="1" y="8"/>
                          <a:pt x="3" y="5"/>
                        </a:cubicBezTo>
                        <a:cubicBezTo>
                          <a:pt x="5" y="2"/>
                          <a:pt x="10" y="0"/>
                          <a:pt x="17" y="0"/>
                        </a:cubicBezTo>
                        <a:close/>
                        <a:moveTo>
                          <a:pt x="16" y="70"/>
                        </a:moveTo>
                        <a:cubicBezTo>
                          <a:pt x="20" y="70"/>
                          <a:pt x="23" y="66"/>
                          <a:pt x="23" y="59"/>
                        </a:cubicBezTo>
                        <a:cubicBezTo>
                          <a:pt x="23" y="17"/>
                          <a:pt x="23" y="17"/>
                          <a:pt x="23" y="17"/>
                        </a:cubicBezTo>
                        <a:cubicBezTo>
                          <a:pt x="23" y="10"/>
                          <a:pt x="20" y="7"/>
                          <a:pt x="16" y="7"/>
                        </a:cubicBezTo>
                        <a:cubicBezTo>
                          <a:pt x="12" y="7"/>
                          <a:pt x="9" y="10"/>
                          <a:pt x="9" y="17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9" y="48"/>
                          <a:pt x="9" y="48"/>
                          <a:pt x="9" y="48"/>
                        </a:cubicBezTo>
                        <a:cubicBezTo>
                          <a:pt x="9" y="59"/>
                          <a:pt x="9" y="59"/>
                          <a:pt x="9" y="59"/>
                        </a:cubicBezTo>
                        <a:cubicBezTo>
                          <a:pt x="9" y="66"/>
                          <a:pt x="12" y="70"/>
                          <a:pt x="16" y="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Freeform 63"/>
                  <p:cNvSpPr>
                    <a:spLocks noChangeArrowheads="1"/>
                  </p:cNvSpPr>
                  <p:nvPr/>
                </p:nvSpPr>
                <p:spPr bwMode="auto">
                  <a:xfrm>
                    <a:off x="5545138" y="6815138"/>
                    <a:ext cx="112713" cy="290513"/>
                  </a:xfrm>
                  <a:custGeom>
                    <a:avLst/>
                    <a:gdLst>
                      <a:gd name="T0" fmla="*/ 2147483647 w 30"/>
                      <a:gd name="T1" fmla="*/ 2147483647 h 77"/>
                      <a:gd name="T2" fmla="*/ 2147483647 w 30"/>
                      <a:gd name="T3" fmla="*/ 2147483647 h 77"/>
                      <a:gd name="T4" fmla="*/ 2147483647 w 30"/>
                      <a:gd name="T5" fmla="*/ 2147483647 h 77"/>
                      <a:gd name="T6" fmla="*/ 2147483647 w 30"/>
                      <a:gd name="T7" fmla="*/ 2147483647 h 77"/>
                      <a:gd name="T8" fmla="*/ 2147483647 w 30"/>
                      <a:gd name="T9" fmla="*/ 2147483647 h 77"/>
                      <a:gd name="T10" fmla="*/ 2147483647 w 30"/>
                      <a:gd name="T11" fmla="*/ 2147483647 h 77"/>
                      <a:gd name="T12" fmla="*/ 2147483647 w 30"/>
                      <a:gd name="T13" fmla="*/ 2147483647 h 77"/>
                      <a:gd name="T14" fmla="*/ 2147483647 w 30"/>
                      <a:gd name="T15" fmla="*/ 2147483647 h 77"/>
                      <a:gd name="T16" fmla="*/ 2147483647 w 30"/>
                      <a:gd name="T17" fmla="*/ 2147483647 h 77"/>
                      <a:gd name="T18" fmla="*/ 2147483647 w 30"/>
                      <a:gd name="T19" fmla="*/ 2147483647 h 77"/>
                      <a:gd name="T20" fmla="*/ 2147483647 w 30"/>
                      <a:gd name="T21" fmla="*/ 2147483647 h 77"/>
                      <a:gd name="T22" fmla="*/ 2147483647 w 30"/>
                      <a:gd name="T23" fmla="*/ 2147483647 h 77"/>
                      <a:gd name="T24" fmla="*/ 2147483647 w 30"/>
                      <a:gd name="T25" fmla="*/ 2147483647 h 77"/>
                      <a:gd name="T26" fmla="*/ 2147483647 w 30"/>
                      <a:gd name="T27" fmla="*/ 2147483647 h 77"/>
                      <a:gd name="T28" fmla="*/ 2147483647 w 30"/>
                      <a:gd name="T29" fmla="*/ 2147483647 h 77"/>
                      <a:gd name="T30" fmla="*/ 2147483647 w 30"/>
                      <a:gd name="T31" fmla="*/ 2147483647 h 77"/>
                      <a:gd name="T32" fmla="*/ 2147483647 w 30"/>
                      <a:gd name="T33" fmla="*/ 2147483647 h 77"/>
                      <a:gd name="T34" fmla="*/ 2147483647 w 30"/>
                      <a:gd name="T35" fmla="*/ 2147483647 h 77"/>
                      <a:gd name="T36" fmla="*/ 2147483647 w 30"/>
                      <a:gd name="T37" fmla="*/ 2147483647 h 77"/>
                      <a:gd name="T38" fmla="*/ 0 w 30"/>
                      <a:gd name="T39" fmla="*/ 2147483647 h 77"/>
                      <a:gd name="T40" fmla="*/ 0 w 30"/>
                      <a:gd name="T41" fmla="*/ 2147483647 h 77"/>
                      <a:gd name="T42" fmla="*/ 2147483647 w 30"/>
                      <a:gd name="T43" fmla="*/ 0 h 77"/>
                      <a:gd name="T44" fmla="*/ 2147483647 w 30"/>
                      <a:gd name="T45" fmla="*/ 2147483647 h 77"/>
                      <a:gd name="T46" fmla="*/ 2147483647 w 30"/>
                      <a:gd name="T47" fmla="*/ 2147483647 h 77"/>
                      <a:gd name="T48" fmla="*/ 2147483647 w 30"/>
                      <a:gd name="T49" fmla="*/ 2147483647 h 77"/>
                      <a:gd name="T50" fmla="*/ 2147483647 w 30"/>
                      <a:gd name="T51" fmla="*/ 2147483647 h 77"/>
                      <a:gd name="T52" fmla="*/ 2147483647 w 30"/>
                      <a:gd name="T53" fmla="*/ 2147483647 h 77"/>
                      <a:gd name="T54" fmla="*/ 2147483647 w 30"/>
                      <a:gd name="T55" fmla="*/ 2147483647 h 77"/>
                      <a:gd name="T56" fmla="*/ 2147483647 w 30"/>
                      <a:gd name="T57" fmla="*/ 2147483647 h 77"/>
                      <a:gd name="T58" fmla="*/ 2147483647 w 30"/>
                      <a:gd name="T59" fmla="*/ 2147483647 h 77"/>
                      <a:gd name="T60" fmla="*/ 0 w 30"/>
                      <a:gd name="T61" fmla="*/ 2147483647 h 77"/>
                      <a:gd name="T62" fmla="*/ 0 w 30"/>
                      <a:gd name="T63" fmla="*/ 2147483647 h 77"/>
                      <a:gd name="T64" fmla="*/ 2147483647 w 30"/>
                      <a:gd name="T65" fmla="*/ 2147483647 h 7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30" h="77">
                        <a:moveTo>
                          <a:pt x="9" y="54"/>
                        </a:moveTo>
                        <a:cubicBezTo>
                          <a:pt x="9" y="62"/>
                          <a:pt x="9" y="62"/>
                          <a:pt x="9" y="62"/>
                        </a:cubicBezTo>
                        <a:cubicBezTo>
                          <a:pt x="9" y="65"/>
                          <a:pt x="9" y="67"/>
                          <a:pt x="10" y="68"/>
                        </a:cubicBezTo>
                        <a:cubicBezTo>
                          <a:pt x="11" y="69"/>
                          <a:pt x="13" y="70"/>
                          <a:pt x="16" y="70"/>
                        </a:cubicBezTo>
                        <a:cubicBezTo>
                          <a:pt x="18" y="70"/>
                          <a:pt x="20" y="68"/>
                          <a:pt x="21" y="65"/>
                        </a:cubicBezTo>
                        <a:cubicBezTo>
                          <a:pt x="21" y="64"/>
                          <a:pt x="21" y="62"/>
                          <a:pt x="21" y="58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1" y="48"/>
                          <a:pt x="21" y="45"/>
                          <a:pt x="20" y="43"/>
                        </a:cubicBezTo>
                        <a:cubicBezTo>
                          <a:pt x="18" y="41"/>
                          <a:pt x="16" y="39"/>
                          <a:pt x="12" y="39"/>
                        </a:cubicBezTo>
                        <a:cubicBezTo>
                          <a:pt x="11" y="39"/>
                          <a:pt x="11" y="39"/>
                          <a:pt x="10" y="39"/>
                        </a:cubicBezTo>
                        <a:cubicBezTo>
                          <a:pt x="9" y="39"/>
                          <a:pt x="8" y="40"/>
                          <a:pt x="7" y="40"/>
                        </a:cubicBezTo>
                        <a:cubicBezTo>
                          <a:pt x="7" y="31"/>
                          <a:pt x="7" y="31"/>
                          <a:pt x="7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16" y="31"/>
                          <a:pt x="19" y="28"/>
                          <a:pt x="19" y="22"/>
                        </a:cubicBezTo>
                        <a:cubicBezTo>
                          <a:pt x="19" y="14"/>
                          <a:pt x="19" y="14"/>
                          <a:pt x="19" y="14"/>
                        </a:cubicBezTo>
                        <a:cubicBezTo>
                          <a:pt x="19" y="9"/>
                          <a:pt x="18" y="7"/>
                          <a:pt x="14" y="7"/>
                        </a:cubicBezTo>
                        <a:cubicBezTo>
                          <a:pt x="11" y="7"/>
                          <a:pt x="9" y="10"/>
                          <a:pt x="9" y="15"/>
                        </a:cubicBezTo>
                        <a:cubicBezTo>
                          <a:pt x="9" y="17"/>
                          <a:pt x="9" y="17"/>
                          <a:pt x="9" y="17"/>
                        </a:cubicBezTo>
                        <a:cubicBezTo>
                          <a:pt x="9" y="19"/>
                          <a:pt x="9" y="19"/>
                          <a:pt x="9" y="19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4"/>
                          <a:pt x="5" y="0"/>
                          <a:pt x="15" y="0"/>
                        </a:cubicBezTo>
                        <a:cubicBezTo>
                          <a:pt x="24" y="0"/>
                          <a:pt x="29" y="4"/>
                          <a:pt x="29" y="13"/>
                        </a:cubicBezTo>
                        <a:cubicBezTo>
                          <a:pt x="29" y="17"/>
                          <a:pt x="29" y="17"/>
                          <a:pt x="29" y="17"/>
                        </a:cubicBezTo>
                        <a:cubicBezTo>
                          <a:pt x="29" y="20"/>
                          <a:pt x="29" y="20"/>
                          <a:pt x="29" y="20"/>
                        </a:cubicBezTo>
                        <a:cubicBezTo>
                          <a:pt x="29" y="27"/>
                          <a:pt x="26" y="31"/>
                          <a:pt x="22" y="34"/>
                        </a:cubicBezTo>
                        <a:cubicBezTo>
                          <a:pt x="25" y="35"/>
                          <a:pt x="27" y="36"/>
                          <a:pt x="28" y="39"/>
                        </a:cubicBezTo>
                        <a:cubicBezTo>
                          <a:pt x="29" y="41"/>
                          <a:pt x="30" y="44"/>
                          <a:pt x="30" y="48"/>
                        </a:cubicBezTo>
                        <a:cubicBezTo>
                          <a:pt x="30" y="64"/>
                          <a:pt x="30" y="64"/>
                          <a:pt x="30" y="64"/>
                        </a:cubicBezTo>
                        <a:cubicBezTo>
                          <a:pt x="30" y="73"/>
                          <a:pt x="25" y="77"/>
                          <a:pt x="14" y="77"/>
                        </a:cubicBezTo>
                        <a:cubicBezTo>
                          <a:pt x="5" y="77"/>
                          <a:pt x="0" y="73"/>
                          <a:pt x="0" y="64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lnTo>
                          <a:pt x="9" y="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7" name="文本框 188"/>
              <p:cNvSpPr txBox="1">
                <a:spLocks noChangeArrowheads="1"/>
              </p:cNvSpPr>
              <p:nvPr/>
            </p:nvSpPr>
            <p:spPr bwMode="auto">
              <a:xfrm>
                <a:off x="6233" y="4040"/>
                <a:ext cx="5482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585" tIns="36293" rIns="72585" bIns="36293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lvl="0" eaLnBrk="1" hangingPunct="1"/>
                <a:r>
                  <a:rPr lang="zh-CN" altLang="en-US" sz="2000" b="1" dirty="0">
                    <a:solidFill>
                      <a:schemeClr val="tx2">
                        <a:lumMod val="75000"/>
                      </a:schemeClr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三、填空</a:t>
                </a:r>
                <a:r>
                  <a:rPr lang="zh-CN" altLang="en-US" sz="2000" b="1" dirty="0" smtClean="0">
                    <a:solidFill>
                      <a:schemeClr val="tx2">
                        <a:lumMod val="75000"/>
                      </a:schemeClr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题</a:t>
                </a:r>
                <a:r>
                  <a:rPr lang="zh-CN" altLang="en-US" sz="2000" b="1" dirty="0">
                    <a:solidFill>
                      <a:schemeClr val="tx2">
                        <a:lumMod val="75000"/>
                      </a:schemeClr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分析及其解题技巧</a:t>
                </a:r>
                <a:endParaRPr lang="zh-CN" altLang="en-US" sz="2000" b="1" kern="0" dirty="0">
                  <a:solidFill>
                    <a:srgbClr val="7F7F7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4" name="Freeform 65"/>
            <p:cNvSpPr>
              <a:spLocks noEditPoints="1" noChangeArrowheads="1"/>
            </p:cNvSpPr>
            <p:nvPr/>
          </p:nvSpPr>
          <p:spPr bwMode="auto">
            <a:xfrm>
              <a:off x="3533843" y="3945429"/>
              <a:ext cx="121234" cy="305343"/>
            </a:xfrm>
            <a:custGeom>
              <a:avLst/>
              <a:gdLst>
                <a:gd name="T0" fmla="*/ 2147483647 w 31"/>
                <a:gd name="T1" fmla="*/ 0 h 78"/>
                <a:gd name="T2" fmla="*/ 2147483647 w 31"/>
                <a:gd name="T3" fmla="*/ 2147483647 h 78"/>
                <a:gd name="T4" fmla="*/ 2147483647 w 31"/>
                <a:gd name="T5" fmla="*/ 2147483647 h 78"/>
                <a:gd name="T6" fmla="*/ 2147483647 w 31"/>
                <a:gd name="T7" fmla="*/ 2147483647 h 78"/>
                <a:gd name="T8" fmla="*/ 2147483647 w 31"/>
                <a:gd name="T9" fmla="*/ 2147483647 h 78"/>
                <a:gd name="T10" fmla="*/ 2147483647 w 31"/>
                <a:gd name="T11" fmla="*/ 2147483647 h 78"/>
                <a:gd name="T12" fmla="*/ 2147483647 w 31"/>
                <a:gd name="T13" fmla="*/ 2147483647 h 78"/>
                <a:gd name="T14" fmla="*/ 0 w 31"/>
                <a:gd name="T15" fmla="*/ 2147483647 h 78"/>
                <a:gd name="T16" fmla="*/ 0 w 31"/>
                <a:gd name="T17" fmla="*/ 2147483647 h 78"/>
                <a:gd name="T18" fmla="*/ 2147483647 w 31"/>
                <a:gd name="T19" fmla="*/ 2147483647 h 78"/>
                <a:gd name="T20" fmla="*/ 2147483647 w 31"/>
                <a:gd name="T21" fmla="*/ 0 h 78"/>
                <a:gd name="T22" fmla="*/ 2147483647 w 31"/>
                <a:gd name="T23" fmla="*/ 2147483647 h 78"/>
                <a:gd name="T24" fmla="*/ 2147483647 w 31"/>
                <a:gd name="T25" fmla="*/ 2147483647 h 78"/>
                <a:gd name="T26" fmla="*/ 2147483647 w 31"/>
                <a:gd name="T27" fmla="*/ 2147483647 h 78"/>
                <a:gd name="T28" fmla="*/ 2147483647 w 31"/>
                <a:gd name="T29" fmla="*/ 2147483647 h 78"/>
                <a:gd name="T30" fmla="*/ 2147483647 w 31"/>
                <a:gd name="T31" fmla="*/ 2147483647 h 78"/>
                <a:gd name="T32" fmla="*/ 2147483647 w 31"/>
                <a:gd name="T33" fmla="*/ 2147483647 h 78"/>
                <a:gd name="T34" fmla="*/ 2147483647 w 31"/>
                <a:gd name="T35" fmla="*/ 2147483647 h 78"/>
                <a:gd name="T36" fmla="*/ 2147483647 w 31"/>
                <a:gd name="T37" fmla="*/ 2147483647 h 78"/>
                <a:gd name="T38" fmla="*/ 2147483647 w 31"/>
                <a:gd name="T39" fmla="*/ 2147483647 h 78"/>
                <a:gd name="T40" fmla="*/ 2147483647 w 31"/>
                <a:gd name="T41" fmla="*/ 2147483647 h 78"/>
                <a:gd name="T42" fmla="*/ 2147483647 w 31"/>
                <a:gd name="T43" fmla="*/ 2147483647 h 7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" h="78">
                  <a:moveTo>
                    <a:pt x="17" y="0"/>
                  </a:moveTo>
                  <a:cubicBezTo>
                    <a:pt x="22" y="0"/>
                    <a:pt x="26" y="2"/>
                    <a:pt x="29" y="5"/>
                  </a:cubicBezTo>
                  <a:cubicBezTo>
                    <a:pt x="31" y="8"/>
                    <a:pt x="31" y="12"/>
                    <a:pt x="31" y="18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7"/>
                    <a:pt x="30" y="71"/>
                    <a:pt x="27" y="74"/>
                  </a:cubicBezTo>
                  <a:cubicBezTo>
                    <a:pt x="25" y="76"/>
                    <a:pt x="21" y="78"/>
                    <a:pt x="16" y="78"/>
                  </a:cubicBezTo>
                  <a:cubicBezTo>
                    <a:pt x="10" y="78"/>
                    <a:pt x="5" y="76"/>
                    <a:pt x="3" y="72"/>
                  </a:cubicBezTo>
                  <a:cubicBezTo>
                    <a:pt x="1" y="69"/>
                    <a:pt x="0" y="64"/>
                    <a:pt x="0" y="5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9"/>
                    <a:pt x="3" y="6"/>
                  </a:cubicBezTo>
                  <a:cubicBezTo>
                    <a:pt x="5" y="2"/>
                    <a:pt x="10" y="0"/>
                    <a:pt x="17" y="0"/>
                  </a:cubicBezTo>
                  <a:close/>
                  <a:moveTo>
                    <a:pt x="16" y="70"/>
                  </a:moveTo>
                  <a:cubicBezTo>
                    <a:pt x="20" y="70"/>
                    <a:pt x="23" y="67"/>
                    <a:pt x="23" y="6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1"/>
                    <a:pt x="20" y="7"/>
                    <a:pt x="16" y="7"/>
                  </a:cubicBezTo>
                  <a:cubicBezTo>
                    <a:pt x="12" y="7"/>
                    <a:pt x="9" y="11"/>
                    <a:pt x="9" y="17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7"/>
                    <a:pt x="12" y="70"/>
                    <a:pt x="16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65"/>
            <p:cNvSpPr>
              <a:spLocks noEditPoints="1" noChangeArrowheads="1"/>
            </p:cNvSpPr>
            <p:nvPr/>
          </p:nvSpPr>
          <p:spPr bwMode="auto">
            <a:xfrm>
              <a:off x="3517607" y="4862041"/>
              <a:ext cx="121285" cy="305435"/>
            </a:xfrm>
            <a:custGeom>
              <a:avLst/>
              <a:gdLst>
                <a:gd name="T0" fmla="*/ 2147483647 w 31"/>
                <a:gd name="T1" fmla="*/ 0 h 78"/>
                <a:gd name="T2" fmla="*/ 2147483647 w 31"/>
                <a:gd name="T3" fmla="*/ 2147483647 h 78"/>
                <a:gd name="T4" fmla="*/ 2147483647 w 31"/>
                <a:gd name="T5" fmla="*/ 2147483647 h 78"/>
                <a:gd name="T6" fmla="*/ 2147483647 w 31"/>
                <a:gd name="T7" fmla="*/ 2147483647 h 78"/>
                <a:gd name="T8" fmla="*/ 2147483647 w 31"/>
                <a:gd name="T9" fmla="*/ 2147483647 h 78"/>
                <a:gd name="T10" fmla="*/ 2147483647 w 31"/>
                <a:gd name="T11" fmla="*/ 2147483647 h 78"/>
                <a:gd name="T12" fmla="*/ 2147483647 w 31"/>
                <a:gd name="T13" fmla="*/ 2147483647 h 78"/>
                <a:gd name="T14" fmla="*/ 0 w 31"/>
                <a:gd name="T15" fmla="*/ 2147483647 h 78"/>
                <a:gd name="T16" fmla="*/ 0 w 31"/>
                <a:gd name="T17" fmla="*/ 2147483647 h 78"/>
                <a:gd name="T18" fmla="*/ 2147483647 w 31"/>
                <a:gd name="T19" fmla="*/ 2147483647 h 78"/>
                <a:gd name="T20" fmla="*/ 2147483647 w 31"/>
                <a:gd name="T21" fmla="*/ 0 h 78"/>
                <a:gd name="T22" fmla="*/ 2147483647 w 31"/>
                <a:gd name="T23" fmla="*/ 2147483647 h 78"/>
                <a:gd name="T24" fmla="*/ 2147483647 w 31"/>
                <a:gd name="T25" fmla="*/ 2147483647 h 78"/>
                <a:gd name="T26" fmla="*/ 2147483647 w 31"/>
                <a:gd name="T27" fmla="*/ 2147483647 h 78"/>
                <a:gd name="T28" fmla="*/ 2147483647 w 31"/>
                <a:gd name="T29" fmla="*/ 2147483647 h 78"/>
                <a:gd name="T30" fmla="*/ 2147483647 w 31"/>
                <a:gd name="T31" fmla="*/ 2147483647 h 78"/>
                <a:gd name="T32" fmla="*/ 2147483647 w 31"/>
                <a:gd name="T33" fmla="*/ 2147483647 h 78"/>
                <a:gd name="T34" fmla="*/ 2147483647 w 31"/>
                <a:gd name="T35" fmla="*/ 2147483647 h 78"/>
                <a:gd name="T36" fmla="*/ 2147483647 w 31"/>
                <a:gd name="T37" fmla="*/ 2147483647 h 78"/>
                <a:gd name="T38" fmla="*/ 2147483647 w 31"/>
                <a:gd name="T39" fmla="*/ 2147483647 h 78"/>
                <a:gd name="T40" fmla="*/ 2147483647 w 31"/>
                <a:gd name="T41" fmla="*/ 2147483647 h 78"/>
                <a:gd name="T42" fmla="*/ 2147483647 w 31"/>
                <a:gd name="T43" fmla="*/ 2147483647 h 7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" h="78">
                  <a:moveTo>
                    <a:pt x="17" y="0"/>
                  </a:moveTo>
                  <a:cubicBezTo>
                    <a:pt x="22" y="0"/>
                    <a:pt x="26" y="2"/>
                    <a:pt x="29" y="5"/>
                  </a:cubicBezTo>
                  <a:cubicBezTo>
                    <a:pt x="31" y="8"/>
                    <a:pt x="31" y="12"/>
                    <a:pt x="31" y="18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7"/>
                    <a:pt x="30" y="71"/>
                    <a:pt x="27" y="74"/>
                  </a:cubicBezTo>
                  <a:cubicBezTo>
                    <a:pt x="25" y="76"/>
                    <a:pt x="21" y="78"/>
                    <a:pt x="16" y="78"/>
                  </a:cubicBezTo>
                  <a:cubicBezTo>
                    <a:pt x="10" y="78"/>
                    <a:pt x="5" y="76"/>
                    <a:pt x="3" y="72"/>
                  </a:cubicBezTo>
                  <a:cubicBezTo>
                    <a:pt x="1" y="69"/>
                    <a:pt x="0" y="64"/>
                    <a:pt x="0" y="5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9"/>
                    <a:pt x="3" y="6"/>
                  </a:cubicBezTo>
                  <a:cubicBezTo>
                    <a:pt x="5" y="2"/>
                    <a:pt x="10" y="0"/>
                    <a:pt x="17" y="0"/>
                  </a:cubicBezTo>
                  <a:close/>
                  <a:moveTo>
                    <a:pt x="16" y="70"/>
                  </a:moveTo>
                  <a:cubicBezTo>
                    <a:pt x="20" y="70"/>
                    <a:pt x="23" y="67"/>
                    <a:pt x="23" y="6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1"/>
                    <a:pt x="20" y="7"/>
                    <a:pt x="16" y="7"/>
                  </a:cubicBezTo>
                  <a:cubicBezTo>
                    <a:pt x="12" y="7"/>
                    <a:pt x="9" y="11"/>
                    <a:pt x="9" y="17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7"/>
                    <a:pt x="12" y="70"/>
                    <a:pt x="16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2612440" y="5171417"/>
            <a:ext cx="6751003" cy="1446728"/>
            <a:chOff x="3254082" y="3721581"/>
            <a:chExt cx="6751320" cy="1445895"/>
          </a:xfrm>
        </p:grpSpPr>
        <p:grpSp>
          <p:nvGrpSpPr>
            <p:cNvPr id="62" name="组合 50"/>
            <p:cNvGrpSpPr>
              <a:grpSpLocks/>
            </p:cNvGrpSpPr>
            <p:nvPr/>
          </p:nvGrpSpPr>
          <p:grpSpPr bwMode="auto">
            <a:xfrm>
              <a:off x="3254082" y="3721581"/>
              <a:ext cx="6751320" cy="735330"/>
              <a:chOff x="3913" y="5138"/>
              <a:chExt cx="10632" cy="1158"/>
            </a:xfrm>
          </p:grpSpPr>
          <p:grpSp>
            <p:nvGrpSpPr>
              <p:cNvPr id="75" name="组合 69"/>
              <p:cNvGrpSpPr>
                <a:grpSpLocks/>
              </p:cNvGrpSpPr>
              <p:nvPr/>
            </p:nvGrpSpPr>
            <p:grpSpPr bwMode="auto">
              <a:xfrm>
                <a:off x="3913" y="5138"/>
                <a:ext cx="10632" cy="1158"/>
                <a:chOff x="2484661" y="3693437"/>
                <a:chExt cx="6751183" cy="735092"/>
              </a:xfrm>
            </p:grpSpPr>
            <p:grpSp>
              <p:nvGrpSpPr>
                <p:cNvPr id="77" name="组合 172"/>
                <p:cNvGrpSpPr>
                  <a:grpSpLocks/>
                </p:cNvGrpSpPr>
                <p:nvPr/>
              </p:nvGrpSpPr>
              <p:grpSpPr bwMode="auto">
                <a:xfrm>
                  <a:off x="2484661" y="3693437"/>
                  <a:ext cx="6751183" cy="735092"/>
                  <a:chOff x="3300347" y="1368497"/>
                  <a:chExt cx="12859439" cy="1417865"/>
                </a:xfrm>
              </p:grpSpPr>
              <p:grpSp>
                <p:nvGrpSpPr>
                  <p:cNvPr id="82" name="组合 173"/>
                  <p:cNvGrpSpPr>
                    <a:grpSpLocks/>
                  </p:cNvGrpSpPr>
                  <p:nvPr/>
                </p:nvGrpSpPr>
                <p:grpSpPr bwMode="auto">
                  <a:xfrm>
                    <a:off x="4631859" y="1393831"/>
                    <a:ext cx="11527927" cy="1392531"/>
                    <a:chOff x="1986534" y="4135265"/>
                    <a:chExt cx="11527927" cy="1392531"/>
                  </a:xfrm>
                </p:grpSpPr>
                <p:sp>
                  <p:nvSpPr>
                    <p:cNvPr id="86" name="Freeform 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86534" y="4135265"/>
                      <a:ext cx="9432000" cy="1392531"/>
                    </a:xfrm>
                    <a:custGeom>
                      <a:avLst/>
                      <a:gdLst>
                        <a:gd name="T0" fmla="*/ 2940 w 3107"/>
                        <a:gd name="T1" fmla="*/ 0 h 459"/>
                        <a:gd name="T2" fmla="*/ 167 w 3107"/>
                        <a:gd name="T3" fmla="*/ 0 h 459"/>
                        <a:gd name="T4" fmla="*/ 102 w 3107"/>
                        <a:gd name="T5" fmla="*/ 38 h 459"/>
                        <a:gd name="T6" fmla="*/ 13 w 3107"/>
                        <a:gd name="T7" fmla="*/ 191 h 459"/>
                        <a:gd name="T8" fmla="*/ 13 w 3107"/>
                        <a:gd name="T9" fmla="*/ 267 h 459"/>
                        <a:gd name="T10" fmla="*/ 102 w 3107"/>
                        <a:gd name="T11" fmla="*/ 420 h 459"/>
                        <a:gd name="T12" fmla="*/ 167 w 3107"/>
                        <a:gd name="T13" fmla="*/ 459 h 459"/>
                        <a:gd name="T14" fmla="*/ 2940 w 3107"/>
                        <a:gd name="T15" fmla="*/ 459 h 459"/>
                        <a:gd name="T16" fmla="*/ 3006 w 3107"/>
                        <a:gd name="T17" fmla="*/ 420 h 459"/>
                        <a:gd name="T18" fmla="*/ 3095 w 3107"/>
                        <a:gd name="T19" fmla="*/ 267 h 459"/>
                        <a:gd name="T20" fmla="*/ 3095 w 3107"/>
                        <a:gd name="T21" fmla="*/ 191 h 459"/>
                        <a:gd name="T22" fmla="*/ 3006 w 3107"/>
                        <a:gd name="T23" fmla="*/ 38 h 459"/>
                        <a:gd name="T24" fmla="*/ 2940 w 3107"/>
                        <a:gd name="T25" fmla="*/ 0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3107" h="459">
                          <a:moveTo>
                            <a:pt x="2940" y="0"/>
                          </a:moveTo>
                          <a:cubicBezTo>
                            <a:pt x="167" y="0"/>
                            <a:pt x="167" y="0"/>
                            <a:pt x="167" y="0"/>
                          </a:cubicBezTo>
                          <a:cubicBezTo>
                            <a:pt x="142" y="0"/>
                            <a:pt x="114" y="16"/>
                            <a:pt x="102" y="38"/>
                          </a:cubicBezTo>
                          <a:cubicBezTo>
                            <a:pt x="13" y="191"/>
                            <a:pt x="13" y="191"/>
                            <a:pt x="13" y="191"/>
                          </a:cubicBezTo>
                          <a:cubicBezTo>
                            <a:pt x="0" y="213"/>
                            <a:pt x="0" y="245"/>
                            <a:pt x="13" y="267"/>
                          </a:cubicBezTo>
                          <a:cubicBezTo>
                            <a:pt x="102" y="420"/>
                            <a:pt x="102" y="420"/>
                            <a:pt x="102" y="420"/>
                          </a:cubicBezTo>
                          <a:cubicBezTo>
                            <a:pt x="114" y="443"/>
                            <a:pt x="142" y="459"/>
                            <a:pt x="167" y="459"/>
                          </a:cubicBezTo>
                          <a:cubicBezTo>
                            <a:pt x="2940" y="459"/>
                            <a:pt x="2940" y="459"/>
                            <a:pt x="2940" y="459"/>
                          </a:cubicBezTo>
                          <a:cubicBezTo>
                            <a:pt x="2966" y="459"/>
                            <a:pt x="2993" y="443"/>
                            <a:pt x="3006" y="420"/>
                          </a:cubicBezTo>
                          <a:cubicBezTo>
                            <a:pt x="3095" y="267"/>
                            <a:pt x="3095" y="267"/>
                            <a:pt x="3095" y="267"/>
                          </a:cubicBezTo>
                          <a:cubicBezTo>
                            <a:pt x="3107" y="245"/>
                            <a:pt x="3107" y="213"/>
                            <a:pt x="3095" y="191"/>
                          </a:cubicBezTo>
                          <a:cubicBezTo>
                            <a:pt x="3006" y="38"/>
                            <a:pt x="3006" y="38"/>
                            <a:pt x="3006" y="38"/>
                          </a:cubicBezTo>
                          <a:cubicBezTo>
                            <a:pt x="2993" y="16"/>
                            <a:pt x="2966" y="0"/>
                            <a:pt x="2940" y="0"/>
                          </a:cubicBezTo>
                          <a:close/>
                        </a:path>
                      </a:pathLst>
                    </a:custGeom>
                    <a:solidFill>
                      <a:srgbClr val="EFEFEF"/>
                    </a:solidFill>
                    <a:ln w="76200" cap="flat" cmpd="thickThin" algn="ctr">
                      <a:gradFill>
                        <a:gsLst>
                          <a:gs pos="0">
                            <a:sysClr val="window" lastClr="FFFFFF"/>
                          </a:gs>
                          <a:gs pos="100000">
                            <a:srgbClr val="EBEBEB"/>
                          </a:gs>
                        </a:gsLst>
                        <a:lin ang="5400000" scaled="1"/>
                      </a:gradFill>
                      <a:prstDash val="solid"/>
                    </a:ln>
                    <a:effectLst>
                      <a:outerShdw blurRad="266700" dist="127000" dir="5400000" sx="102000" sy="102000" algn="t" rotWithShape="0">
                        <a:prstClr val="black">
                          <a:alpha val="28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  <a:cs typeface="+mn-cs"/>
                      </a:endParaRPr>
                    </a:p>
                  </p:txBody>
                </p:sp>
                <p:sp>
                  <p:nvSpPr>
                    <p:cNvPr id="87" name="Freeform 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86536" y="4135265"/>
                      <a:ext cx="11527925" cy="1392531"/>
                    </a:xfrm>
                    <a:custGeom>
                      <a:avLst/>
                      <a:gdLst>
                        <a:gd name="T0" fmla="*/ 2940 w 3107"/>
                        <a:gd name="T1" fmla="*/ 0 h 459"/>
                        <a:gd name="T2" fmla="*/ 167 w 3107"/>
                        <a:gd name="T3" fmla="*/ 0 h 459"/>
                        <a:gd name="T4" fmla="*/ 102 w 3107"/>
                        <a:gd name="T5" fmla="*/ 38 h 459"/>
                        <a:gd name="T6" fmla="*/ 13 w 3107"/>
                        <a:gd name="T7" fmla="*/ 191 h 459"/>
                        <a:gd name="T8" fmla="*/ 13 w 3107"/>
                        <a:gd name="T9" fmla="*/ 267 h 459"/>
                        <a:gd name="T10" fmla="*/ 102 w 3107"/>
                        <a:gd name="T11" fmla="*/ 420 h 459"/>
                        <a:gd name="T12" fmla="*/ 167 w 3107"/>
                        <a:gd name="T13" fmla="*/ 459 h 459"/>
                        <a:gd name="T14" fmla="*/ 2940 w 3107"/>
                        <a:gd name="T15" fmla="*/ 459 h 459"/>
                        <a:gd name="T16" fmla="*/ 3006 w 3107"/>
                        <a:gd name="T17" fmla="*/ 420 h 459"/>
                        <a:gd name="T18" fmla="*/ 3095 w 3107"/>
                        <a:gd name="T19" fmla="*/ 267 h 459"/>
                        <a:gd name="T20" fmla="*/ 3095 w 3107"/>
                        <a:gd name="T21" fmla="*/ 191 h 459"/>
                        <a:gd name="T22" fmla="*/ 3006 w 3107"/>
                        <a:gd name="T23" fmla="*/ 38 h 459"/>
                        <a:gd name="T24" fmla="*/ 2940 w 3107"/>
                        <a:gd name="T25" fmla="*/ 0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3107" h="459">
                          <a:moveTo>
                            <a:pt x="2940" y="0"/>
                          </a:moveTo>
                          <a:cubicBezTo>
                            <a:pt x="167" y="0"/>
                            <a:pt x="167" y="0"/>
                            <a:pt x="167" y="0"/>
                          </a:cubicBezTo>
                          <a:cubicBezTo>
                            <a:pt x="142" y="0"/>
                            <a:pt x="114" y="16"/>
                            <a:pt x="102" y="38"/>
                          </a:cubicBezTo>
                          <a:cubicBezTo>
                            <a:pt x="13" y="191"/>
                            <a:pt x="13" y="191"/>
                            <a:pt x="13" y="191"/>
                          </a:cubicBezTo>
                          <a:cubicBezTo>
                            <a:pt x="0" y="213"/>
                            <a:pt x="0" y="245"/>
                            <a:pt x="13" y="267"/>
                          </a:cubicBezTo>
                          <a:cubicBezTo>
                            <a:pt x="102" y="420"/>
                            <a:pt x="102" y="420"/>
                            <a:pt x="102" y="420"/>
                          </a:cubicBezTo>
                          <a:cubicBezTo>
                            <a:pt x="114" y="443"/>
                            <a:pt x="142" y="459"/>
                            <a:pt x="167" y="459"/>
                          </a:cubicBezTo>
                          <a:cubicBezTo>
                            <a:pt x="2940" y="459"/>
                            <a:pt x="2940" y="459"/>
                            <a:pt x="2940" y="459"/>
                          </a:cubicBezTo>
                          <a:cubicBezTo>
                            <a:pt x="2966" y="459"/>
                            <a:pt x="2993" y="443"/>
                            <a:pt x="3006" y="420"/>
                          </a:cubicBezTo>
                          <a:cubicBezTo>
                            <a:pt x="3095" y="267"/>
                            <a:pt x="3095" y="267"/>
                            <a:pt x="3095" y="267"/>
                          </a:cubicBezTo>
                          <a:cubicBezTo>
                            <a:pt x="3107" y="245"/>
                            <a:pt x="3107" y="213"/>
                            <a:pt x="3095" y="191"/>
                          </a:cubicBezTo>
                          <a:cubicBezTo>
                            <a:pt x="3006" y="38"/>
                            <a:pt x="3006" y="38"/>
                            <a:pt x="3006" y="38"/>
                          </a:cubicBezTo>
                          <a:cubicBezTo>
                            <a:pt x="2993" y="16"/>
                            <a:pt x="2966" y="0"/>
                            <a:pt x="2940" y="0"/>
                          </a:cubicBezTo>
                          <a:close/>
                        </a:path>
                      </a:pathLst>
                    </a:custGeom>
                    <a:solidFill>
                      <a:srgbClr val="EFEFEF"/>
                    </a:solidFill>
                    <a:ln w="44450" cap="flat" cmpd="thickThin" algn="ctr">
                      <a:gradFill>
                        <a:gsLst>
                          <a:gs pos="0">
                            <a:srgbClr val="EBEBEB"/>
                          </a:gs>
                          <a:gs pos="100000">
                            <a:srgbClr val="FEFEFE"/>
                          </a:gs>
                        </a:gsLst>
                        <a:lin ang="5400000" scaled="1"/>
                      </a:gradFill>
                      <a:prstDash val="solid"/>
                    </a:ln>
                    <a:effectLst>
                      <a:innerShdw blurRad="254000" dist="88900" dir="16200000">
                        <a:prstClr val="black">
                          <a:alpha val="42000"/>
                        </a:prstClr>
                      </a:inn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3" name="组合 174"/>
                  <p:cNvGrpSpPr>
                    <a:grpSpLocks/>
                  </p:cNvGrpSpPr>
                  <p:nvPr/>
                </p:nvGrpSpPr>
                <p:grpSpPr bwMode="auto">
                  <a:xfrm>
                    <a:off x="3300347" y="1368497"/>
                    <a:ext cx="1581466" cy="1417865"/>
                    <a:chOff x="1349437" y="779714"/>
                    <a:chExt cx="2923167" cy="2620769"/>
                  </a:xfrm>
                </p:grpSpPr>
                <p:sp>
                  <p:nvSpPr>
                    <p:cNvPr id="84" name="Freeform 23"/>
                    <p:cNvSpPr/>
                    <p:nvPr/>
                  </p:nvSpPr>
                  <p:spPr bwMode="auto">
                    <a:xfrm>
                      <a:off x="1349437" y="779714"/>
                      <a:ext cx="2923167" cy="2620769"/>
                    </a:xfrm>
                    <a:custGeom>
                      <a:avLst/>
                      <a:gdLst>
                        <a:gd name="T0" fmla="*/ 167 w 511"/>
                        <a:gd name="T1" fmla="*/ 459 h 459"/>
                        <a:gd name="T2" fmla="*/ 101 w 511"/>
                        <a:gd name="T3" fmla="*/ 420 h 459"/>
                        <a:gd name="T4" fmla="*/ 12 w 511"/>
                        <a:gd name="T5" fmla="*/ 267 h 459"/>
                        <a:gd name="T6" fmla="*/ 12 w 511"/>
                        <a:gd name="T7" fmla="*/ 191 h 459"/>
                        <a:gd name="T8" fmla="*/ 101 w 511"/>
                        <a:gd name="T9" fmla="*/ 38 h 459"/>
                        <a:gd name="T10" fmla="*/ 167 w 511"/>
                        <a:gd name="T11" fmla="*/ 0 h 459"/>
                        <a:gd name="T12" fmla="*/ 344 w 511"/>
                        <a:gd name="T13" fmla="*/ 0 h 459"/>
                        <a:gd name="T14" fmla="*/ 410 w 511"/>
                        <a:gd name="T15" fmla="*/ 38 h 459"/>
                        <a:gd name="T16" fmla="*/ 498 w 511"/>
                        <a:gd name="T17" fmla="*/ 191 h 459"/>
                        <a:gd name="T18" fmla="*/ 498 w 511"/>
                        <a:gd name="T19" fmla="*/ 267 h 459"/>
                        <a:gd name="T20" fmla="*/ 410 w 511"/>
                        <a:gd name="T21" fmla="*/ 420 h 459"/>
                        <a:gd name="T22" fmla="*/ 344 w 511"/>
                        <a:gd name="T23" fmla="*/ 459 h 459"/>
                        <a:gd name="T24" fmla="*/ 167 w 511"/>
                        <a:gd name="T25" fmla="*/ 459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11" h="459">
                          <a:moveTo>
                            <a:pt x="167" y="459"/>
                          </a:moveTo>
                          <a:cubicBezTo>
                            <a:pt x="141" y="459"/>
                            <a:pt x="113" y="443"/>
                            <a:pt x="101" y="420"/>
                          </a:cubicBezTo>
                          <a:cubicBezTo>
                            <a:pt x="12" y="267"/>
                            <a:pt x="12" y="267"/>
                            <a:pt x="12" y="267"/>
                          </a:cubicBezTo>
                          <a:cubicBezTo>
                            <a:pt x="0" y="245"/>
                            <a:pt x="0" y="213"/>
                            <a:pt x="12" y="191"/>
                          </a:cubicBezTo>
                          <a:cubicBezTo>
                            <a:pt x="101" y="38"/>
                            <a:pt x="101" y="38"/>
                            <a:pt x="101" y="38"/>
                          </a:cubicBezTo>
                          <a:cubicBezTo>
                            <a:pt x="113" y="16"/>
                            <a:pt x="141" y="0"/>
                            <a:pt x="167" y="0"/>
                          </a:cubicBezTo>
                          <a:cubicBezTo>
                            <a:pt x="344" y="0"/>
                            <a:pt x="344" y="0"/>
                            <a:pt x="344" y="0"/>
                          </a:cubicBezTo>
                          <a:cubicBezTo>
                            <a:pt x="369" y="0"/>
                            <a:pt x="397" y="16"/>
                            <a:pt x="410" y="38"/>
                          </a:cubicBezTo>
                          <a:cubicBezTo>
                            <a:pt x="498" y="191"/>
                            <a:pt x="498" y="191"/>
                            <a:pt x="498" y="191"/>
                          </a:cubicBezTo>
                          <a:cubicBezTo>
                            <a:pt x="511" y="213"/>
                            <a:pt x="511" y="245"/>
                            <a:pt x="498" y="267"/>
                          </a:cubicBezTo>
                          <a:cubicBezTo>
                            <a:pt x="410" y="420"/>
                            <a:pt x="410" y="420"/>
                            <a:pt x="410" y="420"/>
                          </a:cubicBezTo>
                          <a:cubicBezTo>
                            <a:pt x="397" y="443"/>
                            <a:pt x="369" y="459"/>
                            <a:pt x="344" y="459"/>
                          </a:cubicBezTo>
                          <a:lnTo>
                            <a:pt x="167" y="45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1F1F1"/>
                        </a:gs>
                        <a:gs pos="100000">
                          <a:sysClr val="window" lastClr="FFFFFF"/>
                        </a:gs>
                      </a:gsLst>
                      <a:lin ang="5400000" scaled="1"/>
                    </a:gradFill>
                    <a:ln w="28575" cap="flat">
                      <a:gradFill>
                        <a:gsLst>
                          <a:gs pos="0">
                            <a:sysClr val="window" lastClr="FFFFFF"/>
                          </a:gs>
                          <a:gs pos="100000">
                            <a:srgbClr val="DDDDDD"/>
                          </a:gs>
                        </a:gsLst>
                        <a:lin ang="5400000" scaled="1"/>
                      </a:gradFill>
                      <a:prstDash val="solid"/>
                      <a:miter lim="800000"/>
                    </a:ln>
                    <a:effectLst>
                      <a:outerShdw blurRad="228600" dist="228600" dir="5400000" algn="t" rotWithShape="0">
                        <a:sysClr val="windowText" lastClr="000000">
                          <a:lumMod val="85000"/>
                          <a:lumOff val="15000"/>
                          <a:alpha val="28000"/>
                        </a:sysClr>
                      </a:outerShdw>
                    </a:effec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</a:endParaRPr>
                    </a:p>
                  </p:txBody>
                </p:sp>
                <p:sp>
                  <p:nvSpPr>
                    <p:cNvPr id="85" name="Freeform 21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1623020" y="1024995"/>
                      <a:ext cx="2376000" cy="2130208"/>
                    </a:xfrm>
                    <a:custGeom>
                      <a:avLst/>
                      <a:gdLst>
                        <a:gd name="T0" fmla="*/ 167 w 511"/>
                        <a:gd name="T1" fmla="*/ 459 h 459"/>
                        <a:gd name="T2" fmla="*/ 101 w 511"/>
                        <a:gd name="T3" fmla="*/ 420 h 459"/>
                        <a:gd name="T4" fmla="*/ 12 w 511"/>
                        <a:gd name="T5" fmla="*/ 267 h 459"/>
                        <a:gd name="T6" fmla="*/ 12 w 511"/>
                        <a:gd name="T7" fmla="*/ 191 h 459"/>
                        <a:gd name="T8" fmla="*/ 101 w 511"/>
                        <a:gd name="T9" fmla="*/ 38 h 459"/>
                        <a:gd name="T10" fmla="*/ 167 w 511"/>
                        <a:gd name="T11" fmla="*/ 0 h 459"/>
                        <a:gd name="T12" fmla="*/ 344 w 511"/>
                        <a:gd name="T13" fmla="*/ 0 h 459"/>
                        <a:gd name="T14" fmla="*/ 410 w 511"/>
                        <a:gd name="T15" fmla="*/ 38 h 459"/>
                        <a:gd name="T16" fmla="*/ 498 w 511"/>
                        <a:gd name="T17" fmla="*/ 191 h 459"/>
                        <a:gd name="T18" fmla="*/ 498 w 511"/>
                        <a:gd name="T19" fmla="*/ 267 h 459"/>
                        <a:gd name="T20" fmla="*/ 410 w 511"/>
                        <a:gd name="T21" fmla="*/ 420 h 459"/>
                        <a:gd name="T22" fmla="*/ 344 w 511"/>
                        <a:gd name="T23" fmla="*/ 459 h 459"/>
                        <a:gd name="T24" fmla="*/ 167 w 511"/>
                        <a:gd name="T25" fmla="*/ 459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11" h="459">
                          <a:moveTo>
                            <a:pt x="167" y="459"/>
                          </a:moveTo>
                          <a:cubicBezTo>
                            <a:pt x="141" y="459"/>
                            <a:pt x="113" y="443"/>
                            <a:pt x="101" y="420"/>
                          </a:cubicBezTo>
                          <a:cubicBezTo>
                            <a:pt x="12" y="267"/>
                            <a:pt x="12" y="267"/>
                            <a:pt x="12" y="267"/>
                          </a:cubicBezTo>
                          <a:cubicBezTo>
                            <a:pt x="0" y="245"/>
                            <a:pt x="0" y="213"/>
                            <a:pt x="12" y="191"/>
                          </a:cubicBezTo>
                          <a:cubicBezTo>
                            <a:pt x="101" y="38"/>
                            <a:pt x="101" y="38"/>
                            <a:pt x="101" y="38"/>
                          </a:cubicBezTo>
                          <a:cubicBezTo>
                            <a:pt x="113" y="16"/>
                            <a:pt x="141" y="0"/>
                            <a:pt x="167" y="0"/>
                          </a:cubicBezTo>
                          <a:cubicBezTo>
                            <a:pt x="344" y="0"/>
                            <a:pt x="344" y="0"/>
                            <a:pt x="344" y="0"/>
                          </a:cubicBezTo>
                          <a:cubicBezTo>
                            <a:pt x="369" y="0"/>
                            <a:pt x="397" y="16"/>
                            <a:pt x="410" y="38"/>
                          </a:cubicBezTo>
                          <a:cubicBezTo>
                            <a:pt x="498" y="191"/>
                            <a:pt x="498" y="191"/>
                            <a:pt x="498" y="191"/>
                          </a:cubicBezTo>
                          <a:cubicBezTo>
                            <a:pt x="511" y="213"/>
                            <a:pt x="511" y="245"/>
                            <a:pt x="498" y="267"/>
                          </a:cubicBezTo>
                          <a:cubicBezTo>
                            <a:pt x="410" y="420"/>
                            <a:pt x="410" y="420"/>
                            <a:pt x="410" y="420"/>
                          </a:cubicBezTo>
                          <a:cubicBezTo>
                            <a:pt x="397" y="443"/>
                            <a:pt x="369" y="459"/>
                            <a:pt x="344" y="459"/>
                          </a:cubicBezTo>
                          <a:lnTo>
                            <a:pt x="167" y="459"/>
                          </a:lnTo>
                          <a:close/>
                        </a:path>
                      </a:pathLst>
                    </a:custGeom>
                    <a:solidFill>
                      <a:srgbClr val="39639D"/>
                    </a:solidFill>
                    <a:ln w="55000" cap="flat" cmpd="thickThin" algn="ctr">
                      <a:noFill/>
                      <a:prstDash val="solid"/>
                    </a:ln>
                    <a:effectLst>
                      <a:innerShdw blurRad="241300" dist="114300">
                        <a:prstClr val="black">
                          <a:alpha val="40000"/>
                        </a:prstClr>
                      </a:inn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ucida Sans Unicode"/>
                        <a:ea typeface="黑体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8" name="组合 217"/>
                <p:cNvGrpSpPr>
                  <a:grpSpLocks/>
                </p:cNvGrpSpPr>
                <p:nvPr/>
              </p:nvGrpSpPr>
              <p:grpSpPr bwMode="auto">
                <a:xfrm>
                  <a:off x="2764418" y="3917215"/>
                  <a:ext cx="543056" cy="477560"/>
                  <a:chOff x="688976" y="7240588"/>
                  <a:chExt cx="519113" cy="461963"/>
                </a:xfrm>
              </p:grpSpPr>
              <p:sp>
                <p:nvSpPr>
                  <p:cNvPr id="79" name="Freeform 64"/>
                  <p:cNvSpPr/>
                  <p:nvPr/>
                </p:nvSpPr>
                <p:spPr bwMode="auto">
                  <a:xfrm>
                    <a:off x="708026" y="7245351"/>
                    <a:ext cx="500063" cy="457200"/>
                  </a:xfrm>
                  <a:custGeom>
                    <a:avLst/>
                    <a:gdLst>
                      <a:gd name="T0" fmla="*/ 140 w 315"/>
                      <a:gd name="T1" fmla="*/ 288 h 288"/>
                      <a:gd name="T2" fmla="*/ 0 w 315"/>
                      <a:gd name="T3" fmla="*/ 176 h 288"/>
                      <a:gd name="T4" fmla="*/ 2 w 315"/>
                      <a:gd name="T5" fmla="*/ 14 h 288"/>
                      <a:gd name="T6" fmla="*/ 57 w 315"/>
                      <a:gd name="T7" fmla="*/ 9 h 288"/>
                      <a:gd name="T8" fmla="*/ 97 w 315"/>
                      <a:gd name="T9" fmla="*/ 57 h 288"/>
                      <a:gd name="T10" fmla="*/ 113 w 315"/>
                      <a:gd name="T11" fmla="*/ 9 h 288"/>
                      <a:gd name="T12" fmla="*/ 140 w 315"/>
                      <a:gd name="T13" fmla="*/ 0 h 288"/>
                      <a:gd name="T14" fmla="*/ 315 w 315"/>
                      <a:gd name="T15" fmla="*/ 150 h 288"/>
                      <a:gd name="T16" fmla="*/ 140 w 315"/>
                      <a:gd name="T17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15" h="288">
                        <a:moveTo>
                          <a:pt x="140" y="288"/>
                        </a:moveTo>
                        <a:lnTo>
                          <a:pt x="0" y="176"/>
                        </a:lnTo>
                        <a:lnTo>
                          <a:pt x="2" y="14"/>
                        </a:lnTo>
                        <a:lnTo>
                          <a:pt x="57" y="9"/>
                        </a:lnTo>
                        <a:lnTo>
                          <a:pt x="97" y="57"/>
                        </a:lnTo>
                        <a:lnTo>
                          <a:pt x="113" y="9"/>
                        </a:lnTo>
                        <a:lnTo>
                          <a:pt x="140" y="0"/>
                        </a:lnTo>
                        <a:lnTo>
                          <a:pt x="315" y="150"/>
                        </a:lnTo>
                        <a:lnTo>
                          <a:pt x="140" y="28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73000">
                        <a:srgbClr val="0D0D0D">
                          <a:alpha val="0"/>
                        </a:srgbClr>
                      </a:gs>
                      <a:gs pos="100000">
                        <a:sysClr val="windowText" lastClr="000000">
                          <a:lumMod val="95000"/>
                          <a:lumOff val="5000"/>
                          <a:alpha val="0"/>
                        </a:sysClr>
                      </a:gs>
                      <a:gs pos="0">
                        <a:sysClr val="windowText" lastClr="000000">
                          <a:lumMod val="95000"/>
                          <a:lumOff val="5000"/>
                          <a:alpha val="55000"/>
                        </a:sys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Lucida Sans Unicode"/>
                      <a:ea typeface="黑体"/>
                    </a:endParaRPr>
                  </a:p>
                </p:txBody>
              </p:sp>
              <p:sp>
                <p:nvSpPr>
                  <p:cNvPr id="80" name="Freeform 65"/>
                  <p:cNvSpPr>
                    <a:spLocks noEditPoints="1"/>
                  </p:cNvSpPr>
                  <p:nvPr/>
                </p:nvSpPr>
                <p:spPr bwMode="auto">
                  <a:xfrm>
                    <a:off x="688976" y="7240588"/>
                    <a:ext cx="115888" cy="295275"/>
                  </a:xfrm>
                  <a:custGeom>
                    <a:avLst/>
                    <a:gdLst>
                      <a:gd name="T0" fmla="*/ 2147483647 w 31"/>
                      <a:gd name="T1" fmla="*/ 0 h 78"/>
                      <a:gd name="T2" fmla="*/ 2147483647 w 31"/>
                      <a:gd name="T3" fmla="*/ 2147483647 h 78"/>
                      <a:gd name="T4" fmla="*/ 2147483647 w 31"/>
                      <a:gd name="T5" fmla="*/ 2147483647 h 78"/>
                      <a:gd name="T6" fmla="*/ 2147483647 w 31"/>
                      <a:gd name="T7" fmla="*/ 2147483647 h 78"/>
                      <a:gd name="T8" fmla="*/ 2147483647 w 31"/>
                      <a:gd name="T9" fmla="*/ 2147483647 h 78"/>
                      <a:gd name="T10" fmla="*/ 2147483647 w 31"/>
                      <a:gd name="T11" fmla="*/ 2147483647 h 78"/>
                      <a:gd name="T12" fmla="*/ 2147483647 w 31"/>
                      <a:gd name="T13" fmla="*/ 2147483647 h 78"/>
                      <a:gd name="T14" fmla="*/ 0 w 31"/>
                      <a:gd name="T15" fmla="*/ 2147483647 h 78"/>
                      <a:gd name="T16" fmla="*/ 0 w 31"/>
                      <a:gd name="T17" fmla="*/ 2147483647 h 78"/>
                      <a:gd name="T18" fmla="*/ 2147483647 w 31"/>
                      <a:gd name="T19" fmla="*/ 2147483647 h 78"/>
                      <a:gd name="T20" fmla="*/ 2147483647 w 31"/>
                      <a:gd name="T21" fmla="*/ 0 h 78"/>
                      <a:gd name="T22" fmla="*/ 2147483647 w 31"/>
                      <a:gd name="T23" fmla="*/ 2147483647 h 78"/>
                      <a:gd name="T24" fmla="*/ 2147483647 w 31"/>
                      <a:gd name="T25" fmla="*/ 2147483647 h 78"/>
                      <a:gd name="T26" fmla="*/ 2147483647 w 31"/>
                      <a:gd name="T27" fmla="*/ 2147483647 h 78"/>
                      <a:gd name="T28" fmla="*/ 2147483647 w 31"/>
                      <a:gd name="T29" fmla="*/ 2147483647 h 78"/>
                      <a:gd name="T30" fmla="*/ 2147483647 w 31"/>
                      <a:gd name="T31" fmla="*/ 2147483647 h 78"/>
                      <a:gd name="T32" fmla="*/ 2147483647 w 31"/>
                      <a:gd name="T33" fmla="*/ 2147483647 h 78"/>
                      <a:gd name="T34" fmla="*/ 2147483647 w 31"/>
                      <a:gd name="T35" fmla="*/ 2147483647 h 78"/>
                      <a:gd name="T36" fmla="*/ 2147483647 w 31"/>
                      <a:gd name="T37" fmla="*/ 2147483647 h 78"/>
                      <a:gd name="T38" fmla="*/ 2147483647 w 31"/>
                      <a:gd name="T39" fmla="*/ 2147483647 h 78"/>
                      <a:gd name="T40" fmla="*/ 2147483647 w 31"/>
                      <a:gd name="T41" fmla="*/ 2147483647 h 78"/>
                      <a:gd name="T42" fmla="*/ 2147483647 w 31"/>
                      <a:gd name="T43" fmla="*/ 2147483647 h 7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1" h="78">
                        <a:moveTo>
                          <a:pt x="17" y="0"/>
                        </a:moveTo>
                        <a:cubicBezTo>
                          <a:pt x="22" y="0"/>
                          <a:pt x="26" y="2"/>
                          <a:pt x="29" y="5"/>
                        </a:cubicBezTo>
                        <a:cubicBezTo>
                          <a:pt x="31" y="8"/>
                          <a:pt x="31" y="12"/>
                          <a:pt x="31" y="18"/>
                        </a:cubicBezTo>
                        <a:cubicBezTo>
                          <a:pt x="31" y="63"/>
                          <a:pt x="31" y="63"/>
                          <a:pt x="31" y="63"/>
                        </a:cubicBezTo>
                        <a:cubicBezTo>
                          <a:pt x="31" y="67"/>
                          <a:pt x="30" y="71"/>
                          <a:pt x="27" y="74"/>
                        </a:cubicBezTo>
                        <a:cubicBezTo>
                          <a:pt x="25" y="76"/>
                          <a:pt x="21" y="78"/>
                          <a:pt x="16" y="78"/>
                        </a:cubicBezTo>
                        <a:cubicBezTo>
                          <a:pt x="10" y="78"/>
                          <a:pt x="5" y="76"/>
                          <a:pt x="3" y="72"/>
                        </a:cubicBezTo>
                        <a:cubicBezTo>
                          <a:pt x="1" y="69"/>
                          <a:pt x="0" y="64"/>
                          <a:pt x="0" y="57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14"/>
                          <a:pt x="1" y="9"/>
                          <a:pt x="3" y="6"/>
                        </a:cubicBezTo>
                        <a:cubicBezTo>
                          <a:pt x="5" y="2"/>
                          <a:pt x="10" y="0"/>
                          <a:pt x="17" y="0"/>
                        </a:cubicBezTo>
                        <a:close/>
                        <a:moveTo>
                          <a:pt x="16" y="70"/>
                        </a:moveTo>
                        <a:cubicBezTo>
                          <a:pt x="20" y="70"/>
                          <a:pt x="23" y="67"/>
                          <a:pt x="23" y="60"/>
                        </a:cubicBezTo>
                        <a:cubicBezTo>
                          <a:pt x="23" y="17"/>
                          <a:pt x="23" y="17"/>
                          <a:pt x="23" y="17"/>
                        </a:cubicBezTo>
                        <a:cubicBezTo>
                          <a:pt x="23" y="11"/>
                          <a:pt x="20" y="7"/>
                          <a:pt x="16" y="7"/>
                        </a:cubicBezTo>
                        <a:cubicBezTo>
                          <a:pt x="12" y="7"/>
                          <a:pt x="9" y="11"/>
                          <a:pt x="9" y="17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9" y="36"/>
                          <a:pt x="9" y="36"/>
                          <a:pt x="9" y="36"/>
                        </a:cubicBezTo>
                        <a:cubicBezTo>
                          <a:pt x="9" y="48"/>
                          <a:pt x="9" y="48"/>
                          <a:pt x="9" y="48"/>
                        </a:cubicBezTo>
                        <a:cubicBezTo>
                          <a:pt x="9" y="59"/>
                          <a:pt x="9" y="59"/>
                          <a:pt x="9" y="59"/>
                        </a:cubicBezTo>
                        <a:cubicBezTo>
                          <a:pt x="9" y="67"/>
                          <a:pt x="12" y="70"/>
                          <a:pt x="16" y="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1" name="Freeform 66"/>
                  <p:cNvSpPr>
                    <a:spLocks noEditPoints="1"/>
                  </p:cNvSpPr>
                  <p:nvPr/>
                </p:nvSpPr>
                <p:spPr bwMode="auto">
                  <a:xfrm>
                    <a:off x="817563" y="7245351"/>
                    <a:ext cx="134938" cy="287338"/>
                  </a:xfrm>
                  <a:custGeom>
                    <a:avLst/>
                    <a:gdLst>
                      <a:gd name="T0" fmla="*/ 2147483647 w 36"/>
                      <a:gd name="T1" fmla="*/ 0 h 76"/>
                      <a:gd name="T2" fmla="*/ 2147483647 w 36"/>
                      <a:gd name="T3" fmla="*/ 0 h 76"/>
                      <a:gd name="T4" fmla="*/ 2147483647 w 36"/>
                      <a:gd name="T5" fmla="*/ 2147483647 h 76"/>
                      <a:gd name="T6" fmla="*/ 2147483647 w 36"/>
                      <a:gd name="T7" fmla="*/ 2147483647 h 76"/>
                      <a:gd name="T8" fmla="*/ 2147483647 w 36"/>
                      <a:gd name="T9" fmla="*/ 2147483647 h 76"/>
                      <a:gd name="T10" fmla="*/ 2147483647 w 36"/>
                      <a:gd name="T11" fmla="*/ 2147483647 h 76"/>
                      <a:gd name="T12" fmla="*/ 2147483647 w 36"/>
                      <a:gd name="T13" fmla="*/ 2147483647 h 76"/>
                      <a:gd name="T14" fmla="*/ 2147483647 w 36"/>
                      <a:gd name="T15" fmla="*/ 2147483647 h 76"/>
                      <a:gd name="T16" fmla="*/ 2147483647 w 36"/>
                      <a:gd name="T17" fmla="*/ 2147483647 h 76"/>
                      <a:gd name="T18" fmla="*/ 0 w 36"/>
                      <a:gd name="T19" fmla="*/ 2147483647 h 76"/>
                      <a:gd name="T20" fmla="*/ 0 w 36"/>
                      <a:gd name="T21" fmla="*/ 2147483647 h 76"/>
                      <a:gd name="T22" fmla="*/ 2147483647 w 36"/>
                      <a:gd name="T23" fmla="*/ 0 h 76"/>
                      <a:gd name="T24" fmla="*/ 2147483647 w 36"/>
                      <a:gd name="T25" fmla="*/ 2147483647 h 76"/>
                      <a:gd name="T26" fmla="*/ 2147483647 w 36"/>
                      <a:gd name="T27" fmla="*/ 2147483647 h 76"/>
                      <a:gd name="T28" fmla="*/ 2147483647 w 36"/>
                      <a:gd name="T29" fmla="*/ 2147483647 h 76"/>
                      <a:gd name="T30" fmla="*/ 2147483647 w 36"/>
                      <a:gd name="T31" fmla="*/ 2147483647 h 76"/>
                      <a:gd name="T32" fmla="*/ 2147483647 w 36"/>
                      <a:gd name="T33" fmla="*/ 2147483647 h 7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36" h="76">
                        <a:moveTo>
                          <a:pt x="17" y="0"/>
                        </a:move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51"/>
                          <a:pt x="30" y="51"/>
                          <a:pt x="30" y="51"/>
                        </a:cubicBezTo>
                        <a:cubicBezTo>
                          <a:pt x="36" y="51"/>
                          <a:pt x="36" y="51"/>
                          <a:pt x="36" y="51"/>
                        </a:cubicBezTo>
                        <a:cubicBezTo>
                          <a:pt x="36" y="58"/>
                          <a:pt x="36" y="58"/>
                          <a:pt x="36" y="58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30" y="76"/>
                          <a:pt x="30" y="76"/>
                          <a:pt x="30" y="76"/>
                        </a:cubicBezTo>
                        <a:cubicBezTo>
                          <a:pt x="21" y="76"/>
                          <a:pt x="21" y="76"/>
                          <a:pt x="21" y="76"/>
                        </a:cubicBezTo>
                        <a:cubicBezTo>
                          <a:pt x="21" y="58"/>
                          <a:pt x="21" y="58"/>
                          <a:pt x="21" y="58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51"/>
                          <a:pt x="0" y="51"/>
                          <a:pt x="0" y="51"/>
                        </a:cubicBezTo>
                        <a:lnTo>
                          <a:pt x="17" y="0"/>
                        </a:lnTo>
                        <a:close/>
                        <a:moveTo>
                          <a:pt x="21" y="51"/>
                        </a:moveTo>
                        <a:cubicBezTo>
                          <a:pt x="21" y="11"/>
                          <a:pt x="21" y="11"/>
                          <a:pt x="21" y="11"/>
                        </a:cubicBezTo>
                        <a:cubicBezTo>
                          <a:pt x="20" y="15"/>
                          <a:pt x="17" y="22"/>
                          <a:pt x="15" y="31"/>
                        </a:cubicBezTo>
                        <a:cubicBezTo>
                          <a:pt x="12" y="40"/>
                          <a:pt x="10" y="47"/>
                          <a:pt x="9" y="51"/>
                        </a:cubicBezTo>
                        <a:lnTo>
                          <a:pt x="21" y="5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76" name="文本框 189"/>
              <p:cNvSpPr txBox="1">
                <a:spLocks noChangeArrowheads="1"/>
              </p:cNvSpPr>
              <p:nvPr/>
            </p:nvSpPr>
            <p:spPr bwMode="auto">
              <a:xfrm>
                <a:off x="6234" y="5461"/>
                <a:ext cx="5482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585" tIns="36293" rIns="72585" bIns="36293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lvl="0" eaLnBrk="1" hangingPunct="1"/>
                <a:r>
                  <a:rPr lang="zh-CN" altLang="en-US" sz="2000" b="1" dirty="0">
                    <a:solidFill>
                      <a:schemeClr val="tx2">
                        <a:lumMod val="75000"/>
                      </a:schemeClr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四、解答题分析及其解题技巧</a:t>
                </a:r>
                <a:endParaRPr lang="zh-CN" altLang="en-US" sz="2000" b="1" kern="0" dirty="0">
                  <a:solidFill>
                    <a:srgbClr val="7F7F7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3" name="组合 51"/>
            <p:cNvGrpSpPr>
              <a:grpSpLocks/>
            </p:cNvGrpSpPr>
            <p:nvPr/>
          </p:nvGrpSpPr>
          <p:grpSpPr bwMode="auto">
            <a:xfrm>
              <a:off x="3517607" y="4862041"/>
              <a:ext cx="254000" cy="305435"/>
              <a:chOff x="4328" y="6934"/>
              <a:chExt cx="400" cy="481"/>
            </a:xfrm>
          </p:grpSpPr>
          <p:sp>
            <p:nvSpPr>
              <p:cNvPr id="66" name="Freeform 65"/>
              <p:cNvSpPr>
                <a:spLocks noEditPoints="1"/>
              </p:cNvSpPr>
              <p:nvPr/>
            </p:nvSpPr>
            <p:spPr bwMode="auto">
              <a:xfrm>
                <a:off x="4328" y="6934"/>
                <a:ext cx="191" cy="481"/>
              </a:xfrm>
              <a:custGeom>
                <a:avLst/>
                <a:gdLst>
                  <a:gd name="T0" fmla="*/ 564261651 w 31"/>
                  <a:gd name="T1" fmla="*/ 0 h 78"/>
                  <a:gd name="T2" fmla="*/ 962569139 w 31"/>
                  <a:gd name="T3" fmla="*/ 168794543 h 78"/>
                  <a:gd name="T4" fmla="*/ 1028956740 w 31"/>
                  <a:gd name="T5" fmla="*/ 607651907 h 78"/>
                  <a:gd name="T6" fmla="*/ 1028956740 w 31"/>
                  <a:gd name="T7" fmla="*/ 2126789569 h 78"/>
                  <a:gd name="T8" fmla="*/ 896190385 w 31"/>
                  <a:gd name="T9" fmla="*/ 2147483647 h 78"/>
                  <a:gd name="T10" fmla="*/ 531072407 w 31"/>
                  <a:gd name="T11" fmla="*/ 2147483647 h 78"/>
                  <a:gd name="T12" fmla="*/ 99576883 w 31"/>
                  <a:gd name="T13" fmla="*/ 2147483647 h 78"/>
                  <a:gd name="T14" fmla="*/ 0 w 31"/>
                  <a:gd name="T15" fmla="*/ 1924241339 h 78"/>
                  <a:gd name="T16" fmla="*/ 0 w 31"/>
                  <a:gd name="T17" fmla="*/ 708930261 h 78"/>
                  <a:gd name="T18" fmla="*/ 99576883 w 31"/>
                  <a:gd name="T19" fmla="*/ 202548231 h 78"/>
                  <a:gd name="T20" fmla="*/ 564261651 w 31"/>
                  <a:gd name="T21" fmla="*/ 0 h 78"/>
                  <a:gd name="T22" fmla="*/ 531072407 w 31"/>
                  <a:gd name="T23" fmla="*/ 2147483647 h 78"/>
                  <a:gd name="T24" fmla="*/ 763415374 w 31"/>
                  <a:gd name="T25" fmla="*/ 2025519657 h 78"/>
                  <a:gd name="T26" fmla="*/ 763415374 w 31"/>
                  <a:gd name="T27" fmla="*/ 573898262 h 78"/>
                  <a:gd name="T28" fmla="*/ 531072407 w 31"/>
                  <a:gd name="T29" fmla="*/ 236310546 h 78"/>
                  <a:gd name="T30" fmla="*/ 298730611 w 31"/>
                  <a:gd name="T31" fmla="*/ 573898262 h 78"/>
                  <a:gd name="T32" fmla="*/ 298730611 w 31"/>
                  <a:gd name="T33" fmla="*/ 675176580 h 78"/>
                  <a:gd name="T34" fmla="*/ 298730611 w 31"/>
                  <a:gd name="T35" fmla="*/ 776445080 h 78"/>
                  <a:gd name="T36" fmla="*/ 298730611 w 31"/>
                  <a:gd name="T37" fmla="*/ 1215312527 h 78"/>
                  <a:gd name="T38" fmla="*/ 298730611 w 31"/>
                  <a:gd name="T39" fmla="*/ 1620416203 h 78"/>
                  <a:gd name="T40" fmla="*/ 298730611 w 31"/>
                  <a:gd name="T41" fmla="*/ 1991757342 h 78"/>
                  <a:gd name="T42" fmla="*/ 531072407 w 31"/>
                  <a:gd name="T43" fmla="*/ 2147483647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16"/>
              <p:cNvSpPr>
                <a:spLocks/>
              </p:cNvSpPr>
              <p:nvPr/>
            </p:nvSpPr>
            <p:spPr bwMode="auto">
              <a:xfrm>
                <a:off x="4551" y="6945"/>
                <a:ext cx="177" cy="451"/>
              </a:xfrm>
              <a:custGeom>
                <a:avLst/>
                <a:gdLst>
                  <a:gd name="T0" fmla="*/ 51878945 w 44"/>
                  <a:gd name="T1" fmla="*/ 284201234 h 114"/>
                  <a:gd name="T2" fmla="*/ 51878945 w 44"/>
                  <a:gd name="T3" fmla="*/ 335211736 h 114"/>
                  <a:gd name="T4" fmla="*/ 83805059 w 44"/>
                  <a:gd name="T5" fmla="*/ 375290824 h 114"/>
                  <a:gd name="T6" fmla="*/ 115731221 w 44"/>
                  <a:gd name="T7" fmla="*/ 360716696 h 114"/>
                  <a:gd name="T8" fmla="*/ 119721605 w 44"/>
                  <a:gd name="T9" fmla="*/ 324280338 h 114"/>
                  <a:gd name="T10" fmla="*/ 119721605 w 44"/>
                  <a:gd name="T11" fmla="*/ 196754688 h 114"/>
                  <a:gd name="T12" fmla="*/ 83805059 w 44"/>
                  <a:gd name="T13" fmla="*/ 160318335 h 114"/>
                  <a:gd name="T14" fmla="*/ 51878945 w 44"/>
                  <a:gd name="T15" fmla="*/ 174893152 h 114"/>
                  <a:gd name="T16" fmla="*/ 47888561 w 44"/>
                  <a:gd name="T17" fmla="*/ 207685832 h 114"/>
                  <a:gd name="T18" fmla="*/ 0 w 44"/>
                  <a:gd name="T19" fmla="*/ 207685832 h 114"/>
                  <a:gd name="T20" fmla="*/ 0 w 44"/>
                  <a:gd name="T21" fmla="*/ 196754688 h 114"/>
                  <a:gd name="T22" fmla="*/ 0 w 44"/>
                  <a:gd name="T23" fmla="*/ 142100764 h 114"/>
                  <a:gd name="T24" fmla="*/ 0 w 44"/>
                  <a:gd name="T25" fmla="*/ 87446605 h 114"/>
                  <a:gd name="T26" fmla="*/ 3990320 w 44"/>
                  <a:gd name="T27" fmla="*/ 0 h 114"/>
                  <a:gd name="T28" fmla="*/ 163619782 w 44"/>
                  <a:gd name="T29" fmla="*/ 0 h 114"/>
                  <a:gd name="T30" fmla="*/ 163619782 w 44"/>
                  <a:gd name="T31" fmla="*/ 47366516 h 114"/>
                  <a:gd name="T32" fmla="*/ 51878945 w 44"/>
                  <a:gd name="T33" fmla="*/ 47366516 h 114"/>
                  <a:gd name="T34" fmla="*/ 51878945 w 44"/>
                  <a:gd name="T35" fmla="*/ 134813058 h 114"/>
                  <a:gd name="T36" fmla="*/ 103759138 w 44"/>
                  <a:gd name="T37" fmla="*/ 116595491 h 114"/>
                  <a:gd name="T38" fmla="*/ 163619782 w 44"/>
                  <a:gd name="T39" fmla="*/ 138457028 h 114"/>
                  <a:gd name="T40" fmla="*/ 175591860 w 44"/>
                  <a:gd name="T41" fmla="*/ 196754688 h 114"/>
                  <a:gd name="T42" fmla="*/ 175591860 w 44"/>
                  <a:gd name="T43" fmla="*/ 342499144 h 114"/>
                  <a:gd name="T44" fmla="*/ 87796481 w 44"/>
                  <a:gd name="T45" fmla="*/ 415370869 h 114"/>
                  <a:gd name="T46" fmla="*/ 19954099 w 44"/>
                  <a:gd name="T47" fmla="*/ 397153053 h 114"/>
                  <a:gd name="T48" fmla="*/ 0 w 44"/>
                  <a:gd name="T49" fmla="*/ 331568000 h 114"/>
                  <a:gd name="T50" fmla="*/ 0 w 44"/>
                  <a:gd name="T51" fmla="*/ 284201234 h 114"/>
                  <a:gd name="T52" fmla="*/ 51878945 w 44"/>
                  <a:gd name="T53" fmla="*/ 284201234 h 1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4" h="114">
                    <a:moveTo>
                      <a:pt x="13" y="78"/>
                    </a:moveTo>
                    <a:cubicBezTo>
                      <a:pt x="13" y="92"/>
                      <a:pt x="13" y="92"/>
                      <a:pt x="13" y="92"/>
                    </a:cubicBezTo>
                    <a:cubicBezTo>
                      <a:pt x="13" y="99"/>
                      <a:pt x="16" y="103"/>
                      <a:pt x="21" y="103"/>
                    </a:cubicBezTo>
                    <a:cubicBezTo>
                      <a:pt x="25" y="103"/>
                      <a:pt x="28" y="102"/>
                      <a:pt x="29" y="99"/>
                    </a:cubicBezTo>
                    <a:cubicBezTo>
                      <a:pt x="30" y="97"/>
                      <a:pt x="30" y="94"/>
                      <a:pt x="30" y="89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48"/>
                      <a:pt x="27" y="44"/>
                      <a:pt x="21" y="44"/>
                    </a:cubicBezTo>
                    <a:cubicBezTo>
                      <a:pt x="17" y="44"/>
                      <a:pt x="15" y="46"/>
                      <a:pt x="13" y="48"/>
                    </a:cubicBezTo>
                    <a:cubicBezTo>
                      <a:pt x="12" y="50"/>
                      <a:pt x="12" y="53"/>
                      <a:pt x="12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3"/>
                      <a:pt x="0" y="5"/>
                      <a:pt x="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7" y="34"/>
                      <a:pt x="22" y="32"/>
                      <a:pt x="26" y="32"/>
                    </a:cubicBezTo>
                    <a:cubicBezTo>
                      <a:pt x="33" y="32"/>
                      <a:pt x="38" y="34"/>
                      <a:pt x="41" y="38"/>
                    </a:cubicBezTo>
                    <a:cubicBezTo>
                      <a:pt x="43" y="42"/>
                      <a:pt x="44" y="47"/>
                      <a:pt x="44" y="54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4" y="108"/>
                      <a:pt x="37" y="114"/>
                      <a:pt x="22" y="114"/>
                    </a:cubicBezTo>
                    <a:cubicBezTo>
                      <a:pt x="14" y="114"/>
                      <a:pt x="8" y="113"/>
                      <a:pt x="5" y="109"/>
                    </a:cubicBezTo>
                    <a:cubicBezTo>
                      <a:pt x="1" y="105"/>
                      <a:pt x="0" y="99"/>
                      <a:pt x="0" y="91"/>
                    </a:cubicBezTo>
                    <a:cubicBezTo>
                      <a:pt x="0" y="78"/>
                      <a:pt x="0" y="78"/>
                      <a:pt x="0" y="78"/>
                    </a:cubicBezTo>
                    <a:lnTo>
                      <a:pt x="13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88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56" y="2499097"/>
            <a:ext cx="2293937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43" y="2499097"/>
            <a:ext cx="2220913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文本框 15"/>
          <p:cNvSpPr txBox="1"/>
          <p:nvPr/>
        </p:nvSpPr>
        <p:spPr>
          <a:xfrm>
            <a:off x="1981230" y="1292491"/>
            <a:ext cx="8225088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gradFill>
                  <a:gsLst>
                    <a:gs pos="0">
                      <a:srgbClr val="1B2C45"/>
                    </a:gs>
                    <a:gs pos="100000">
                      <a:srgbClr val="254E8C"/>
                    </a:gs>
                  </a:gsLst>
                  <a:lin ang="192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中考数学试题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分析</a:t>
            </a:r>
            <a:r>
              <a:rPr lang="zh-CN" altLang="en-US" sz="4400" b="1" dirty="0" smtClean="0">
                <a:gradFill>
                  <a:gsLst>
                    <a:gs pos="0">
                      <a:srgbClr val="1B2C45"/>
                    </a:gs>
                    <a:gs pos="100000">
                      <a:srgbClr val="254E8C"/>
                    </a:gs>
                  </a:gsLst>
                  <a:lin ang="192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和解题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技巧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5" name="Picture 2" descr="C:\Users\Administrator\Desktop\图片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093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25 0 E" pathEditMode="relative" rAng="0" ptsTypes="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9570583" y="635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知识储备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李旭科书法 v1.4" panose="02000603000000000000" charset="-122"/>
            </a:endParaRPr>
          </a:p>
        </p:txBody>
      </p:sp>
      <p:pic>
        <p:nvPicPr>
          <p:cNvPr id="16" name="Picture 2" descr="C:\Users\Administrator\Desktop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413" y="6384375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65"/>
          <p:cNvSpPr>
            <a:spLocks noEditPoints="1" noChangeArrowheads="1"/>
          </p:cNvSpPr>
          <p:nvPr/>
        </p:nvSpPr>
        <p:spPr bwMode="auto">
          <a:xfrm>
            <a:off x="5199247" y="5223439"/>
            <a:ext cx="101515" cy="305411"/>
          </a:xfrm>
          <a:custGeom>
            <a:avLst/>
            <a:gdLst>
              <a:gd name="T0" fmla="*/ 2147483647 w 31"/>
              <a:gd name="T1" fmla="*/ 0 h 78"/>
              <a:gd name="T2" fmla="*/ 2147483647 w 31"/>
              <a:gd name="T3" fmla="*/ 2147483647 h 78"/>
              <a:gd name="T4" fmla="*/ 2147483647 w 31"/>
              <a:gd name="T5" fmla="*/ 2147483647 h 78"/>
              <a:gd name="T6" fmla="*/ 2147483647 w 31"/>
              <a:gd name="T7" fmla="*/ 2147483647 h 78"/>
              <a:gd name="T8" fmla="*/ 2147483647 w 31"/>
              <a:gd name="T9" fmla="*/ 2147483647 h 78"/>
              <a:gd name="T10" fmla="*/ 2147483647 w 31"/>
              <a:gd name="T11" fmla="*/ 2147483647 h 78"/>
              <a:gd name="T12" fmla="*/ 2147483647 w 31"/>
              <a:gd name="T13" fmla="*/ 2147483647 h 78"/>
              <a:gd name="T14" fmla="*/ 0 w 31"/>
              <a:gd name="T15" fmla="*/ 2147483647 h 78"/>
              <a:gd name="T16" fmla="*/ 0 w 31"/>
              <a:gd name="T17" fmla="*/ 2147483647 h 78"/>
              <a:gd name="T18" fmla="*/ 2147483647 w 31"/>
              <a:gd name="T19" fmla="*/ 2147483647 h 78"/>
              <a:gd name="T20" fmla="*/ 2147483647 w 31"/>
              <a:gd name="T21" fmla="*/ 0 h 78"/>
              <a:gd name="T22" fmla="*/ 2147483647 w 31"/>
              <a:gd name="T23" fmla="*/ 2147483647 h 78"/>
              <a:gd name="T24" fmla="*/ 2147483647 w 31"/>
              <a:gd name="T25" fmla="*/ 2147483647 h 78"/>
              <a:gd name="T26" fmla="*/ 2147483647 w 31"/>
              <a:gd name="T27" fmla="*/ 2147483647 h 78"/>
              <a:gd name="T28" fmla="*/ 2147483647 w 31"/>
              <a:gd name="T29" fmla="*/ 2147483647 h 78"/>
              <a:gd name="T30" fmla="*/ 2147483647 w 31"/>
              <a:gd name="T31" fmla="*/ 2147483647 h 78"/>
              <a:gd name="T32" fmla="*/ 2147483647 w 31"/>
              <a:gd name="T33" fmla="*/ 2147483647 h 78"/>
              <a:gd name="T34" fmla="*/ 2147483647 w 31"/>
              <a:gd name="T35" fmla="*/ 2147483647 h 78"/>
              <a:gd name="T36" fmla="*/ 2147483647 w 31"/>
              <a:gd name="T37" fmla="*/ 2147483647 h 78"/>
              <a:gd name="T38" fmla="*/ 2147483647 w 31"/>
              <a:gd name="T39" fmla="*/ 2147483647 h 78"/>
              <a:gd name="T40" fmla="*/ 2147483647 w 31"/>
              <a:gd name="T41" fmla="*/ 2147483647 h 78"/>
              <a:gd name="T42" fmla="*/ 2147483647 w 31"/>
              <a:gd name="T43" fmla="*/ 2147483647 h 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78">
                <a:moveTo>
                  <a:pt x="17" y="0"/>
                </a:moveTo>
                <a:cubicBezTo>
                  <a:pt x="22" y="0"/>
                  <a:pt x="26" y="2"/>
                  <a:pt x="29" y="5"/>
                </a:cubicBezTo>
                <a:cubicBezTo>
                  <a:pt x="31" y="8"/>
                  <a:pt x="31" y="12"/>
                  <a:pt x="31" y="18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67"/>
                  <a:pt x="30" y="71"/>
                  <a:pt x="27" y="74"/>
                </a:cubicBezTo>
                <a:cubicBezTo>
                  <a:pt x="25" y="76"/>
                  <a:pt x="21" y="78"/>
                  <a:pt x="16" y="78"/>
                </a:cubicBezTo>
                <a:cubicBezTo>
                  <a:pt x="10" y="78"/>
                  <a:pt x="5" y="76"/>
                  <a:pt x="3" y="72"/>
                </a:cubicBezTo>
                <a:cubicBezTo>
                  <a:pt x="1" y="69"/>
                  <a:pt x="0" y="64"/>
                  <a:pt x="0" y="57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4"/>
                  <a:pt x="1" y="9"/>
                  <a:pt x="3" y="6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3" y="67"/>
                  <a:pt x="23" y="60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1"/>
                  <a:pt x="20" y="7"/>
                  <a:pt x="16" y="7"/>
                </a:cubicBezTo>
                <a:cubicBezTo>
                  <a:pt x="12" y="7"/>
                  <a:pt x="9" y="11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7"/>
                  <a:pt x="12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6518" y="1837576"/>
            <a:ext cx="447145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（一）基本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概念及边角关系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861937"/>
              </p:ext>
            </p:extLst>
          </p:nvPr>
        </p:nvGraphicFramePr>
        <p:xfrm>
          <a:off x="4393827" y="3317407"/>
          <a:ext cx="1143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8" r:id="rId4" imgW="114151" imgH="215619" progId="Equation.3">
                  <p:embed/>
                </p:oleObj>
              </mc:Choice>
              <mc:Fallback>
                <p:oleObj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827" y="3317407"/>
                        <a:ext cx="1143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192665"/>
              </p:ext>
            </p:extLst>
          </p:nvPr>
        </p:nvGraphicFramePr>
        <p:xfrm>
          <a:off x="4393827" y="3317407"/>
          <a:ext cx="1143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9" r:id="rId6" imgW="114151" imgH="215619" progId="Equation.3">
                  <p:embed/>
                </p:oleObj>
              </mc:Choice>
              <mc:Fallback>
                <p:oleObj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827" y="3317407"/>
                        <a:ext cx="1143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668970"/>
              </p:ext>
            </p:extLst>
          </p:nvPr>
        </p:nvGraphicFramePr>
        <p:xfrm>
          <a:off x="4393827" y="3317407"/>
          <a:ext cx="1143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0" r:id="rId7" imgW="114151" imgH="215619" progId="Equation.3">
                  <p:embed/>
                </p:oleObj>
              </mc:Choice>
              <mc:Fallback>
                <p:oleObj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827" y="3317407"/>
                        <a:ext cx="1143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329715" y="1864488"/>
            <a:ext cx="497541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（二）特殊角的三角函数值</a:t>
            </a:r>
          </a:p>
        </p:txBody>
      </p:sp>
      <p:pic>
        <p:nvPicPr>
          <p:cNvPr id="11" name="Picture 106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10" y="2535774"/>
            <a:ext cx="5215063" cy="31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46557" y="2379941"/>
            <a:ext cx="5787911" cy="4274981"/>
            <a:chOff x="446557" y="2379941"/>
            <a:chExt cx="5787911" cy="4274981"/>
          </a:xfrm>
        </p:grpSpPr>
        <p:pic>
          <p:nvPicPr>
            <p:cNvPr id="13" name="Picture 104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13" y="4771376"/>
              <a:ext cx="2414869" cy="1681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05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57" y="2379941"/>
              <a:ext cx="2616940" cy="2235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07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476" y="2495433"/>
              <a:ext cx="2772992" cy="4159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标题 23"/>
          <p:cNvSpPr>
            <a:spLocks noGrp="1"/>
          </p:cNvSpPr>
          <p:nvPr>
            <p:ph type="title"/>
          </p:nvPr>
        </p:nvSpPr>
        <p:spPr>
          <a:xfrm>
            <a:off x="1104901" y="490857"/>
            <a:ext cx="4406900" cy="65341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22</a:t>
            </a:r>
            <a:r>
              <a:rPr lang="zh-CN" altLang="en-US" b="1" dirty="0" smtClean="0">
                <a:cs typeface="李旭科书法 v1.4" panose="02000603000000000000" charset="-122"/>
                <a:sym typeface="+mn-ea"/>
              </a:rPr>
              <a:t>题</a:t>
            </a:r>
            <a:endParaRPr lang="zh-CN" altLang="en-US" b="1" dirty="0">
              <a:cs typeface="李旭科书法 v1.4" panose="02000603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6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1104901" y="490857"/>
            <a:ext cx="4406900" cy="65341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题</a:t>
            </a:r>
            <a:endParaRPr lang="zh-CN" altLang="en-US" b="1" dirty="0">
              <a:cs typeface="李旭科书法 v1.4" panose="02000603000000000000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70583" y="635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知识储备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李旭科书法 v1.4" panose="02000603000000000000" charset="-122"/>
            </a:endParaRPr>
          </a:p>
        </p:txBody>
      </p:sp>
      <p:pic>
        <p:nvPicPr>
          <p:cNvPr id="16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413" y="6384375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941294" y="2277610"/>
            <a:ext cx="3600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仰角和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俯角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973411" y="5100448"/>
            <a:ext cx="2603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方位角</a:t>
            </a: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7827302" y="1653708"/>
            <a:ext cx="0" cy="2028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7827302" y="2590333"/>
            <a:ext cx="16208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 flipV="1">
            <a:off x="7827302" y="1655295"/>
            <a:ext cx="1081088" cy="935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7827302" y="2590333"/>
            <a:ext cx="1081088" cy="9350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9571869" y="2460532"/>
            <a:ext cx="1187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水平线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8966754" y="1498133"/>
            <a:ext cx="86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视线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519525" y="1342558"/>
            <a:ext cx="307777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铅垂线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8899519" y="3379041"/>
            <a:ext cx="936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视线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7071652" y="2434758"/>
            <a:ext cx="86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视点</a:t>
            </a: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8224177" y="2201395"/>
            <a:ext cx="649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仰角</a:t>
            </a: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8295615" y="2633195"/>
            <a:ext cx="6842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俯角</a:t>
            </a:r>
          </a:p>
        </p:txBody>
      </p:sp>
      <p:sp>
        <p:nvSpPr>
          <p:cNvPr id="43" name="Arc 31"/>
          <p:cNvSpPr>
            <a:spLocks noChangeArrowheads="1"/>
          </p:cNvSpPr>
          <p:nvPr/>
        </p:nvSpPr>
        <p:spPr bwMode="auto">
          <a:xfrm>
            <a:off x="7819365" y="2572870"/>
            <a:ext cx="476250" cy="306388"/>
          </a:xfrm>
          <a:custGeom>
            <a:avLst/>
            <a:gdLst>
              <a:gd name="T0" fmla="*/ 2147483647 w 21600"/>
              <a:gd name="T1" fmla="*/ 0 h 13994"/>
              <a:gd name="T2" fmla="*/ 2147483647 w 21600"/>
              <a:gd name="T3" fmla="*/ 2147483647 h 13994"/>
              <a:gd name="T4" fmla="*/ 2147483647 w 21600"/>
              <a:gd name="T5" fmla="*/ 2147483647 h 13994"/>
              <a:gd name="T6" fmla="*/ 2147483647 w 21600"/>
              <a:gd name="T7" fmla="*/ 0 h 13994"/>
              <a:gd name="T8" fmla="*/ 2147483647 w 21600"/>
              <a:gd name="T9" fmla="*/ 2147483647 h 13994"/>
              <a:gd name="T10" fmla="*/ 2147483647 w 21600"/>
              <a:gd name="T11" fmla="*/ 2147483647 h 13994"/>
              <a:gd name="T12" fmla="*/ 0 w 21600"/>
              <a:gd name="T13" fmla="*/ 2147483647 h 13994"/>
              <a:gd name="T14" fmla="*/ 2147483647 w 21600"/>
              <a:gd name="T15" fmla="*/ 0 h 13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13994" fill="none">
                <a:moveTo>
                  <a:pt x="21594" y="0"/>
                </a:moveTo>
                <a:cubicBezTo>
                  <a:pt x="21598" y="156"/>
                  <a:pt x="21600" y="313"/>
                  <a:pt x="21600" y="471"/>
                </a:cubicBezTo>
                <a:cubicBezTo>
                  <a:pt x="21600" y="5388"/>
                  <a:pt x="19921" y="10159"/>
                  <a:pt x="16843" y="13994"/>
                </a:cubicBezTo>
              </a:path>
              <a:path w="21600" h="13994" stroke="0">
                <a:moveTo>
                  <a:pt x="21594" y="0"/>
                </a:moveTo>
                <a:cubicBezTo>
                  <a:pt x="21598" y="156"/>
                  <a:pt x="21600" y="313"/>
                  <a:pt x="21600" y="471"/>
                </a:cubicBezTo>
                <a:cubicBezTo>
                  <a:pt x="21600" y="5388"/>
                  <a:pt x="19921" y="10159"/>
                  <a:pt x="16843" y="13994"/>
                </a:cubicBezTo>
                <a:lnTo>
                  <a:pt x="0" y="471"/>
                </a:lnTo>
                <a:lnTo>
                  <a:pt x="21594" y="0"/>
                </a:lnTo>
                <a:close/>
              </a:path>
            </a:pathLst>
          </a:custGeom>
          <a:noFill/>
          <a:ln w="38100" cmpd="dbl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1062317" y="2711726"/>
            <a:ext cx="5351929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在视线与水平线所成的角中，视线在水平线上方时，视线与水平线所成的角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叫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仰角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．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1062317" y="3813453"/>
            <a:ext cx="535193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视线在水平线下方时，视线与水平线所成的角</a:t>
            </a:r>
            <a:r>
              <a:rPr lang="zh-CN" altLang="en-US" sz="2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叫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俯角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．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6" name="Group 16"/>
          <p:cNvGrpSpPr>
            <a:grpSpLocks/>
          </p:cNvGrpSpPr>
          <p:nvPr/>
        </p:nvGrpSpPr>
        <p:grpSpPr bwMode="auto">
          <a:xfrm>
            <a:off x="6852577" y="3919070"/>
            <a:ext cx="3624719" cy="2844337"/>
            <a:chOff x="3288" y="1823"/>
            <a:chExt cx="2091" cy="2107"/>
          </a:xfrm>
        </p:grpSpPr>
        <p:grpSp>
          <p:nvGrpSpPr>
            <p:cNvPr id="47" name="Group 17"/>
            <p:cNvGrpSpPr>
              <a:grpSpLocks/>
            </p:cNvGrpSpPr>
            <p:nvPr/>
          </p:nvGrpSpPr>
          <p:grpSpPr bwMode="auto">
            <a:xfrm>
              <a:off x="3515" y="2047"/>
              <a:ext cx="1610" cy="1633"/>
              <a:chOff x="3515" y="2047"/>
              <a:chExt cx="1610" cy="1633"/>
            </a:xfrm>
          </p:grpSpPr>
          <p:sp>
            <p:nvSpPr>
              <p:cNvPr id="57" name="Line 18"/>
              <p:cNvSpPr>
                <a:spLocks noChangeShapeType="1"/>
              </p:cNvSpPr>
              <p:nvPr/>
            </p:nvSpPr>
            <p:spPr bwMode="auto">
              <a:xfrm>
                <a:off x="3515" y="2954"/>
                <a:ext cx="1610" cy="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Line 19"/>
              <p:cNvSpPr>
                <a:spLocks noChangeShapeType="1"/>
              </p:cNvSpPr>
              <p:nvPr/>
            </p:nvSpPr>
            <p:spPr bwMode="auto">
              <a:xfrm>
                <a:off x="4286" y="2047"/>
                <a:ext cx="0" cy="1633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Line 20"/>
              <p:cNvSpPr>
                <a:spLocks noChangeShapeType="1"/>
              </p:cNvSpPr>
              <p:nvPr/>
            </p:nvSpPr>
            <p:spPr bwMode="auto">
              <a:xfrm flipH="1">
                <a:off x="3674" y="2954"/>
                <a:ext cx="612" cy="6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Line 21"/>
              <p:cNvSpPr>
                <a:spLocks noChangeShapeType="1"/>
              </p:cNvSpPr>
              <p:nvPr/>
            </p:nvSpPr>
            <p:spPr bwMode="auto">
              <a:xfrm flipV="1">
                <a:off x="4286" y="2092"/>
                <a:ext cx="454" cy="86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4270" y="2407"/>
              <a:ext cx="373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30°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4036" y="3103"/>
              <a:ext cx="373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45°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3538" y="3566"/>
              <a:ext cx="19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  <a:endParaRPr kumimoji="0" lang="en-US" altLang="zh-CN" sz="1800" b="1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4241" y="2954"/>
              <a:ext cx="21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</a:t>
              </a:r>
            </a:p>
          </p:txBody>
        </p:sp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4694" y="1933"/>
              <a:ext cx="22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endParaRPr kumimoji="0" lang="en-US" altLang="zh-CN" sz="1800" b="1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27"/>
            <p:cNvSpPr>
              <a:spLocks noChangeArrowheads="1"/>
            </p:cNvSpPr>
            <p:nvPr/>
          </p:nvSpPr>
          <p:spPr bwMode="auto">
            <a:xfrm>
              <a:off x="5125" y="2831"/>
              <a:ext cx="25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东</a:t>
              </a:r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3288" y="2840"/>
              <a:ext cx="25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西</a:t>
              </a:r>
            </a:p>
          </p:txBody>
        </p:sp>
        <p:sp>
          <p:nvSpPr>
            <p:cNvPr id="55" name="Rectangle 29"/>
            <p:cNvSpPr>
              <a:spLocks noChangeArrowheads="1"/>
            </p:cNvSpPr>
            <p:nvPr/>
          </p:nvSpPr>
          <p:spPr bwMode="auto">
            <a:xfrm>
              <a:off x="4160" y="1823"/>
              <a:ext cx="25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北</a:t>
              </a: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4127" y="3634"/>
              <a:ext cx="25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南</a:t>
              </a:r>
            </a:p>
          </p:txBody>
        </p:sp>
      </p:grpSp>
      <p:sp>
        <p:nvSpPr>
          <p:cNvPr id="61" name="矩形 60"/>
          <p:cNvSpPr/>
          <p:nvPr/>
        </p:nvSpPr>
        <p:spPr>
          <a:xfrm>
            <a:off x="1559852" y="5720883"/>
            <a:ext cx="3492500" cy="1050925"/>
          </a:xfrm>
          <a:prstGeom prst="rect">
            <a:avLst/>
          </a:prstGeom>
          <a:solidFill>
            <a:sysClr val="window" lastClr="FFFFFF"/>
          </a:solidFill>
          <a:ln w="55000" cap="flat" cmpd="thickThin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黑体"/>
              <a:cs typeface="+mn-cs"/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1078378" y="5550178"/>
            <a:ext cx="4392613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100"/>
              </a:lnSpc>
              <a:spcBef>
                <a:spcPct val="50000"/>
              </a:spcBef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如图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点</a:t>
            </a:r>
            <a:r>
              <a:rPr lang="en-US" altLang="zh-CN" sz="2000" i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在点</a:t>
            </a:r>
            <a:r>
              <a:rPr lang="en-US" altLang="zh-CN" sz="2000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O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的北偏东</a:t>
            </a:r>
            <a:r>
              <a:rPr lang="zh-CN" altLang="en-US" sz="2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30°</a:t>
            </a:r>
            <a:endParaRPr lang="zh-CN" altLang="en-US" sz="20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1078377" y="6126440"/>
            <a:ext cx="5774199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100"/>
              </a:lnSpc>
              <a:spcBef>
                <a:spcPct val="50000"/>
              </a:spcBef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点</a:t>
            </a:r>
            <a:r>
              <a:rPr lang="en-US" altLang="zh-CN" sz="2000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在点</a:t>
            </a:r>
            <a:r>
              <a:rPr lang="en-US" altLang="zh-CN" sz="2000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O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的南偏西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45°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（又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叫西南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方向）</a:t>
            </a: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753034" y="1635871"/>
            <a:ext cx="447145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（三）仰角、俯角和方位角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4" grpId="0"/>
      <p:bldP spid="45" grpId="0"/>
      <p:bldP spid="62" grpId="0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59956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kumimoji="0" lang="zh-CN" altLang="en-US" sz="2800" b="1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、解答题分析及其解题技巧</a:t>
            </a:r>
            <a:endParaRPr kumimoji="0" lang="zh-CN" altLang="zh-CN" sz="2000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1"/>
          <p:cNvSpPr txBox="1"/>
          <p:nvPr/>
        </p:nvSpPr>
        <p:spPr>
          <a:xfrm>
            <a:off x="753040" y="1785351"/>
            <a:ext cx="1131189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实际应用问题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 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一般考查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一次函数与实际问题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5" y="2288772"/>
            <a:ext cx="7368987" cy="440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标题 23"/>
          <p:cNvSpPr txBox="1">
            <a:spLocks/>
          </p:cNvSpPr>
          <p:nvPr/>
        </p:nvSpPr>
        <p:spPr>
          <a:xfrm>
            <a:off x="8631865" y="1051687"/>
            <a:ext cx="2811544" cy="6534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中考题归类</a:t>
            </a:r>
            <a:endParaRPr lang="zh-CN" altLang="en-US" sz="2800" b="1" dirty="0">
              <a:solidFill>
                <a:srgbClr val="44546A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8528343" y="1627870"/>
            <a:ext cx="10390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第二问</a:t>
            </a:r>
            <a:r>
              <a:rPr lang="en-US" altLang="zh-CN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en-US" sz="2000" b="1" dirty="0">
              <a:solidFill>
                <a:srgbClr val="2F55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8618418" y="2154302"/>
            <a:ext cx="1800493" cy="369332"/>
          </a:xfrm>
          <a:prstGeom prst="rect">
            <a:avLst/>
          </a:prstGeom>
          <a:noFill/>
          <a:ln w="38100">
            <a:solidFill>
              <a:srgbClr val="FF29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解一元一次方程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9"/>
          <p:cNvSpPr>
            <a:spLocks noChangeArrowheads="1"/>
          </p:cNvSpPr>
          <p:nvPr/>
        </p:nvSpPr>
        <p:spPr bwMode="auto">
          <a:xfrm>
            <a:off x="8510598" y="2695486"/>
            <a:ext cx="3416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2012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2013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2015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zh-CN" altLang="en-US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8626536" y="3200808"/>
            <a:ext cx="3185487" cy="369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一次函数解析式（分段函数）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8498604" y="3715746"/>
            <a:ext cx="2544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2014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zh-CN" altLang="en-US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8523499" y="4187136"/>
            <a:ext cx="10390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第三问</a:t>
            </a:r>
            <a:r>
              <a:rPr lang="en-US" altLang="zh-CN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en-US" sz="2000" b="1" dirty="0">
              <a:solidFill>
                <a:srgbClr val="2F55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8639984" y="4706872"/>
            <a:ext cx="2031325" cy="369332"/>
          </a:xfrm>
          <a:prstGeom prst="rect">
            <a:avLst/>
          </a:prstGeom>
          <a:noFill/>
          <a:ln w="38100">
            <a:solidFill>
              <a:srgbClr val="FF29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解一元一次不等式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9"/>
          <p:cNvSpPr>
            <a:spLocks noChangeArrowheads="1"/>
          </p:cNvSpPr>
          <p:nvPr/>
        </p:nvSpPr>
        <p:spPr bwMode="auto">
          <a:xfrm>
            <a:off x="8528528" y="5268346"/>
            <a:ext cx="3416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2012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2013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2014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zh-CN" altLang="en-US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8671361" y="5733327"/>
            <a:ext cx="1800493" cy="369332"/>
          </a:xfrm>
          <a:prstGeom prst="rect">
            <a:avLst/>
          </a:prstGeom>
          <a:noFill/>
          <a:ln w="38100">
            <a:solidFill>
              <a:srgbClr val="FF29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一次函数增减性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9"/>
          <p:cNvSpPr>
            <a:spLocks noChangeArrowheads="1"/>
          </p:cNvSpPr>
          <p:nvPr/>
        </p:nvSpPr>
        <p:spPr bwMode="auto">
          <a:xfrm>
            <a:off x="8529914" y="6289033"/>
            <a:ext cx="3416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2015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zh-CN" altLang="en-US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291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12" grpId="0"/>
      <p:bldP spid="14" grpId="0" animBg="1"/>
      <p:bldP spid="15" grpId="0"/>
      <p:bldP spid="16" grpId="0" animBg="1"/>
      <p:bldP spid="17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59956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kumimoji="0" lang="zh-CN" altLang="en-US" sz="2800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、解答题分析及其解题技巧</a:t>
            </a:r>
            <a:endParaRPr kumimoji="0" lang="zh-CN" altLang="zh-CN" sz="2000" dirty="0">
              <a:solidFill>
                <a:srgbClr val="44546A">
                  <a:lumMod val="75000"/>
                </a:srgb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6009753" y="1498565"/>
            <a:ext cx="4451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解题技巧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968353" y="2064447"/>
            <a:ext cx="6030092" cy="2418371"/>
            <a:chOff x="4819831" y="2277527"/>
            <a:chExt cx="6030092" cy="2418371"/>
          </a:xfrm>
        </p:grpSpPr>
        <p:sp>
          <p:nvSpPr>
            <p:cNvPr id="16" name="矩形 15"/>
            <p:cNvSpPr/>
            <p:nvPr/>
          </p:nvSpPr>
          <p:spPr>
            <a:xfrm>
              <a:off x="4819831" y="2277527"/>
              <a:ext cx="59009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第一问中表格必须填具体数值，不能写式子不计算</a:t>
              </a:r>
              <a:r>
                <a:rPr lang="en-US" altLang="zh-CN" sz="2000" b="1" dirty="0" smtClean="0">
                  <a:solidFill>
                    <a:srgbClr val="7F7F7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en-US" altLang="zh-CN" sz="2000" b="1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文本框 187"/>
            <p:cNvSpPr txBox="1">
              <a:spLocks noChangeArrowheads="1"/>
            </p:cNvSpPr>
            <p:nvPr/>
          </p:nvSpPr>
          <p:spPr bwMode="auto">
            <a:xfrm>
              <a:off x="4882204" y="2759531"/>
              <a:ext cx="5967718" cy="94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第二问根据具体问题列出分段函数，必须标注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的取值范围</a:t>
              </a:r>
              <a:r>
                <a: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88"/>
            <p:cNvSpPr txBox="1">
              <a:spLocks noChangeArrowheads="1"/>
            </p:cNvSpPr>
            <p:nvPr/>
          </p:nvSpPr>
          <p:spPr bwMode="auto">
            <a:xfrm>
              <a:off x="4889107" y="3753647"/>
              <a:ext cx="5960816" cy="94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第三问根据一次函数的增减性去解题，步骤一定要完善</a:t>
              </a:r>
              <a:r>
                <a: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3285" y="4696728"/>
            <a:ext cx="4913693" cy="1602320"/>
            <a:chOff x="6854490" y="1329287"/>
            <a:chExt cx="5239328" cy="1664044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430" y="1767849"/>
              <a:ext cx="5116388" cy="1225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490" y="1329287"/>
              <a:ext cx="2948933" cy="399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83" y="4904012"/>
            <a:ext cx="6043538" cy="135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27778" y="1791959"/>
            <a:ext cx="3239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0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2000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2000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23.</a:t>
            </a:r>
            <a:r>
              <a:rPr lang="zh-CN" altLang="zh-CN" sz="20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en-US" sz="20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本小题</a:t>
            </a:r>
            <a:r>
              <a:rPr lang="en-US" altLang="zh-CN" sz="20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zh-CN" sz="20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分）</a:t>
            </a:r>
            <a:endParaRPr lang="zh-CN" altLang="en-US" sz="20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2" y="2268568"/>
            <a:ext cx="4945896" cy="228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9127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1104901" y="490857"/>
            <a:ext cx="4406900" cy="65341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题</a:t>
            </a:r>
            <a:endParaRPr lang="zh-CN" altLang="en-US" b="1" dirty="0">
              <a:cs typeface="李旭科书法 v1.4" panose="02000603000000000000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70583" y="635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知识储备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李旭科书法 v1.4" panose="02000603000000000000" charset="-122"/>
            </a:endParaRPr>
          </a:p>
        </p:txBody>
      </p:sp>
      <p:pic>
        <p:nvPicPr>
          <p:cNvPr id="16" name="Picture 2" descr="C:\Users\Administrator\Desktop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413" y="6384375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6481" y="1837576"/>
            <a:ext cx="447145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（一</a:t>
            </a: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）一次函数的定义和性质</a:t>
            </a:r>
            <a:endParaRPr lang="zh-CN" altLang="en-US" sz="2400" b="1" dirty="0">
              <a:solidFill>
                <a:srgbClr val="51484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032291"/>
              </p:ext>
            </p:extLst>
          </p:nvPr>
        </p:nvGraphicFramePr>
        <p:xfrm>
          <a:off x="4393827" y="3317407"/>
          <a:ext cx="1143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6" r:id="rId4" imgW="114151" imgH="215619" progId="Equation.3">
                  <p:embed/>
                </p:oleObj>
              </mc:Choice>
              <mc:Fallback>
                <p:oleObj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827" y="3317407"/>
                        <a:ext cx="1143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318544"/>
              </p:ext>
            </p:extLst>
          </p:nvPr>
        </p:nvGraphicFramePr>
        <p:xfrm>
          <a:off x="4393827" y="3317407"/>
          <a:ext cx="1143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7" r:id="rId6" imgW="114151" imgH="215619" progId="Equation.3">
                  <p:embed/>
                </p:oleObj>
              </mc:Choice>
              <mc:Fallback>
                <p:oleObj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827" y="3317407"/>
                        <a:ext cx="1143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553636" y="1864488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（二</a:t>
            </a: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）一次函数与方程、不等式</a:t>
            </a:r>
            <a:endParaRPr lang="zh-CN" altLang="en-US" sz="2400" b="1" dirty="0">
              <a:solidFill>
                <a:srgbClr val="51484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647765" y="4111654"/>
            <a:ext cx="554018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</a:rPr>
              <a:t>　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不等式</a:t>
            </a:r>
            <a:r>
              <a:rPr lang="en-US" altLang="zh-CN" sz="2000" i="1" dirty="0" err="1">
                <a:latin typeface="Times New Roman" pitchFamily="18" charset="0"/>
              </a:rPr>
              <a:t>ax</a:t>
            </a:r>
            <a:r>
              <a:rPr lang="en-US" altLang="zh-CN" sz="2000" b="1" dirty="0" err="1">
                <a:latin typeface="宋体" pitchFamily="2" charset="-122"/>
              </a:rPr>
              <a:t>+</a:t>
            </a:r>
            <a:r>
              <a:rPr lang="en-US" altLang="zh-CN" sz="2000" i="1" dirty="0" err="1">
                <a:latin typeface="Times New Roman" pitchFamily="18" charset="0"/>
              </a:rPr>
              <a:t>b</a:t>
            </a:r>
            <a:r>
              <a:rPr lang="zh-CN" altLang="en-US" sz="2000" b="1" dirty="0">
                <a:latin typeface="Times New Roman" pitchFamily="18" charset="0"/>
              </a:rPr>
              <a:t>＞</a:t>
            </a:r>
            <a:r>
              <a:rPr lang="en-US" altLang="zh-CN" sz="2000" i="1" dirty="0">
                <a:latin typeface="Times New Roman" pitchFamily="18" charset="0"/>
              </a:rPr>
              <a:t>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的解集就是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使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函数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y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=</a:t>
            </a:r>
            <a:r>
              <a:rPr lang="en-US" altLang="zh-CN" sz="2000" b="1" i="1" dirty="0" err="1" smtClean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ax</a:t>
            </a:r>
            <a:r>
              <a:rPr lang="en-US" altLang="zh-CN" sz="2000" b="1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+</a:t>
            </a:r>
            <a:r>
              <a:rPr lang="en-US" altLang="zh-CN" sz="2000" b="1" i="1" dirty="0" err="1" smtClean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的函数值大于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的对应的自变量取值范围；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Times New Roman" pitchFamily="18" charset="0"/>
              </a:rPr>
              <a:t>　　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不等式</a:t>
            </a:r>
            <a:r>
              <a:rPr lang="en-US" altLang="zh-CN" sz="2000" i="1" dirty="0" err="1" smtClean="0">
                <a:latin typeface="Times New Roman" pitchFamily="18" charset="0"/>
              </a:rPr>
              <a:t>ax</a:t>
            </a:r>
            <a:r>
              <a:rPr lang="en-US" altLang="zh-CN" sz="2000" b="1" dirty="0" err="1" smtClean="0">
                <a:latin typeface="宋体" pitchFamily="2" charset="-122"/>
              </a:rPr>
              <a:t>+</a:t>
            </a:r>
            <a:r>
              <a:rPr lang="en-US" altLang="zh-CN" sz="2000" i="1" dirty="0" err="1" smtClean="0">
                <a:latin typeface="Times New Roman" pitchFamily="18" charset="0"/>
              </a:rPr>
              <a:t>b</a:t>
            </a:r>
            <a:r>
              <a:rPr lang="en-US" altLang="zh-CN" sz="2000" i="1" dirty="0" smtClean="0">
                <a:latin typeface="Times New Roman" pitchFamily="18" charset="0"/>
              </a:rPr>
              <a:t>&lt;c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解集就是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使函数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y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=</a:t>
            </a:r>
            <a:r>
              <a:rPr lang="en-US" altLang="zh-CN" sz="2000" b="1" i="1" dirty="0" err="1" smtClean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ax</a:t>
            </a:r>
            <a:r>
              <a:rPr lang="en-US" altLang="zh-CN" sz="2000" b="1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+</a:t>
            </a:r>
            <a:r>
              <a:rPr lang="en-US" altLang="zh-CN" sz="2000" b="1" i="1" dirty="0" err="1" smtClean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的函数值小于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的对应的自变量取值范围．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5691166" y="2567737"/>
            <a:ext cx="520095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b="1" dirty="0">
                <a:latin typeface="Times New Roman" pitchFamily="18" charset="0"/>
              </a:rPr>
              <a:t>　　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用函数的观点看：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解一元一次方程 </a:t>
            </a:r>
            <a:r>
              <a:rPr lang="en-US" altLang="zh-CN" sz="2000" i="1" dirty="0" smtClean="0">
                <a:latin typeface="Times New Roman" pitchFamily="18" charset="0"/>
              </a:rPr>
              <a:t>ax </a:t>
            </a:r>
            <a:r>
              <a:rPr lang="en-US" altLang="zh-CN" sz="2000" dirty="0">
                <a:latin typeface="宋体" pitchFamily="2" charset="-122"/>
              </a:rPr>
              <a:t>+</a:t>
            </a:r>
            <a:r>
              <a:rPr lang="en-US" altLang="zh-CN" sz="2000" i="1" dirty="0">
                <a:latin typeface="Times New Roman" pitchFamily="18" charset="0"/>
              </a:rPr>
              <a:t>b </a:t>
            </a:r>
            <a:r>
              <a:rPr lang="en-US" altLang="zh-CN" sz="2000" dirty="0">
                <a:latin typeface="宋体" pitchFamily="2" charset="-122"/>
              </a:rPr>
              <a:t>=</a:t>
            </a:r>
            <a:r>
              <a:rPr lang="en-US" altLang="zh-CN" sz="2000" i="1" dirty="0">
                <a:latin typeface="Times New Roman" pitchFamily="18" charset="0"/>
              </a:rPr>
              <a:t>k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就是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求当函数值为</a:t>
            </a:r>
            <a:r>
              <a:rPr lang="en-US" altLang="zh-CN" sz="2000" b="1" i="1" dirty="0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en-US" altLang="zh-CN" sz="20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时对应的自变量的值．</a:t>
            </a:r>
          </a:p>
        </p:txBody>
      </p:sp>
      <p:sp>
        <p:nvSpPr>
          <p:cNvPr id="2" name="矩形 1"/>
          <p:cNvSpPr/>
          <p:nvPr/>
        </p:nvSpPr>
        <p:spPr>
          <a:xfrm>
            <a:off x="1525938" y="2588841"/>
            <a:ext cx="2577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i="1" dirty="0">
                <a:latin typeface="Times New Roman" pitchFamily="18" charset="0"/>
              </a:rPr>
              <a:t>y</a:t>
            </a:r>
            <a:r>
              <a:rPr lang="en-US" altLang="zh-CN" sz="2800" dirty="0">
                <a:latin typeface="Times New Roman" pitchFamily="18" charset="0"/>
              </a:rPr>
              <a:t>=</a:t>
            </a:r>
            <a:r>
              <a:rPr lang="en-US" altLang="zh-CN" sz="2800" i="1" dirty="0" err="1">
                <a:latin typeface="Times New Roman" pitchFamily="18" charset="0"/>
              </a:rPr>
              <a:t>kx</a:t>
            </a:r>
            <a:r>
              <a:rPr lang="en-US" altLang="zh-CN" sz="2800" dirty="0" err="1">
                <a:latin typeface="Times New Roman" pitchFamily="18" charset="0"/>
              </a:rPr>
              <a:t>+</a:t>
            </a:r>
            <a:r>
              <a:rPr lang="en-US" altLang="zh-CN" sz="2800" i="1" dirty="0" err="1">
                <a:latin typeface="Times New Roman" pitchFamily="18" charset="0"/>
              </a:rPr>
              <a:t>b</a:t>
            </a:r>
            <a:r>
              <a:rPr lang="zh-CN" altLang="en-US" sz="2800" dirty="0">
                <a:latin typeface="Times New Roman" pitchFamily="18" charset="0"/>
              </a:rPr>
              <a:t>（</a:t>
            </a:r>
            <a:r>
              <a:rPr lang="en-US" altLang="zh-CN" sz="2800" i="1" dirty="0">
                <a:latin typeface="Times New Roman" pitchFamily="18" charset="0"/>
              </a:rPr>
              <a:t>k</a:t>
            </a:r>
            <a:r>
              <a:rPr lang="en-US" altLang="zh-CN" sz="2800" dirty="0">
                <a:latin typeface="Times New Roman" pitchFamily="18" charset="0"/>
              </a:rPr>
              <a:t>≠0</a:t>
            </a:r>
            <a:r>
              <a:rPr lang="zh-CN" altLang="en-US" sz="2800" dirty="0">
                <a:latin typeface="Times New Roman" pitchFamily="18" charset="0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1232648" y="3273425"/>
            <a:ext cx="294938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000" b="1" i="1" dirty="0">
                <a:solidFill>
                  <a:srgbClr val="0070C0"/>
                </a:solidFill>
                <a:latin typeface="Times New Roman" pitchFamily="18" charset="0"/>
              </a:rPr>
              <a:t>k</a:t>
            </a:r>
            <a:r>
              <a:rPr lang="zh-CN" altLang="en-US" sz="2000" b="1" dirty="0">
                <a:solidFill>
                  <a:srgbClr val="0070C0"/>
                </a:solidFill>
                <a:latin typeface="Times New Roman" pitchFamily="18" charset="0"/>
              </a:rPr>
              <a:t>＞</a:t>
            </a:r>
            <a:r>
              <a:rPr lang="en-US" altLang="zh-CN" sz="2000" b="1" dirty="0">
                <a:solidFill>
                  <a:srgbClr val="0070C0"/>
                </a:solidFill>
                <a:latin typeface="Times New Roman" pitchFamily="18" charset="0"/>
              </a:rPr>
              <a:t>0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时，直线左低右高，</a:t>
            </a:r>
            <a:r>
              <a:rPr lang="en-US" altLang="zh-CN" sz="2000" b="1" i="1" dirty="0">
                <a:solidFill>
                  <a:srgbClr val="0070C0"/>
                </a:solidFill>
                <a:latin typeface="Times New Roman" pitchFamily="18" charset="0"/>
              </a:rPr>
              <a:t>y 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sz="2000" b="1" i="1" dirty="0">
                <a:solidFill>
                  <a:srgbClr val="0070C0"/>
                </a:solidFill>
                <a:latin typeface="Times New Roman" pitchFamily="18" charset="0"/>
              </a:rPr>
              <a:t>x 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的增大而增大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0070C0"/>
                </a:solidFill>
                <a:latin typeface="Times New Roman" pitchFamily="18" charset="0"/>
              </a:rPr>
              <a:t>k</a:t>
            </a:r>
            <a:r>
              <a:rPr lang="zh-CN" altLang="en-US" sz="2000" b="1" dirty="0">
                <a:solidFill>
                  <a:srgbClr val="0070C0"/>
                </a:solidFill>
                <a:latin typeface="Times New Roman" pitchFamily="18" charset="0"/>
              </a:rPr>
              <a:t>＜</a:t>
            </a:r>
            <a:r>
              <a:rPr lang="en-US" altLang="zh-CN" sz="2000" b="1" dirty="0">
                <a:solidFill>
                  <a:srgbClr val="0070C0"/>
                </a:solidFill>
                <a:latin typeface="Times New Roman" pitchFamily="18" charset="0"/>
              </a:rPr>
              <a:t>0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时，直线左高右低，</a:t>
            </a:r>
            <a:r>
              <a:rPr lang="en-US" altLang="zh-CN" sz="2000" b="1" i="1" dirty="0">
                <a:solidFill>
                  <a:srgbClr val="0070C0"/>
                </a:solidFill>
                <a:latin typeface="Times New Roman" pitchFamily="18" charset="0"/>
              </a:rPr>
              <a:t>y 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sz="2000" b="1" i="1" dirty="0">
                <a:solidFill>
                  <a:srgbClr val="0070C0"/>
                </a:solidFill>
                <a:latin typeface="Times New Roman" pitchFamily="18" charset="0"/>
              </a:rPr>
              <a:t>x 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的增大而减小．</a:t>
            </a:r>
          </a:p>
        </p:txBody>
      </p:sp>
    </p:spTree>
    <p:extLst>
      <p:ext uri="{BB962C8B-B14F-4D97-AF65-F5344CB8AC3E}">
        <p14:creationId xmlns:p14="http://schemas.microsoft.com/office/powerpoint/2010/main" val="411871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9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838933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kumimoji="0" lang="zh-CN" altLang="en-US" sz="2800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、解答题分析及其解题技巧</a:t>
            </a:r>
            <a:endParaRPr kumimoji="0" lang="zh-CN" altLang="zh-CN" sz="2000" dirty="0">
              <a:solidFill>
                <a:srgbClr val="44546A">
                  <a:lumMod val="75000"/>
                </a:srgb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1"/>
          <p:cNvSpPr txBox="1"/>
          <p:nvPr/>
        </p:nvSpPr>
        <p:spPr>
          <a:xfrm>
            <a:off x="718745" y="1745010"/>
            <a:ext cx="1131189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几何压轴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4846" y="5396004"/>
            <a:ext cx="3655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：填空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题的形式，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有难度，不易得分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722" name="Picture 5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46" y="1577597"/>
            <a:ext cx="7392095" cy="508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753040" y="223104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000" b="1" dirty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CN" altLang="en-US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问有图</a:t>
            </a:r>
            <a:endParaRPr lang="zh-CN" altLang="en-US" sz="2000" b="1" dirty="0">
              <a:solidFill>
                <a:srgbClr val="2F55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839742" y="2703686"/>
            <a:ext cx="1107996" cy="369332"/>
          </a:xfrm>
          <a:prstGeom prst="rect">
            <a:avLst/>
          </a:prstGeom>
          <a:noFill/>
          <a:ln w="38100">
            <a:solidFill>
              <a:srgbClr val="FF29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点的坐标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764174" y="3123847"/>
            <a:ext cx="3592738" cy="78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2011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年，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2012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2013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年，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2015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795966" y="3990693"/>
            <a:ext cx="1338829" cy="369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线段的长度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9"/>
          <p:cNvSpPr>
            <a:spLocks noChangeArrowheads="1"/>
          </p:cNvSpPr>
          <p:nvPr/>
        </p:nvSpPr>
        <p:spPr bwMode="auto">
          <a:xfrm>
            <a:off x="769354" y="4480282"/>
            <a:ext cx="16722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2014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zh-CN" altLang="en-US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731940" y="492574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第二问有图</a:t>
            </a:r>
            <a:endParaRPr lang="zh-CN" altLang="en-US" sz="2000" b="1" dirty="0">
              <a:solidFill>
                <a:srgbClr val="2F55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749870" y="5508445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第三问无图</a:t>
            </a:r>
            <a:endParaRPr lang="zh-CN" altLang="en-US" sz="2000" b="1" dirty="0">
              <a:solidFill>
                <a:srgbClr val="2F55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422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5" grpId="0"/>
      <p:bldP spid="14" grpId="0"/>
      <p:bldP spid="15" grpId="0" animBg="1"/>
      <p:bldP spid="16" grpId="0"/>
      <p:bldP spid="17" grpId="0" animBg="1"/>
      <p:bldP spid="18" grpId="0"/>
      <p:bldP spid="19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838933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kumimoji="0" lang="zh-CN" altLang="en-US" sz="2800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、解答题分析及其解题技巧</a:t>
            </a:r>
            <a:endParaRPr kumimoji="0" lang="zh-CN" altLang="zh-CN" sz="2000" dirty="0">
              <a:solidFill>
                <a:srgbClr val="44546A">
                  <a:lumMod val="75000"/>
                </a:srgb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1"/>
          <p:cNvSpPr txBox="1"/>
          <p:nvPr/>
        </p:nvSpPr>
        <p:spPr>
          <a:xfrm>
            <a:off x="718745" y="1745010"/>
            <a:ext cx="1131189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几何压轴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7301" y="24473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解题技巧：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1620" y="2863794"/>
            <a:ext cx="38038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勾股定理     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相似三角形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全等三角形 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构建</a:t>
            </a:r>
            <a:r>
              <a:rPr lang="zh-CN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5.</a:t>
            </a:r>
            <a:r>
              <a:rPr lang="zh-CN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动点轨迹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</a:t>
            </a:r>
            <a:r>
              <a:rPr lang="zh-CN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图形变化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</a:t>
            </a:r>
            <a:r>
              <a:rPr lang="zh-CN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四点共圆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8.</a:t>
            </a:r>
            <a:r>
              <a:rPr lang="zh-CN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</a:t>
            </a:r>
            <a:r>
              <a:rPr lang="zh-CN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短距离</a:t>
            </a:r>
            <a:endParaRPr lang="en-US" altLang="zh-CN" sz="20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9.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方程思想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10.</a:t>
            </a:r>
            <a:r>
              <a:rPr lang="zh-CN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分类</a:t>
            </a:r>
            <a:r>
              <a:rPr lang="zh-CN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讨论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722" name="Picture 5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46" y="1577597"/>
            <a:ext cx="7392095" cy="508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4950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/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1104901" y="490857"/>
            <a:ext cx="4406900" cy="65341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题</a:t>
            </a:r>
            <a:endParaRPr lang="zh-CN" altLang="en-US" b="1" dirty="0">
              <a:cs typeface="李旭科书法 v1.4" panose="02000603000000000000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70583" y="635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知识储备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李旭科书法 v1.4" panose="02000603000000000000" charset="-122"/>
            </a:endParaRPr>
          </a:p>
        </p:txBody>
      </p:sp>
      <p:pic>
        <p:nvPicPr>
          <p:cNvPr id="16" name="Picture 2" descr="C:\Users\Administrator\Desktop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413" y="6384375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92472" y="3983718"/>
            <a:ext cx="499365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（四）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轴对称（第十三章</a:t>
            </a: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rgbClr val="51484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794908"/>
              </p:ext>
            </p:extLst>
          </p:nvPr>
        </p:nvGraphicFramePr>
        <p:xfrm>
          <a:off x="4393827" y="3317407"/>
          <a:ext cx="1143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2" r:id="rId4" imgW="114151" imgH="215619" progId="Equation.3">
                  <p:embed/>
                </p:oleObj>
              </mc:Choice>
              <mc:Fallback>
                <p:oleObj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827" y="3317407"/>
                        <a:ext cx="1143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810823"/>
              </p:ext>
            </p:extLst>
          </p:nvPr>
        </p:nvGraphicFramePr>
        <p:xfrm>
          <a:off x="4393827" y="3317407"/>
          <a:ext cx="1143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3" r:id="rId6" imgW="114151" imgH="215619" progId="Equation.3">
                  <p:embed/>
                </p:oleObj>
              </mc:Choice>
              <mc:Fallback>
                <p:oleObj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827" y="3317407"/>
                        <a:ext cx="1143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92473" y="1655488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（一）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平面直角坐标系（第七章</a:t>
            </a: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rgbClr val="51484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92473" y="2474102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（二）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三角形（第十一章</a:t>
            </a: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rgbClr val="51484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92473" y="4833220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（五）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勾股定理（第十七章</a:t>
            </a: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rgbClr val="51484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70914" y="5613551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（六）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平行四边形（第十八章）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092473" y="3208398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（三）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全等三角形（第十二章</a:t>
            </a: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rgbClr val="51484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088896" y="3234080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（十）旋转（第二十三章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113433" y="3983717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（十一）圆（第二十四章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086124" y="4810228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（十二）相似（第二十七章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6113834" y="5596814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（十三）锐角三角函数（第二十八章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099978" y="1664640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（八）一元二次方程（第二十一章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6099979" y="2491490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（九）二次函数（第二十二章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061950" y="6276937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（七）一次函数（第十九章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4985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文本框 1"/>
          <p:cNvSpPr txBox="1"/>
          <p:nvPr/>
        </p:nvSpPr>
        <p:spPr>
          <a:xfrm>
            <a:off x="718745" y="1745010"/>
            <a:ext cx="1131189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代数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压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轴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 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二次函数综合题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9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838933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kumimoji="0" lang="zh-CN" altLang="en-US" sz="2800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、解答题分析及其解题技巧</a:t>
            </a:r>
            <a:endParaRPr kumimoji="0" lang="zh-CN" altLang="zh-CN" sz="2000" dirty="0">
              <a:solidFill>
                <a:srgbClr val="44546A">
                  <a:lumMod val="75000"/>
                </a:srgb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82" y="1691221"/>
            <a:ext cx="7038653" cy="496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753040" y="2231042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000" b="1" dirty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CN" altLang="en-US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</a:t>
            </a:r>
            <a:endParaRPr lang="zh-CN" altLang="en-US" sz="2000" b="1" dirty="0">
              <a:solidFill>
                <a:srgbClr val="2F55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753040" y="2703686"/>
            <a:ext cx="3039031" cy="369332"/>
          </a:xfrm>
          <a:prstGeom prst="rect">
            <a:avLst/>
          </a:prstGeom>
          <a:noFill/>
          <a:ln w="38100">
            <a:solidFill>
              <a:srgbClr val="FF29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顶点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坐标（二次函数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最小值）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9"/>
          <p:cNvSpPr>
            <a:spLocks noChangeArrowheads="1"/>
          </p:cNvSpPr>
          <p:nvPr/>
        </p:nvSpPr>
        <p:spPr bwMode="auto">
          <a:xfrm>
            <a:off x="764174" y="3123847"/>
            <a:ext cx="3592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2011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年，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2012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2015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年，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2016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年，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766837" y="4026676"/>
            <a:ext cx="1800494" cy="369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二次函数解析式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769353" y="4480282"/>
            <a:ext cx="16722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2013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zh-CN" altLang="en-US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779161" y="4985896"/>
            <a:ext cx="1569661" cy="369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直线交点坐标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9"/>
          <p:cNvSpPr>
            <a:spLocks noChangeArrowheads="1"/>
          </p:cNvSpPr>
          <p:nvPr/>
        </p:nvSpPr>
        <p:spPr bwMode="auto">
          <a:xfrm>
            <a:off x="773836" y="5439502"/>
            <a:ext cx="8932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2014</a:t>
            </a:r>
            <a:r>
              <a:rPr lang="zh-CN" altLang="en-US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zh-CN" altLang="en-US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744076" y="5893109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第二问和第三问</a:t>
            </a:r>
            <a:endParaRPr lang="zh-CN" altLang="en-US" sz="2000" b="1" dirty="0">
              <a:solidFill>
                <a:srgbClr val="2F55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139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13" grpId="0"/>
      <p:bldP spid="14" grpId="0" animBg="1"/>
      <p:bldP spid="15" grpId="0"/>
      <p:bldP spid="16" grpId="0" animBg="1"/>
      <p:bldP spid="17" grpId="0"/>
      <p:bldP spid="20" grpId="0" animBg="1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文本框 1"/>
          <p:cNvSpPr txBox="1"/>
          <p:nvPr/>
        </p:nvSpPr>
        <p:spPr>
          <a:xfrm>
            <a:off x="718745" y="1745010"/>
            <a:ext cx="1131189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代数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压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轴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 </a:t>
            </a:r>
            <a:r>
              <a:rPr lang="zh-CN" altLang="en-US" sz="2000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二次函数综合题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18745" y="23935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解题技巧：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838933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kumimoji="0" lang="zh-CN" altLang="en-US" sz="2800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、解答题分析及其解题技巧</a:t>
            </a:r>
            <a:endParaRPr kumimoji="0" lang="zh-CN" altLang="zh-CN" sz="2000" dirty="0">
              <a:solidFill>
                <a:srgbClr val="44546A">
                  <a:lumMod val="75000"/>
                </a:srgb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14845" y="2876274"/>
            <a:ext cx="38038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待定系数法    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顶点坐标公式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定点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两点之间的距离公式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5.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含参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运算        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换元变参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构造全等（相似）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8.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构造等腰直角三角形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方程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思想       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分类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讨论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思想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82" y="1691221"/>
            <a:ext cx="7038653" cy="496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7165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/>
      <p:bldP spid="56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44" y="1351244"/>
            <a:ext cx="48958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8799514" y="4914903"/>
            <a:ext cx="2541587" cy="1368425"/>
            <a:chOff x="8799514" y="5372101"/>
            <a:chExt cx="2541587" cy="1368425"/>
          </a:xfrm>
        </p:grpSpPr>
        <p:sp>
          <p:nvSpPr>
            <p:cNvPr id="14" name="下箭头 13"/>
            <p:cNvSpPr/>
            <p:nvPr/>
          </p:nvSpPr>
          <p:spPr>
            <a:xfrm rot="16200000">
              <a:off x="9396413" y="4795839"/>
              <a:ext cx="1368425" cy="2520950"/>
            </a:xfrm>
            <a:prstGeom prst="downArrow">
              <a:avLst/>
            </a:prstGeom>
            <a:solidFill>
              <a:srgbClr val="2DA2BF"/>
            </a:solidFill>
            <a:ln w="55000" cap="flat" cmpd="thickThin" algn="ctr">
              <a:solidFill>
                <a:srgbClr val="2DA2BF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黑体"/>
                <a:cs typeface="+mn-cs"/>
              </a:endParaRPr>
            </a:p>
          </p:txBody>
        </p:sp>
        <p:sp>
          <p:nvSpPr>
            <p:cNvPr id="15" name="矩形 32"/>
            <p:cNvSpPr>
              <a:spLocks noChangeArrowheads="1"/>
            </p:cNvSpPr>
            <p:nvPr/>
          </p:nvSpPr>
          <p:spPr bwMode="auto">
            <a:xfrm>
              <a:off x="8799514" y="5762626"/>
              <a:ext cx="22526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Arial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开始学习喽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6248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1104901" y="490857"/>
            <a:ext cx="4406900" cy="65341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题</a:t>
            </a:r>
            <a:endParaRPr lang="zh-CN" altLang="en-US" b="1" dirty="0">
              <a:cs typeface="李旭科书法 v1.4" panose="02000603000000000000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70583" y="635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知识储备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李旭科书法 v1.4" panose="02000603000000000000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92472" y="3983718"/>
            <a:ext cx="499365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（四）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三角形（第十一章</a:t>
            </a: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rgbClr val="51484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572047"/>
              </p:ext>
            </p:extLst>
          </p:nvPr>
        </p:nvGraphicFramePr>
        <p:xfrm>
          <a:off x="4393827" y="3317407"/>
          <a:ext cx="1143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14" r:id="rId3" imgW="114151" imgH="215619" progId="Equation.3">
                  <p:embed/>
                </p:oleObj>
              </mc:Choice>
              <mc:Fallback>
                <p:oleObj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827" y="3317407"/>
                        <a:ext cx="1143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171980"/>
              </p:ext>
            </p:extLst>
          </p:nvPr>
        </p:nvGraphicFramePr>
        <p:xfrm>
          <a:off x="4393827" y="3317407"/>
          <a:ext cx="1143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15" r:id="rId5" imgW="114151" imgH="215619" progId="Equation.3">
                  <p:embed/>
                </p:oleObj>
              </mc:Choice>
              <mc:Fallback>
                <p:oleObj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827" y="3317407"/>
                        <a:ext cx="1143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92473" y="1655488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（一）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平移（第五章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92473" y="2474102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（二）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平面直角坐标系（第七章</a:t>
            </a: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rgbClr val="51484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92473" y="4833220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（五）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轴对称（第十三章</a:t>
            </a: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rgbClr val="51484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70915" y="5613551"/>
            <a:ext cx="4523062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（六）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整式的乘法与</a:t>
            </a: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因式分解 </a:t>
            </a:r>
            <a:endParaRPr lang="en-US" altLang="zh-CN" sz="2400" b="1" dirty="0" smtClean="0">
              <a:solidFill>
                <a:srgbClr val="51484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第十四章）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092473" y="3208398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（三）</a:t>
            </a:r>
            <a:r>
              <a:rPr lang="zh-CN" altLang="en-US" sz="2400" b="1" dirty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不等式与不等式组（第九章</a:t>
            </a: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rgbClr val="51484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088896" y="3234080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（九）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二次函数（第二十二章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113433" y="3983717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（十）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旋转（第二十三章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086124" y="4810228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（十一）相似（第二十七章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6113834" y="5596814"/>
            <a:ext cx="5522892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5148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（十二）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两点之间的距离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公式</a:t>
            </a:r>
            <a:endParaRPr lang="en-US" altLang="zh-CN" sz="24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点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到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直线的距离公式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099978" y="1664640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（七）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一次函数（第十九章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6099979" y="2491490"/>
            <a:ext cx="55228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（八）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一元二次方程（第二十一章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2" name="Picture 2" descr="C:\Users\Administrator\Desktop\图片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308" y="6432202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文本框 48"/>
          <p:cNvSpPr txBox="1">
            <a:spLocks noChangeArrowheads="1"/>
          </p:cNvSpPr>
          <p:nvPr/>
        </p:nvSpPr>
        <p:spPr bwMode="auto">
          <a:xfrm>
            <a:off x="2823633" y="3233025"/>
            <a:ext cx="61806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温馨提示</a:t>
            </a:r>
          </a:p>
        </p:txBody>
      </p:sp>
      <p:grpSp>
        <p:nvGrpSpPr>
          <p:cNvPr id="83973" name="组合 6"/>
          <p:cNvGrpSpPr>
            <a:grpSpLocks/>
          </p:cNvGrpSpPr>
          <p:nvPr/>
        </p:nvGrpSpPr>
        <p:grpSpPr bwMode="auto">
          <a:xfrm rot="-9708606">
            <a:off x="8053917" y="2274888"/>
            <a:ext cx="4129616" cy="2151062"/>
            <a:chOff x="912737" y="565770"/>
            <a:chExt cx="3097450" cy="2152130"/>
          </a:xfrm>
        </p:grpSpPr>
        <p:sp>
          <p:nvSpPr>
            <p:cNvPr id="22" name="等腰三角形 21"/>
            <p:cNvSpPr/>
            <p:nvPr/>
          </p:nvSpPr>
          <p:spPr>
            <a:xfrm rot="18941696">
              <a:off x="2822269" y="2021270"/>
              <a:ext cx="266720" cy="230301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FFC20F"/>
                </a:solidFill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3678182">
              <a:off x="2792364" y="1171780"/>
              <a:ext cx="397072" cy="34292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9480000">
              <a:off x="3483963" y="2494221"/>
              <a:ext cx="266720" cy="230302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FFC20F"/>
                </a:solidFill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020767">
              <a:off x="1217003" y="750722"/>
              <a:ext cx="946223" cy="814791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FFC20F"/>
                </a:solidFill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1020767">
              <a:off x="1105347" y="607731"/>
              <a:ext cx="1176428" cy="101491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FFC20F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18818926">
              <a:off x="909531" y="1381397"/>
              <a:ext cx="114357" cy="11430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78101" y="555873"/>
              <a:ext cx="114357" cy="11430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232" y="1707944"/>
              <a:ext cx="115945" cy="11430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83983" name="组合 15"/>
            <p:cNvGrpSpPr>
              <a:grpSpLocks/>
            </p:cNvGrpSpPr>
            <p:nvPr/>
          </p:nvGrpSpPr>
          <p:grpSpPr bwMode="auto"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31" name="等腰三角形 30"/>
              <p:cNvSpPr/>
              <p:nvPr/>
            </p:nvSpPr>
            <p:spPr>
              <a:xfrm rot="18941696">
                <a:off x="2799186" y="1172189"/>
                <a:ext cx="257831" cy="231484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400">
                  <a:solidFill>
                    <a:srgbClr val="FFC20F"/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9480000">
                <a:off x="3431179" y="1655061"/>
                <a:ext cx="267748" cy="241404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400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33" name="Straight Connector 13"/>
          <p:cNvCxnSpPr/>
          <p:nvPr/>
        </p:nvCxnSpPr>
        <p:spPr>
          <a:xfrm flipH="1">
            <a:off x="-2457451" y="4089400"/>
            <a:ext cx="8443384" cy="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5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7610" y="1709320"/>
            <a:ext cx="7568543" cy="3651250"/>
            <a:chOff x="647610" y="1709320"/>
            <a:chExt cx="7568543" cy="3651250"/>
          </a:xfrm>
        </p:grpSpPr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610" y="1709320"/>
              <a:ext cx="7568543" cy="365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矩形 6"/>
            <p:cNvSpPr>
              <a:spLocks noChangeArrowheads="1"/>
            </p:cNvSpPr>
            <p:nvPr/>
          </p:nvSpPr>
          <p:spPr bwMode="auto">
            <a:xfrm>
              <a:off x="1459374" y="3414791"/>
              <a:ext cx="530915" cy="3693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120</a:t>
              </a:r>
              <a:endPara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19615"/>
            <a:ext cx="10176264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kumimoji="0" lang="zh-CN" altLang="en-US" sz="28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温馨提示：</a:t>
            </a:r>
            <a:r>
              <a:rPr kumimoji="0" lang="zh-CN" altLang="en-US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试题</a:t>
            </a:r>
            <a:r>
              <a:rPr kumimoji="0" lang="zh-CN" altLang="en-US" b="1" dirty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以教材为</a:t>
            </a:r>
            <a:r>
              <a:rPr kumimoji="0" lang="zh-CN" altLang="en-US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依托，复习时不要放弃课本</a:t>
            </a:r>
            <a:endParaRPr kumimoji="0" lang="zh-CN" altLang="en-US" b="1" dirty="0">
              <a:solidFill>
                <a:srgbClr val="44546A">
                  <a:lumMod val="75000"/>
                </a:srgb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Picture 2" descr="C:\Users\Administrator\Desktop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4343400" y="3198749"/>
            <a:ext cx="7019365" cy="3469510"/>
            <a:chOff x="4343400" y="3198749"/>
            <a:chExt cx="7019365" cy="3469510"/>
          </a:xfrm>
        </p:grpSpPr>
        <p:grpSp>
          <p:nvGrpSpPr>
            <p:cNvPr id="2" name="组合 1"/>
            <p:cNvGrpSpPr/>
            <p:nvPr/>
          </p:nvGrpSpPr>
          <p:grpSpPr>
            <a:xfrm>
              <a:off x="4343400" y="3198749"/>
              <a:ext cx="7019365" cy="3469510"/>
              <a:chOff x="3997044" y="2998694"/>
              <a:chExt cx="7365721" cy="3669565"/>
            </a:xfrm>
          </p:grpSpPr>
          <p:pic>
            <p:nvPicPr>
              <p:cNvPr id="40964" name="Picture 4" descr="C:\Users\Administrator\Desktop\图片1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7044" y="2998694"/>
                <a:ext cx="7365721" cy="3669565"/>
              </a:xfrm>
              <a:prstGeom prst="rect">
                <a:avLst/>
              </a:prstGeom>
              <a:noFill/>
              <a:ln w="38100">
                <a:solidFill>
                  <a:srgbClr val="FF2929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矩形 6"/>
              <p:cNvSpPr>
                <a:spLocks noChangeArrowheads="1"/>
              </p:cNvSpPr>
              <p:nvPr/>
            </p:nvSpPr>
            <p:spPr bwMode="auto">
              <a:xfrm>
                <a:off x="3997044" y="2998694"/>
                <a:ext cx="1210589" cy="400110"/>
              </a:xfrm>
              <a:prstGeom prst="rect">
                <a:avLst/>
              </a:prstGeom>
              <a:noFill/>
              <a:ln w="38100">
                <a:solidFill>
                  <a:srgbClr val="FF292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课本题目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矩形 6"/>
            <p:cNvSpPr>
              <a:spLocks noChangeArrowheads="1"/>
            </p:cNvSpPr>
            <p:nvPr/>
          </p:nvSpPr>
          <p:spPr bwMode="auto">
            <a:xfrm>
              <a:off x="10159682" y="3942819"/>
              <a:ext cx="441147" cy="4001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80</a:t>
              </a:r>
              <a:endPara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66"/>
          <p:cNvSpPr txBox="1">
            <a:spLocks noChangeArrowheads="1"/>
          </p:cNvSpPr>
          <p:nvPr/>
        </p:nvSpPr>
        <p:spPr bwMode="auto">
          <a:xfrm>
            <a:off x="8736885" y="1386592"/>
            <a:ext cx="2250279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改变数值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66"/>
          <p:cNvSpPr txBox="1">
            <a:spLocks noChangeArrowheads="1"/>
          </p:cNvSpPr>
          <p:nvPr/>
        </p:nvSpPr>
        <p:spPr bwMode="auto">
          <a:xfrm>
            <a:off x="8736885" y="2023086"/>
            <a:ext cx="2250279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精确位数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8754815" y="2619237"/>
            <a:ext cx="2250279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增加求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的长度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2257752" y="3962091"/>
            <a:ext cx="6842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i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</a:t>
            </a:r>
            <a:endParaRPr lang="zh-CN" altLang="en-US" sz="2000" b="1" i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2404438" y="4491051"/>
            <a:ext cx="1693095" cy="400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BA=AC+BC</a:t>
            </a:r>
            <a:endParaRPr lang="zh-CN" altLang="en-US" sz="2000" b="1" i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458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Picture 2" descr="C:\Users\Administrator\Desktop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7422776" y="1285846"/>
            <a:ext cx="240790" cy="731838"/>
            <a:chOff x="501" y="1945"/>
            <a:chExt cx="175" cy="487"/>
          </a:xfrm>
        </p:grpSpPr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 rot="2595858">
              <a:off x="501" y="1945"/>
              <a:ext cx="46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 rot="-24032893">
              <a:off x="586" y="2296"/>
              <a:ext cx="9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4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99403"/>
              </p:ext>
            </p:extLst>
          </p:nvPr>
        </p:nvGraphicFramePr>
        <p:xfrm>
          <a:off x="1013012" y="2285996"/>
          <a:ext cx="7543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7" name="文档" r:id="rId4" imgW="4965968" imgH="2665559" progId="Word.Document.8">
                  <p:embed/>
                </p:oleObj>
              </mc:Choice>
              <mc:Fallback>
                <p:oleObj name="文档" r:id="rId4" imgW="4965968" imgH="26655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6150"/>
                      <a:stretch>
                        <a:fillRect/>
                      </a:stretch>
                    </p:blipFill>
                    <p:spPr bwMode="auto">
                      <a:xfrm>
                        <a:off x="1013012" y="2285996"/>
                        <a:ext cx="75438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33"/>
          <p:cNvGrpSpPr>
            <a:grpSpLocks/>
          </p:cNvGrpSpPr>
          <p:nvPr/>
        </p:nvGrpSpPr>
        <p:grpSpPr bwMode="auto">
          <a:xfrm>
            <a:off x="1131513" y="3985181"/>
            <a:ext cx="4197350" cy="2133600"/>
            <a:chOff x="401" y="1892"/>
            <a:chExt cx="2644" cy="1344"/>
          </a:xfrm>
        </p:grpSpPr>
        <p:graphicFrame>
          <p:nvGraphicFramePr>
            <p:cNvPr id="5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1723824"/>
                </p:ext>
              </p:extLst>
            </p:nvPr>
          </p:nvGraphicFramePr>
          <p:xfrm>
            <a:off x="401" y="1892"/>
            <a:ext cx="1059" cy="1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88" name="文档" r:id="rId6" imgW="4965968" imgH="2665559" progId="Word.Document.8">
                    <p:embed/>
                  </p:oleObj>
                </mc:Choice>
                <mc:Fallback>
                  <p:oleObj name="文档" r:id="rId6" imgW="4965968" imgH="2665559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32654" r="71519"/>
                        <a:stretch>
                          <a:fillRect/>
                        </a:stretch>
                      </p:blipFill>
                      <p:spPr bwMode="auto">
                        <a:xfrm>
                          <a:off x="401" y="1892"/>
                          <a:ext cx="1059" cy="1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7740719"/>
                </p:ext>
              </p:extLst>
            </p:nvPr>
          </p:nvGraphicFramePr>
          <p:xfrm>
            <a:off x="1897" y="1926"/>
            <a:ext cx="1148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89" name="文档" r:id="rId8" imgW="4965968" imgH="2665559" progId="Word.Document.8">
                    <p:embed/>
                  </p:oleObj>
                </mc:Choice>
                <mc:Fallback>
                  <p:oleObj name="文档" r:id="rId8" imgW="4965968" imgH="2665559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9036" t="33850" r="20061" b="6750"/>
                        <a:stretch>
                          <a:fillRect/>
                        </a:stretch>
                      </p:blipFill>
                      <p:spPr bwMode="auto">
                        <a:xfrm>
                          <a:off x="1897" y="1926"/>
                          <a:ext cx="1148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3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69" y="3411066"/>
            <a:ext cx="5486400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748150" y="1568750"/>
            <a:ext cx="505482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2014</a:t>
            </a:r>
            <a:r>
              <a:rPr lang="zh-CN" altLang="en-US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年</a:t>
            </a:r>
            <a:r>
              <a:rPr lang="zh-CN" altLang="en-US" b="1" dirty="0">
                <a:solidFill>
                  <a:srgbClr val="FF2929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天津市中考第</a:t>
            </a:r>
            <a:r>
              <a:rPr lang="zh-CN" altLang="en-US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21</a:t>
            </a:r>
            <a:r>
              <a:rPr lang="zh-CN" altLang="en-US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）</a:t>
            </a:r>
            <a:r>
              <a:rPr lang="zh-CN" altLang="en-US" b="1" dirty="0">
                <a:solidFill>
                  <a:srgbClr val="FF2929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题</a:t>
            </a:r>
          </a:p>
        </p:txBody>
      </p:sp>
      <p:sp>
        <p:nvSpPr>
          <p:cNvPr id="56" name="Text Box 66"/>
          <p:cNvSpPr txBox="1">
            <a:spLocks noChangeArrowheads="1"/>
          </p:cNvSpPr>
          <p:nvPr/>
        </p:nvSpPr>
        <p:spPr bwMode="auto">
          <a:xfrm>
            <a:off x="8736885" y="2023086"/>
            <a:ext cx="2250279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字母表示改变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Text Box 66"/>
          <p:cNvSpPr txBox="1">
            <a:spLocks noChangeArrowheads="1"/>
          </p:cNvSpPr>
          <p:nvPr/>
        </p:nvSpPr>
        <p:spPr bwMode="auto">
          <a:xfrm>
            <a:off x="8754815" y="2619237"/>
            <a:ext cx="2250279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多一问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19615"/>
            <a:ext cx="10176264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kumimoji="0" lang="zh-CN" altLang="en-US" sz="28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温馨提示：</a:t>
            </a:r>
            <a:r>
              <a:rPr kumimoji="0" lang="zh-CN" altLang="en-US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试题</a:t>
            </a:r>
            <a:r>
              <a:rPr kumimoji="0" lang="zh-CN" altLang="en-US" b="1" dirty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以教材为</a:t>
            </a:r>
            <a:r>
              <a:rPr kumimoji="0" lang="zh-CN" altLang="en-US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依托，复习时不要放弃课本</a:t>
            </a:r>
            <a:endParaRPr kumimoji="0" lang="zh-CN" altLang="en-US" b="1" dirty="0">
              <a:solidFill>
                <a:srgbClr val="44546A">
                  <a:lumMod val="75000"/>
                </a:srgb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81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Picture 2" descr="C:\Users\Administrator\Desktop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7422776" y="1285846"/>
            <a:ext cx="240790" cy="731838"/>
            <a:chOff x="501" y="1945"/>
            <a:chExt cx="175" cy="487"/>
          </a:xfrm>
        </p:grpSpPr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 rot="2595858">
              <a:off x="501" y="1945"/>
              <a:ext cx="46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 rot="-24032893">
              <a:off x="586" y="2296"/>
              <a:ext cx="9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748150" y="1568750"/>
            <a:ext cx="505482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2014</a:t>
            </a:r>
            <a:r>
              <a:rPr lang="zh-CN" altLang="en-US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年</a:t>
            </a:r>
            <a:r>
              <a:rPr lang="zh-CN" altLang="en-US" b="1" dirty="0">
                <a:solidFill>
                  <a:srgbClr val="FF2929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天津市中考第</a:t>
            </a:r>
            <a:r>
              <a:rPr lang="zh-CN" altLang="en-US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21</a:t>
            </a:r>
            <a:r>
              <a:rPr lang="zh-CN" altLang="en-US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）</a:t>
            </a:r>
            <a:r>
              <a:rPr lang="zh-CN" altLang="en-US" b="1" dirty="0">
                <a:solidFill>
                  <a:srgbClr val="FF2929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题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370450"/>
              </p:ext>
            </p:extLst>
          </p:nvPr>
        </p:nvGraphicFramePr>
        <p:xfrm>
          <a:off x="539750" y="2247800"/>
          <a:ext cx="7343775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9" name="文档" r:id="rId4" imgW="6087814" imgH="4063963" progId="Word.Document.8">
                  <p:embed/>
                </p:oleObj>
              </mc:Choice>
              <mc:Fallback>
                <p:oleObj name="文档" r:id="rId4" imgW="6087814" imgH="40639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148" b="60362"/>
                      <a:stretch>
                        <a:fillRect/>
                      </a:stretch>
                    </p:blipFill>
                    <p:spPr bwMode="auto">
                      <a:xfrm>
                        <a:off x="539750" y="2247800"/>
                        <a:ext cx="7343775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6588125" y="3039962"/>
            <a:ext cx="1368425" cy="1800225"/>
            <a:chOff x="4150" y="890"/>
            <a:chExt cx="862" cy="1134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4150" y="890"/>
              <a:ext cx="726" cy="363"/>
            </a:xfrm>
            <a:prstGeom prst="wedgeRoundRectCallout">
              <a:avLst>
                <a:gd name="adj1" fmla="val -67907"/>
                <a:gd name="adj2" fmla="val 9875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定 形</a:t>
              </a:r>
            </a:p>
          </p:txBody>
        </p:sp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4286" y="1661"/>
              <a:ext cx="726" cy="363"/>
            </a:xfrm>
            <a:prstGeom prst="wedgeRoundRectCallout">
              <a:avLst>
                <a:gd name="adj1" fmla="val -118597"/>
                <a:gd name="adj2" fmla="val 81130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定 量</a:t>
              </a:r>
            </a:p>
          </p:txBody>
        </p:sp>
      </p:grpSp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51734"/>
              </p:ext>
            </p:extLst>
          </p:nvPr>
        </p:nvGraphicFramePr>
        <p:xfrm>
          <a:off x="8439760" y="2273200"/>
          <a:ext cx="2727325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0" name="文档" r:id="rId6" imgW="6087814" imgH="4063963" progId="Word.Document.8">
                  <p:embed/>
                </p:oleObj>
              </mc:Choice>
              <mc:Fallback>
                <p:oleObj name="文档" r:id="rId6" imgW="6087814" imgH="40639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889" t="37254" r="67857" b="26953"/>
                      <a:stretch>
                        <a:fillRect/>
                      </a:stretch>
                    </p:blipFill>
                    <p:spPr bwMode="auto">
                      <a:xfrm>
                        <a:off x="8439760" y="2273200"/>
                        <a:ext cx="2727325" cy="268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9803423" y="2924944"/>
            <a:ext cx="757073" cy="598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19615"/>
            <a:ext cx="10176264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kumimoji="0" lang="zh-CN" altLang="en-US" sz="28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温馨提示：</a:t>
            </a:r>
            <a:r>
              <a:rPr kumimoji="0" lang="zh-CN" altLang="en-US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试题</a:t>
            </a:r>
            <a:r>
              <a:rPr kumimoji="0" lang="zh-CN" altLang="en-US" b="1" dirty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以教材为</a:t>
            </a:r>
            <a:r>
              <a:rPr kumimoji="0" lang="zh-CN" altLang="en-US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依托，复习时不要放弃课本</a:t>
            </a:r>
            <a:endParaRPr kumimoji="0" lang="zh-CN" altLang="en-US" b="1" dirty="0">
              <a:solidFill>
                <a:srgbClr val="44546A">
                  <a:lumMod val="75000"/>
                </a:srgb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069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Picture 2" descr="C:\Users\Administrator\Desktop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7422776" y="1285846"/>
            <a:ext cx="240790" cy="731838"/>
            <a:chOff x="501" y="1945"/>
            <a:chExt cx="175" cy="487"/>
          </a:xfrm>
        </p:grpSpPr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 rot="2595858">
              <a:off x="501" y="1945"/>
              <a:ext cx="46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 rot="-24032893">
              <a:off x="586" y="2296"/>
              <a:ext cx="9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748150" y="1568750"/>
            <a:ext cx="505482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2014</a:t>
            </a:r>
            <a:r>
              <a:rPr lang="zh-CN" altLang="en-US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年</a:t>
            </a:r>
            <a:r>
              <a:rPr lang="zh-CN" altLang="en-US" b="1" dirty="0">
                <a:solidFill>
                  <a:srgbClr val="FF2929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天津市中考第</a:t>
            </a:r>
            <a:r>
              <a:rPr lang="zh-CN" altLang="en-US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21</a:t>
            </a:r>
            <a:r>
              <a:rPr lang="zh-CN" altLang="en-US" b="1" dirty="0">
                <a:solidFill>
                  <a:srgbClr val="FF2929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）</a:t>
            </a:r>
            <a:r>
              <a:rPr lang="zh-CN" altLang="en-US" b="1" dirty="0">
                <a:solidFill>
                  <a:srgbClr val="FF2929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题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788729"/>
              </p:ext>
            </p:extLst>
          </p:nvPr>
        </p:nvGraphicFramePr>
        <p:xfrm>
          <a:off x="2951205" y="3362170"/>
          <a:ext cx="5703543" cy="3545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0" name="Document" r:id="rId4" imgW="6111484" imgH="4077488" progId="Word.Document.8">
                  <p:embed/>
                </p:oleObj>
              </mc:Choice>
              <mc:Fallback>
                <p:oleObj name="Document" r:id="rId4" imgW="6111484" imgH="407748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32256" b="39375"/>
                      <a:stretch>
                        <a:fillRect/>
                      </a:stretch>
                    </p:blipFill>
                    <p:spPr bwMode="auto">
                      <a:xfrm>
                        <a:off x="2951205" y="3362170"/>
                        <a:ext cx="5703543" cy="3545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322480"/>
              </p:ext>
            </p:extLst>
          </p:nvPr>
        </p:nvGraphicFramePr>
        <p:xfrm>
          <a:off x="991700" y="2148188"/>
          <a:ext cx="7543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1" name="Document" r:id="rId6" imgW="5004031" imgH="2665529" progId="Word.Document.8">
                  <p:embed/>
                </p:oleObj>
              </mc:Choice>
              <mc:Fallback>
                <p:oleObj name="Document" r:id="rId6" imgW="5004031" imgH="2665529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b="66150"/>
                      <a:stretch>
                        <a:fillRect/>
                      </a:stretch>
                    </p:blipFill>
                    <p:spPr bwMode="auto">
                      <a:xfrm>
                        <a:off x="991700" y="2148188"/>
                        <a:ext cx="75438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09855" y="3362170"/>
            <a:ext cx="2763577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7970">
              <a:lnSpc>
                <a:spcPts val="2000"/>
              </a:lnSpc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000080"/>
                </a:solidFill>
                <a:latin typeface="微软雅黑" pitchFamily="34" charset="-122"/>
                <a:ea typeface="微软雅黑" pitchFamily="34" charset="-122"/>
              </a:rPr>
              <a:t>（Ⅱ）定等边三角形</a:t>
            </a:r>
            <a:endParaRPr lang="zh-CN" altLang="zh-CN" sz="2000" kern="100" dirty="0"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19615"/>
            <a:ext cx="10176264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kumimoji="0" lang="zh-CN" altLang="en-US" sz="28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温馨提示：</a:t>
            </a:r>
            <a:r>
              <a:rPr kumimoji="0" lang="zh-CN" altLang="en-US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试题</a:t>
            </a:r>
            <a:r>
              <a:rPr kumimoji="0" lang="zh-CN" altLang="en-US" b="1" dirty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以教材为</a:t>
            </a:r>
            <a:r>
              <a:rPr kumimoji="0" lang="zh-CN" altLang="en-US" b="1" dirty="0" smtClean="0">
                <a:solidFill>
                  <a:srgbClr val="44546A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依托，复习时不要放弃课本</a:t>
            </a:r>
            <a:endParaRPr kumimoji="0" lang="zh-CN" altLang="en-US" b="1" dirty="0">
              <a:solidFill>
                <a:srgbClr val="44546A">
                  <a:lumMod val="75000"/>
                </a:srgb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934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Administrator\Desktop\u=3164606483,4083070336&amp;fm=1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496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6E62FCDA-B4EB-47C1-AD9D-0FAA8F628E21}"/>
              </a:ext>
            </a:extLst>
          </p:cNvPr>
          <p:cNvSpPr/>
          <p:nvPr/>
        </p:nvSpPr>
        <p:spPr>
          <a:xfrm>
            <a:off x="0" y="6748353"/>
            <a:ext cx="577851" cy="109648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DF66CCD2-244A-4F8E-A71F-A5A7F37DC2A4}"/>
              </a:ext>
            </a:extLst>
          </p:cNvPr>
          <p:cNvSpPr/>
          <p:nvPr/>
        </p:nvSpPr>
        <p:spPr>
          <a:xfrm>
            <a:off x="1244744" y="6748352"/>
            <a:ext cx="577851" cy="109648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6726909D-A634-407C-831F-1CE60275F4A3}"/>
              </a:ext>
            </a:extLst>
          </p:cNvPr>
          <p:cNvSpPr/>
          <p:nvPr/>
        </p:nvSpPr>
        <p:spPr>
          <a:xfrm>
            <a:off x="2489488" y="6748352"/>
            <a:ext cx="9702512" cy="109648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202786A-F818-4274-A451-90104CEA0934}"/>
              </a:ext>
            </a:extLst>
          </p:cNvPr>
          <p:cNvSpPr txBox="1"/>
          <p:nvPr/>
        </p:nvSpPr>
        <p:spPr>
          <a:xfrm>
            <a:off x="3636628" y="2245865"/>
            <a:ext cx="4945585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rPr>
              <a:t>谢 谢 </a:t>
            </a:r>
            <a:r>
              <a:rPr lang="zh-CN" altLang="en-US" sz="6000" b="1" dirty="0">
                <a:gradFill>
                  <a:gsLst>
                    <a:gs pos="0">
                      <a:srgbClr val="1B2C45"/>
                    </a:gs>
                    <a:gs pos="100000">
                      <a:srgbClr val="254E8C"/>
                    </a:gs>
                  </a:gsLst>
                  <a:lin ang="19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rPr>
              <a:t>观 看 ！</a:t>
            </a:r>
            <a:endParaRPr lang="en-US" altLang="zh-CN" sz="6000" b="1" dirty="0">
              <a:gradFill>
                <a:gsLst>
                  <a:gs pos="0">
                    <a:srgbClr val="1B2C45"/>
                  </a:gs>
                  <a:gs pos="100000">
                    <a:srgbClr val="254E8C"/>
                  </a:gs>
                </a:gsLst>
                <a:lin ang="19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tika" panose="02020503030404060203" pitchFamily="18" charset="0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B3C5CCAB-76F8-4D35-881F-18AF05922345}"/>
              </a:ext>
            </a:extLst>
          </p:cNvPr>
          <p:cNvCxnSpPr/>
          <p:nvPr/>
        </p:nvCxnSpPr>
        <p:spPr>
          <a:xfrm flipH="1" flipV="1">
            <a:off x="2067287" y="3208596"/>
            <a:ext cx="8038383" cy="4330"/>
          </a:xfrm>
          <a:prstGeom prst="line">
            <a:avLst/>
          </a:prstGeom>
          <a:ln w="28575">
            <a:solidFill>
              <a:srgbClr val="1E38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476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2"/>
          <p:cNvSpPr txBox="1"/>
          <p:nvPr/>
        </p:nvSpPr>
        <p:spPr>
          <a:xfrm>
            <a:off x="1687869" y="2133633"/>
            <a:ext cx="9999331" cy="2400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近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六年的中考数学试卷结构基本相同，共三类题型：选择、填空、解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答题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卷（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分）、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卷（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84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分），满分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120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其中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选择题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道  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每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  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共计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填空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6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道   每题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  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共计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解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答题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7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道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19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分，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21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分，共计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66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029" y="945669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一、试卷结构分析</a:t>
            </a:r>
            <a:endParaRPr kumimoji="0" lang="zh-CN" altLang="zh-CN" sz="2000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914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59957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二、选择题分析及其解题技巧</a:t>
            </a:r>
            <a:endParaRPr kumimoji="0" lang="zh-CN" altLang="zh-CN" sz="2000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699253" y="1852586"/>
            <a:ext cx="7906866" cy="4301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近六年的中考数学试卷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选择题符合</a:t>
            </a:r>
            <a:r>
              <a:rPr lang="zh-CN" altLang="en-US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选项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平均分配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规律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0" y="2399978"/>
            <a:ext cx="11917003" cy="420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dministrator\Desktop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417861" y="1852586"/>
            <a:ext cx="307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基础题目与内容基本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一致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37717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59956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三、填空题分析及其解题技巧</a:t>
            </a:r>
            <a:endParaRPr kumimoji="0" lang="zh-CN" altLang="zh-CN" sz="2000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1"/>
          <p:cNvSpPr txBox="1"/>
          <p:nvPr/>
        </p:nvSpPr>
        <p:spPr>
          <a:xfrm>
            <a:off x="699252" y="1785351"/>
            <a:ext cx="1131189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13-16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题属于</a:t>
            </a:r>
            <a:r>
              <a:rPr lang="zh-CN" altLang="en-US" sz="2000" b="1" dirty="0" smtClean="0">
                <a:solidFill>
                  <a:srgbClr val="23498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基础题目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17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稍难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题第（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）问难度较大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526" name="Picture 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5" y="2381487"/>
            <a:ext cx="11922611" cy="250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195E94DE-4B76-4FFF-9377-0C98699B9CE4}"/>
              </a:ext>
            </a:extLst>
          </p:cNvPr>
          <p:cNvGrpSpPr/>
          <p:nvPr/>
        </p:nvGrpSpPr>
        <p:grpSpPr>
          <a:xfrm>
            <a:off x="643871" y="5152053"/>
            <a:ext cx="6350924" cy="1303156"/>
            <a:chOff x="2056015" y="3349868"/>
            <a:chExt cx="6350924" cy="846905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FD673CEB-7239-43BC-A81E-1201FD89DA30}"/>
                </a:ext>
              </a:extLst>
            </p:cNvPr>
            <p:cNvSpPr/>
            <p:nvPr/>
          </p:nvSpPr>
          <p:spPr>
            <a:xfrm>
              <a:off x="2056015" y="3349868"/>
              <a:ext cx="6229002" cy="8469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26">
              <a:extLst>
                <a:ext uri="{FF2B5EF4-FFF2-40B4-BE49-F238E27FC236}">
                  <a16:creationId xmlns="" xmlns:a16="http://schemas.microsoft.com/office/drawing/2014/main" id="{D61B85B9-2A10-4919-BE00-C45A4DB6451A}"/>
                </a:ext>
              </a:extLst>
            </p:cNvPr>
            <p:cNvSpPr txBox="1"/>
            <p:nvPr/>
          </p:nvSpPr>
          <p:spPr>
            <a:xfrm>
              <a:off x="2108935" y="3349868"/>
              <a:ext cx="6298004" cy="399582"/>
            </a:xfrm>
            <a:prstGeom prst="rect">
              <a:avLst/>
            </a:prstGeom>
            <a:noFill/>
            <a:ln w="19050">
              <a:noFill/>
              <a:prstDash val="dash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提示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</a:t>
              </a:r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必须写最终结果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1465817" y="5866431"/>
            <a:ext cx="5407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2.17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题，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题第（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）错误率较高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Administrator\Desktop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436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59956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kumimoji="0" lang="zh-CN" altLang="en-US" sz="2800" b="1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、解答题分析及其解题技巧</a:t>
            </a:r>
            <a:endParaRPr kumimoji="0" lang="zh-CN" altLang="zh-CN" sz="2000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1"/>
          <p:cNvSpPr txBox="1"/>
          <p:nvPr/>
        </p:nvSpPr>
        <p:spPr>
          <a:xfrm>
            <a:off x="699252" y="1785351"/>
            <a:ext cx="1131189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19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解不等式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 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2014-2019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年考查：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双实取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中间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24303" y="2442028"/>
            <a:ext cx="6981711" cy="3313313"/>
            <a:chOff x="924302" y="2442028"/>
            <a:chExt cx="6981711" cy="3313313"/>
          </a:xfrm>
        </p:grpSpPr>
        <p:sp>
          <p:nvSpPr>
            <p:cNvPr id="3" name="矩形 2"/>
            <p:cNvSpPr/>
            <p:nvPr/>
          </p:nvSpPr>
          <p:spPr>
            <a:xfrm>
              <a:off x="924302" y="2442028"/>
              <a:ext cx="31117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0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2019</a:t>
              </a:r>
              <a:r>
                <a:rPr lang="zh-CN" altLang="en-US" sz="20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年</a:t>
              </a:r>
              <a:r>
                <a:rPr lang="en-US" altLang="zh-CN" sz="20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)19</a:t>
              </a:r>
              <a:r>
                <a:rPr lang="en-US" altLang="zh-CN" sz="20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r>
                <a:rPr lang="zh-CN" altLang="zh-CN" sz="20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zh-CN" altLang="en-US" sz="20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本小题</a:t>
              </a:r>
              <a:r>
                <a:rPr lang="en-US" altLang="zh-CN" sz="20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8</a:t>
              </a:r>
              <a:r>
                <a:rPr lang="zh-CN" altLang="zh-CN" sz="20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分）</a:t>
              </a:r>
              <a:endPara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445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302" y="2967505"/>
              <a:ext cx="6981711" cy="2787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Text Box 66"/>
          <p:cNvSpPr txBox="1">
            <a:spLocks noChangeArrowheads="1"/>
          </p:cNvSpPr>
          <p:nvPr/>
        </p:nvSpPr>
        <p:spPr bwMode="auto">
          <a:xfrm>
            <a:off x="7683250" y="3294715"/>
            <a:ext cx="38005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失分点：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实心画成空心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kumimoji="1"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答案缺少等号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7" name="Picture 2" descr="C:\Users\Administrator\Desktop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923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图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413" y="6384375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986116" y="1570135"/>
            <a:ext cx="10515600" cy="6477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解题技巧：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有等号画实心，没等号画空心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                                                         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3200" b="1" dirty="0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27298"/>
              </p:ext>
            </p:extLst>
          </p:nvPr>
        </p:nvGraphicFramePr>
        <p:xfrm>
          <a:off x="838200" y="2191407"/>
          <a:ext cx="10515600" cy="393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417"/>
                <a:gridCol w="3335383"/>
                <a:gridCol w="1637211"/>
                <a:gridCol w="3620589"/>
              </a:tblGrid>
              <a:tr h="7864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anose="02020603050405020304" pitchFamily="18" charset="0"/>
                        </a:rPr>
                        <a:t>不等式组</a:t>
                      </a:r>
                      <a:endParaRPr lang="en-US" altLang="zh-CN" sz="20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0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altLang="zh-CN" sz="20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anose="02020603050405020304" pitchFamily="18" charset="0"/>
                        </a:rPr>
                        <a:t>把解集表示在数轴上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anose="02020603050405020304" pitchFamily="18" charset="0"/>
                        </a:rPr>
                        <a:t>解集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anose="02020603050405020304" pitchFamily="18" charset="0"/>
                        </a:rPr>
                        <a:t>口诀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6447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1" lang="zh-CN" alt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kumimoji="1" lang="en-US" altLang="zh-CN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rgbClr val="0000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大大</a:t>
                      </a:r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取</a:t>
                      </a:r>
                      <a:r>
                        <a:rPr lang="zh-CN" altLang="en-US" sz="2000" b="1" dirty="0" smtClean="0">
                          <a:solidFill>
                            <a:srgbClr val="0000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大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6447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1" lang="zh-CN" alt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kumimoji="1" lang="en-US" altLang="zh-CN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rgbClr val="FF006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小小</a:t>
                      </a:r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取</a:t>
                      </a:r>
                      <a:r>
                        <a:rPr lang="zh-CN" altLang="en-US" sz="2000" b="1" dirty="0" smtClean="0">
                          <a:solidFill>
                            <a:srgbClr val="FF006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小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6447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1" lang="zh-CN" alt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kumimoji="1" lang="en-US" altLang="zh-CN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1" lang="zh-CN" alt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kumimoji="1" lang="en-US" altLang="zh-CN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rgbClr val="0000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大小</a:t>
                      </a:r>
                      <a:r>
                        <a:rPr lang="zh-CN" altLang="en-US" sz="2000" b="1" dirty="0" smtClean="0">
                          <a:solidFill>
                            <a:schemeClr val="tx2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小大</a:t>
                      </a:r>
                      <a:r>
                        <a:rPr lang="zh-CN" altLang="en-US" sz="2000" b="1" dirty="0" smtClean="0">
                          <a:solidFill>
                            <a:srgbClr val="FF006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夹中间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6447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anose="02020603050405020304" pitchFamily="18" charset="0"/>
                        </a:rPr>
                        <a:t>无解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rgbClr val="0000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大大</a:t>
                      </a:r>
                      <a:r>
                        <a:rPr lang="zh-CN" altLang="en-US" sz="2000" b="1" dirty="0" smtClean="0">
                          <a:solidFill>
                            <a:schemeClr val="tx2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小小是</a:t>
                      </a:r>
                      <a:r>
                        <a:rPr lang="zh-CN" altLang="en-US" sz="2000" b="1" dirty="0" smtClean="0">
                          <a:solidFill>
                            <a:srgbClr val="FF0066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无解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423988" y="2981981"/>
            <a:ext cx="4456113" cy="3071812"/>
            <a:chOff x="1423988" y="2686147"/>
            <a:chExt cx="4456113" cy="3071812"/>
          </a:xfrm>
        </p:grpSpPr>
        <p:grpSp>
          <p:nvGrpSpPr>
            <p:cNvPr id="9" name="组合 4"/>
            <p:cNvGrpSpPr>
              <a:grpSpLocks/>
            </p:cNvGrpSpPr>
            <p:nvPr/>
          </p:nvGrpSpPr>
          <p:grpSpPr bwMode="auto">
            <a:xfrm>
              <a:off x="1423988" y="2686147"/>
              <a:ext cx="1270000" cy="3071812"/>
              <a:chOff x="1601615" y="3398386"/>
              <a:chExt cx="1270000" cy="3072797"/>
            </a:xfrm>
          </p:grpSpPr>
          <p:grpSp>
            <p:nvGrpSpPr>
              <p:cNvPr id="10" name="Group 146"/>
              <p:cNvGrpSpPr>
                <a:grpSpLocks/>
              </p:cNvGrpSpPr>
              <p:nvPr/>
            </p:nvGrpSpPr>
            <p:grpSpPr bwMode="auto">
              <a:xfrm>
                <a:off x="1601615" y="3398386"/>
                <a:ext cx="1270000" cy="768747"/>
                <a:chOff x="286" y="1162"/>
                <a:chExt cx="672" cy="447"/>
              </a:xfrm>
            </p:grpSpPr>
            <p:sp>
              <p:nvSpPr>
                <p:cNvPr id="25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334" y="1162"/>
                  <a:ext cx="62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000" b="1" i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kumimoji="1" lang="zh-CN" altLang="en-US" sz="20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＞</a:t>
                  </a:r>
                  <a:r>
                    <a:rPr kumimoji="1" lang="en-US" altLang="zh-CN" sz="2000" b="1" i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26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286" y="1376"/>
                  <a:ext cx="62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000" b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1" lang="en-US" altLang="zh-CN" sz="2000" b="1" i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kumimoji="1" lang="zh-CN" altLang="en-US" sz="2000" b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＞</a:t>
                  </a:r>
                  <a:r>
                    <a:rPr kumimoji="1" lang="en-US" altLang="zh-CN" sz="2000" b="1" i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27" name="AutoShape 104"/>
                <p:cNvSpPr>
                  <a:spLocks/>
                </p:cNvSpPr>
                <p:nvPr/>
              </p:nvSpPr>
              <p:spPr bwMode="auto">
                <a:xfrm>
                  <a:off x="286" y="1280"/>
                  <a:ext cx="48" cy="288"/>
                </a:xfrm>
                <a:prstGeom prst="leftBrace">
                  <a:avLst>
                    <a:gd name="adj1" fmla="val 50000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Group 146"/>
              <p:cNvGrpSpPr>
                <a:grpSpLocks/>
              </p:cNvGrpSpPr>
              <p:nvPr/>
            </p:nvGrpSpPr>
            <p:grpSpPr bwMode="auto">
              <a:xfrm>
                <a:off x="1601615" y="4192716"/>
                <a:ext cx="1270000" cy="768747"/>
                <a:chOff x="286" y="1162"/>
                <a:chExt cx="672" cy="447"/>
              </a:xfrm>
            </p:grpSpPr>
            <p:sp>
              <p:nvSpPr>
                <p:cNvPr id="21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334" y="1162"/>
                  <a:ext cx="62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000" b="1" i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kumimoji="1" lang="zh-CN" altLang="en-US" sz="2000" b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＜</a:t>
                  </a:r>
                  <a:r>
                    <a:rPr kumimoji="1" lang="en-US" altLang="zh-CN" sz="2000" b="1" i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22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286" y="1376"/>
                  <a:ext cx="62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000" b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1" lang="en-US" altLang="zh-CN" sz="2000" b="1" i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kumimoji="1" lang="zh-CN" altLang="en-US" sz="2000" b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＜</a:t>
                  </a:r>
                  <a:r>
                    <a:rPr kumimoji="1" lang="en-US" altLang="zh-CN" sz="2000" b="1" i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23" name="AutoShape 104"/>
                <p:cNvSpPr>
                  <a:spLocks/>
                </p:cNvSpPr>
                <p:nvPr/>
              </p:nvSpPr>
              <p:spPr bwMode="auto">
                <a:xfrm>
                  <a:off x="286" y="1280"/>
                  <a:ext cx="48" cy="288"/>
                </a:xfrm>
                <a:prstGeom prst="leftBrace">
                  <a:avLst>
                    <a:gd name="adj1" fmla="val 50000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Group 146"/>
              <p:cNvGrpSpPr>
                <a:grpSpLocks/>
              </p:cNvGrpSpPr>
              <p:nvPr/>
            </p:nvGrpSpPr>
            <p:grpSpPr bwMode="auto">
              <a:xfrm>
                <a:off x="1601615" y="4950028"/>
                <a:ext cx="1270000" cy="768747"/>
                <a:chOff x="286" y="1162"/>
                <a:chExt cx="672" cy="447"/>
              </a:xfrm>
            </p:grpSpPr>
            <p:sp>
              <p:nvSpPr>
                <p:cNvPr id="18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334" y="1162"/>
                  <a:ext cx="62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000" b="1" i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kumimoji="1" lang="zh-CN" altLang="en-US" sz="2000" b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＞</a:t>
                  </a:r>
                  <a:r>
                    <a:rPr kumimoji="1" lang="en-US" altLang="zh-CN" sz="2000" b="1" i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19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286" y="1376"/>
                  <a:ext cx="62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000" b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1" lang="en-US" altLang="zh-CN" sz="2000" b="1" i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kumimoji="1" lang="zh-CN" altLang="en-US" sz="2000" b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＜</a:t>
                  </a:r>
                  <a:r>
                    <a:rPr kumimoji="1" lang="en-US" altLang="zh-CN" sz="2000" b="1" i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20" name="AutoShape 104"/>
                <p:cNvSpPr>
                  <a:spLocks/>
                </p:cNvSpPr>
                <p:nvPr/>
              </p:nvSpPr>
              <p:spPr bwMode="auto">
                <a:xfrm>
                  <a:off x="286" y="1280"/>
                  <a:ext cx="48" cy="288"/>
                </a:xfrm>
                <a:prstGeom prst="leftBrace">
                  <a:avLst>
                    <a:gd name="adj1" fmla="val 50000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Group 146"/>
              <p:cNvGrpSpPr>
                <a:grpSpLocks/>
              </p:cNvGrpSpPr>
              <p:nvPr/>
            </p:nvGrpSpPr>
            <p:grpSpPr bwMode="auto">
              <a:xfrm>
                <a:off x="1601615" y="5702436"/>
                <a:ext cx="1270000" cy="768747"/>
                <a:chOff x="286" y="1162"/>
                <a:chExt cx="672" cy="447"/>
              </a:xfrm>
            </p:grpSpPr>
            <p:sp>
              <p:nvSpPr>
                <p:cNvPr id="15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334" y="1162"/>
                  <a:ext cx="62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000" b="1" i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kumimoji="1" lang="zh-CN" altLang="en-US" sz="2000" b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＜</a:t>
                  </a:r>
                  <a:r>
                    <a:rPr kumimoji="1" lang="en-US" altLang="zh-CN" sz="2000" b="1" i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16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286" y="1376"/>
                  <a:ext cx="62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000" b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1" lang="en-US" altLang="zh-CN" sz="2000" b="1" i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kumimoji="1" lang="zh-CN" altLang="en-US" sz="2000" b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＞</a:t>
                  </a:r>
                  <a:r>
                    <a:rPr kumimoji="1" lang="en-US" altLang="zh-CN" sz="2000" b="1" i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7" name="AutoShape 104"/>
                <p:cNvSpPr>
                  <a:spLocks/>
                </p:cNvSpPr>
                <p:nvPr/>
              </p:nvSpPr>
              <p:spPr bwMode="auto">
                <a:xfrm>
                  <a:off x="286" y="1280"/>
                  <a:ext cx="48" cy="288"/>
                </a:xfrm>
                <a:prstGeom prst="leftBrace">
                  <a:avLst>
                    <a:gd name="adj1" fmla="val 50000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8" name="组合 24"/>
            <p:cNvGrpSpPr>
              <a:grpSpLocks/>
            </p:cNvGrpSpPr>
            <p:nvPr/>
          </p:nvGrpSpPr>
          <p:grpSpPr bwMode="auto">
            <a:xfrm>
              <a:off x="3000376" y="2762347"/>
              <a:ext cx="2879725" cy="2995612"/>
              <a:chOff x="3000030" y="3474824"/>
              <a:chExt cx="2880000" cy="2995354"/>
            </a:xfrm>
          </p:grpSpPr>
          <p:pic>
            <p:nvPicPr>
              <p:cNvPr id="29" name="图片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030" y="3474824"/>
                <a:ext cx="2880000" cy="62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图片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030" y="4262729"/>
                <a:ext cx="2880000" cy="626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图片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030" y="5050635"/>
                <a:ext cx="2880000" cy="63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图片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030" y="5843857"/>
                <a:ext cx="2880000" cy="626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矩形 2"/>
          <p:cNvSpPr/>
          <p:nvPr/>
        </p:nvSpPr>
        <p:spPr>
          <a:xfrm>
            <a:off x="9570583" y="635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李旭科书法 v1.4" panose="02000603000000000000" charset="-122"/>
              </a:rPr>
              <a:t>知识储备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李旭科书法 v1.4" panose="02000603000000000000" charset="-122"/>
            </a:endParaRPr>
          </a:p>
        </p:txBody>
      </p:sp>
      <p:sp>
        <p:nvSpPr>
          <p:cNvPr id="33" name="标题 23"/>
          <p:cNvSpPr>
            <a:spLocks noGrp="1"/>
          </p:cNvSpPr>
          <p:nvPr>
            <p:ph type="title"/>
          </p:nvPr>
        </p:nvSpPr>
        <p:spPr>
          <a:xfrm>
            <a:off x="1104901" y="490857"/>
            <a:ext cx="4406900" cy="65341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19</a:t>
            </a:r>
            <a:r>
              <a:rPr lang="zh-CN" altLang="en-US" b="1" dirty="0" smtClean="0">
                <a:cs typeface="李旭科书法 v1.4" panose="02000603000000000000" charset="-122"/>
                <a:sym typeface="+mn-ea"/>
              </a:rPr>
              <a:t>题</a:t>
            </a:r>
            <a:endParaRPr lang="zh-CN" altLang="en-US" b="1" dirty="0">
              <a:cs typeface="李旭科书法 v1.4" panose="02000603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33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FBCAA11D-16E2-47AC-B8F4-4126FEE7690D}"/>
              </a:ext>
            </a:extLst>
          </p:cNvPr>
          <p:cNvSpPr/>
          <p:nvPr/>
        </p:nvSpPr>
        <p:spPr>
          <a:xfrm>
            <a:off x="2382715" y="314579"/>
            <a:ext cx="7420708" cy="400050"/>
          </a:xfrm>
          <a:prstGeom prst="rect">
            <a:avLst/>
          </a:prstGeom>
          <a:gradFill flip="none" rotWithShape="1">
            <a:gsLst>
              <a:gs pos="49218">
                <a:srgbClr val="D7C0C1"/>
              </a:gs>
              <a:gs pos="48437">
                <a:srgbClr val="D7C0C1"/>
              </a:gs>
              <a:gs pos="46875">
                <a:srgbClr val="D7BFC0"/>
              </a:gs>
              <a:gs pos="43750">
                <a:srgbClr val="D6BDBE"/>
              </a:gs>
              <a:gs pos="0">
                <a:srgbClr val="D4B9BA"/>
              </a:gs>
              <a:gs pos="0">
                <a:srgbClr val="D0B2B3"/>
              </a:gs>
              <a:gs pos="0">
                <a:srgbClr val="C8A4A4"/>
              </a:gs>
              <a:gs pos="0">
                <a:srgbClr val="FF2929"/>
              </a:gs>
              <a:gs pos="50000">
                <a:srgbClr val="7F030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A57C744B-1159-4992-BE77-8A3A98BF1118}"/>
              </a:ext>
            </a:extLst>
          </p:cNvPr>
          <p:cNvSpPr/>
          <p:nvPr/>
        </p:nvSpPr>
        <p:spPr>
          <a:xfrm>
            <a:off x="0" y="314579"/>
            <a:ext cx="462085" cy="400050"/>
          </a:xfrm>
          <a:prstGeom prst="rect">
            <a:avLst/>
          </a:prstGeom>
          <a:solidFill>
            <a:srgbClr val="FE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6">
            <a:extLst>
              <a:ext uri="{FF2B5EF4-FFF2-40B4-BE49-F238E27FC236}">
                <a16:creationId xmlns="" xmlns:a16="http://schemas.microsoft.com/office/drawing/2014/main" id="{B05455EF-92F1-40AD-87FF-7DE673C680BA}"/>
              </a:ext>
            </a:extLst>
          </p:cNvPr>
          <p:cNvSpPr txBox="1"/>
          <p:nvPr/>
        </p:nvSpPr>
        <p:spPr>
          <a:xfrm>
            <a:off x="2549770" y="362915"/>
            <a:ext cx="44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    中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 学    课    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08DC51E-83DD-454F-8BA4-CED150688A8D}"/>
              </a:ext>
            </a:extLst>
          </p:cNvPr>
          <p:cNvSpPr/>
          <p:nvPr/>
        </p:nvSpPr>
        <p:spPr>
          <a:xfrm>
            <a:off x="549743" y="298286"/>
            <a:ext cx="17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中考复习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FA00840F-533C-4434-8E3B-2C955DB5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45" y="959956"/>
            <a:ext cx="101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354">
              <a:lnSpc>
                <a:spcPct val="150000"/>
              </a:lnSpc>
            </a:pPr>
            <a:r>
              <a:rPr kumimoji="0" lang="zh-CN" altLang="en-US" sz="2800" b="1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kumimoji="0" lang="zh-CN" altLang="en-US" sz="2800" b="1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、解答题分析及其解题技巧</a:t>
            </a:r>
            <a:endParaRPr kumimoji="0" lang="zh-CN" altLang="zh-CN" sz="2000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1"/>
          <p:cNvSpPr txBox="1"/>
          <p:nvPr/>
        </p:nvSpPr>
        <p:spPr>
          <a:xfrm>
            <a:off x="753040" y="1785351"/>
            <a:ext cx="382723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 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一般考查三问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43621" y="2401689"/>
            <a:ext cx="8801484" cy="3945325"/>
            <a:chOff x="843620" y="2401687"/>
            <a:chExt cx="8801484" cy="3945325"/>
          </a:xfrm>
        </p:grpSpPr>
        <p:sp>
          <p:nvSpPr>
            <p:cNvPr id="37" name="矩形 36"/>
            <p:cNvSpPr/>
            <p:nvPr/>
          </p:nvSpPr>
          <p:spPr>
            <a:xfrm>
              <a:off x="843620" y="2401687"/>
              <a:ext cx="31117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(2019</a:t>
              </a:r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年</a:t>
              </a:r>
              <a:r>
                <a:rPr lang="en-US" altLang="zh-CN" sz="20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)20.</a:t>
              </a:r>
              <a:r>
                <a:rPr lang="zh-CN" altLang="zh-CN" sz="20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本小题</a:t>
              </a:r>
              <a:r>
                <a:rPr lang="en-US" altLang="zh-CN" sz="20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8</a:t>
              </a:r>
              <a:r>
                <a:rPr lang="zh-CN" altLang="zh-CN" sz="20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分）</a:t>
              </a:r>
              <a:endPara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743" name="Picture 6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302" y="3030726"/>
              <a:ext cx="8720802" cy="3316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Text Box 66"/>
          <p:cNvSpPr txBox="1">
            <a:spLocks noChangeArrowheads="1"/>
          </p:cNvSpPr>
          <p:nvPr/>
        </p:nvSpPr>
        <p:spPr bwMode="auto">
          <a:xfrm>
            <a:off x="4580279" y="1816129"/>
            <a:ext cx="6405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解题技巧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明确平均数、众数和中位数的定义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7" name="Picture 2" descr="C:\Users\Administrator\Desktop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25" y="317231"/>
            <a:ext cx="2000251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800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4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lnSpc>
            <a:spcPct val="150000"/>
          </a:lnSpc>
          <a:defRPr sz="2400" dirty="0" smtClean="0"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学术文献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lnSpc>
            <a:spcPct val="150000"/>
          </a:lnSpc>
          <a:defRPr sz="2400" dirty="0" smtClean="0"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学术文献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lnSpc>
            <a:spcPct val="150000"/>
          </a:lnSpc>
          <a:defRPr sz="2400" dirty="0" smtClean="0"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smtClean="0">
            <a:latin typeface="方正大标宋简体" panose="03000509000000000000" pitchFamily="65" charset="-122"/>
            <a:ea typeface="方正大标宋简体" panose="03000509000000000000" pitchFamily="65" charset="-122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4858</TotalTime>
  <Words>1927</Words>
  <Application>Microsoft Office PowerPoint</Application>
  <PresentationFormat>自定义</PresentationFormat>
  <Paragraphs>326</Paragraphs>
  <Slides>37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6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Office 主题​​</vt:lpstr>
      <vt:lpstr>学术文献 16x9</vt:lpstr>
      <vt:lpstr>1_Office 主题​​</vt:lpstr>
      <vt:lpstr>4_学术文献 16x9</vt:lpstr>
      <vt:lpstr>2_Office 主题​​</vt:lpstr>
      <vt:lpstr>第一PPT模板网-WWW.1PPT.COM</vt:lpstr>
      <vt:lpstr>Microsoft 公式 3.0</vt:lpstr>
      <vt:lpstr>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19题</vt:lpstr>
      <vt:lpstr>PowerPoint 演示文稿</vt:lpstr>
      <vt:lpstr>20题</vt:lpstr>
      <vt:lpstr>20题</vt:lpstr>
      <vt:lpstr>PowerPoint 演示文稿</vt:lpstr>
      <vt:lpstr>PowerPoint 演示文稿</vt:lpstr>
      <vt:lpstr>21题</vt:lpstr>
      <vt:lpstr>21题</vt:lpstr>
      <vt:lpstr>PowerPoint 演示文稿</vt:lpstr>
      <vt:lpstr>PowerPoint 演示文稿</vt:lpstr>
      <vt:lpstr>PowerPoint 演示文稿</vt:lpstr>
      <vt:lpstr>PowerPoint 演示文稿</vt:lpstr>
      <vt:lpstr>22题</vt:lpstr>
      <vt:lpstr>22题</vt:lpstr>
      <vt:lpstr>PowerPoint 演示文稿</vt:lpstr>
      <vt:lpstr>PowerPoint 演示文稿</vt:lpstr>
      <vt:lpstr>23题</vt:lpstr>
      <vt:lpstr>PowerPoint 演示文稿</vt:lpstr>
      <vt:lpstr>PowerPoint 演示文稿</vt:lpstr>
      <vt:lpstr>24题</vt:lpstr>
      <vt:lpstr>PowerPoint 演示文稿</vt:lpstr>
      <vt:lpstr>PowerPoint 演示文稿</vt:lpstr>
      <vt:lpstr>25题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技术员</cp:lastModifiedBy>
  <cp:revision>745</cp:revision>
  <dcterms:created xsi:type="dcterms:W3CDTF">2017-12-13T00:41:40Z</dcterms:created>
  <dcterms:modified xsi:type="dcterms:W3CDTF">2020-03-19T05:30:10Z</dcterms:modified>
</cp:coreProperties>
</file>